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77"/>
  </p:notesMasterIdLst>
  <p:sldIdLst>
    <p:sldId id="256" r:id="rId2"/>
    <p:sldId id="258" r:id="rId3"/>
    <p:sldId id="263" r:id="rId4"/>
    <p:sldId id="264" r:id="rId5"/>
    <p:sldId id="265" r:id="rId6"/>
    <p:sldId id="266" r:id="rId7"/>
    <p:sldId id="268" r:id="rId8"/>
    <p:sldId id="269" r:id="rId9"/>
    <p:sldId id="270" r:id="rId10"/>
    <p:sldId id="271" r:id="rId11"/>
    <p:sldId id="272" r:id="rId12"/>
    <p:sldId id="273" r:id="rId13"/>
    <p:sldId id="274" r:id="rId14"/>
    <p:sldId id="275" r:id="rId15"/>
    <p:sldId id="276" r:id="rId16"/>
    <p:sldId id="277" r:id="rId17"/>
    <p:sldId id="278" r:id="rId18"/>
    <p:sldId id="279" r:id="rId19"/>
    <p:sldId id="280" r:id="rId20"/>
    <p:sldId id="281" r:id="rId21"/>
    <p:sldId id="282" r:id="rId22"/>
    <p:sldId id="283" r:id="rId23"/>
    <p:sldId id="284" r:id="rId24"/>
    <p:sldId id="285" r:id="rId25"/>
    <p:sldId id="286" r:id="rId26"/>
    <p:sldId id="287" r:id="rId27"/>
    <p:sldId id="288" r:id="rId28"/>
    <p:sldId id="289" r:id="rId29"/>
    <p:sldId id="290" r:id="rId30"/>
    <p:sldId id="291" r:id="rId31"/>
    <p:sldId id="292" r:id="rId32"/>
    <p:sldId id="293" r:id="rId33"/>
    <p:sldId id="294" r:id="rId34"/>
    <p:sldId id="295" r:id="rId35"/>
    <p:sldId id="296" r:id="rId36"/>
    <p:sldId id="297" r:id="rId37"/>
    <p:sldId id="298" r:id="rId38"/>
    <p:sldId id="299" r:id="rId39"/>
    <p:sldId id="300" r:id="rId40"/>
    <p:sldId id="301" r:id="rId41"/>
    <p:sldId id="302" r:id="rId42"/>
    <p:sldId id="303" r:id="rId43"/>
    <p:sldId id="304" r:id="rId44"/>
    <p:sldId id="305" r:id="rId45"/>
    <p:sldId id="306" r:id="rId46"/>
    <p:sldId id="307" r:id="rId47"/>
    <p:sldId id="308" r:id="rId48"/>
    <p:sldId id="309" r:id="rId49"/>
    <p:sldId id="310" r:id="rId50"/>
    <p:sldId id="311" r:id="rId51"/>
    <p:sldId id="312" r:id="rId52"/>
    <p:sldId id="313" r:id="rId53"/>
    <p:sldId id="314" r:id="rId54"/>
    <p:sldId id="315" r:id="rId55"/>
    <p:sldId id="316" r:id="rId56"/>
    <p:sldId id="317" r:id="rId57"/>
    <p:sldId id="318" r:id="rId58"/>
    <p:sldId id="319" r:id="rId59"/>
    <p:sldId id="320" r:id="rId60"/>
    <p:sldId id="321" r:id="rId61"/>
    <p:sldId id="322" r:id="rId62"/>
    <p:sldId id="323" r:id="rId63"/>
    <p:sldId id="324" r:id="rId64"/>
    <p:sldId id="325" r:id="rId65"/>
    <p:sldId id="326" r:id="rId66"/>
    <p:sldId id="327" r:id="rId67"/>
    <p:sldId id="328" r:id="rId68"/>
    <p:sldId id="329" r:id="rId69"/>
    <p:sldId id="330" r:id="rId70"/>
    <p:sldId id="331" r:id="rId71"/>
    <p:sldId id="332" r:id="rId72"/>
    <p:sldId id="333" r:id="rId73"/>
    <p:sldId id="334" r:id="rId74"/>
    <p:sldId id="335" r:id="rId75"/>
    <p:sldId id="336" r:id="rId76"/>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87" d="100"/>
          <a:sy n="87" d="100"/>
        </p:scale>
        <p:origin x="504" y="3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microsoft.com/office/2016/11/relationships/changesInfo" Target="changesInfos/changesInfo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d. Atiqur Rahman Bulbul" userId="7e8d400126dd3881" providerId="LiveId" clId="{50F855F6-1506-4952-8D75-E8BD5FDE82E3}"/>
    <pc:docChg chg="custSel delSld modSld">
      <pc:chgData name="Md. Atiqur Rahman Bulbul" userId="7e8d400126dd3881" providerId="LiveId" clId="{50F855F6-1506-4952-8D75-E8BD5FDE82E3}" dt="2026-08-07T03:32:12.445" v="10" actId="47"/>
      <pc:docMkLst>
        <pc:docMk/>
      </pc:docMkLst>
      <pc:sldChg chg="del">
        <pc:chgData name="Md. Atiqur Rahman Bulbul" userId="7e8d400126dd3881" providerId="LiveId" clId="{50F855F6-1506-4952-8D75-E8BD5FDE82E3}" dt="2026-08-07T03:29:17.211" v="0" actId="47"/>
        <pc:sldMkLst>
          <pc:docMk/>
          <pc:sldMk cId="0" sldId="257"/>
        </pc:sldMkLst>
      </pc:sldChg>
      <pc:sldChg chg="delSp mod">
        <pc:chgData name="Md. Atiqur Rahman Bulbul" userId="7e8d400126dd3881" providerId="LiveId" clId="{50F855F6-1506-4952-8D75-E8BD5FDE82E3}" dt="2026-08-07T03:29:22.052" v="2" actId="478"/>
        <pc:sldMkLst>
          <pc:docMk/>
          <pc:sldMk cId="0" sldId="258"/>
        </pc:sldMkLst>
        <pc:spChg chg="del">
          <ac:chgData name="Md. Atiqur Rahman Bulbul" userId="7e8d400126dd3881" providerId="LiveId" clId="{50F855F6-1506-4952-8D75-E8BD5FDE82E3}" dt="2026-08-07T03:29:22.052" v="2" actId="478"/>
          <ac:spMkLst>
            <pc:docMk/>
            <pc:sldMk cId="0" sldId="258"/>
            <ac:spMk id="24" creationId="{00000000-0000-0000-0000-000000000000}"/>
          </ac:spMkLst>
        </pc:spChg>
        <pc:spChg chg="del">
          <ac:chgData name="Md. Atiqur Rahman Bulbul" userId="7e8d400126dd3881" providerId="LiveId" clId="{50F855F6-1506-4952-8D75-E8BD5FDE82E3}" dt="2026-08-07T03:29:20.809" v="1" actId="478"/>
          <ac:spMkLst>
            <pc:docMk/>
            <pc:sldMk cId="0" sldId="258"/>
            <ac:spMk id="25" creationId="{00000000-0000-0000-0000-000000000000}"/>
          </ac:spMkLst>
        </pc:spChg>
      </pc:sldChg>
      <pc:sldChg chg="del">
        <pc:chgData name="Md. Atiqur Rahman Bulbul" userId="7e8d400126dd3881" providerId="LiveId" clId="{50F855F6-1506-4952-8D75-E8BD5FDE82E3}" dt="2026-08-07T03:29:23.768" v="3" actId="47"/>
        <pc:sldMkLst>
          <pc:docMk/>
          <pc:sldMk cId="0" sldId="259"/>
        </pc:sldMkLst>
      </pc:sldChg>
      <pc:sldChg chg="del">
        <pc:chgData name="Md. Atiqur Rahman Bulbul" userId="7e8d400126dd3881" providerId="LiveId" clId="{50F855F6-1506-4952-8D75-E8BD5FDE82E3}" dt="2026-08-07T03:29:26.699" v="4" actId="47"/>
        <pc:sldMkLst>
          <pc:docMk/>
          <pc:sldMk cId="0" sldId="260"/>
        </pc:sldMkLst>
      </pc:sldChg>
      <pc:sldChg chg="del">
        <pc:chgData name="Md. Atiqur Rahman Bulbul" userId="7e8d400126dd3881" providerId="LiveId" clId="{50F855F6-1506-4952-8D75-E8BD5FDE82E3}" dt="2026-08-07T03:29:40.994" v="5" actId="47"/>
        <pc:sldMkLst>
          <pc:docMk/>
          <pc:sldMk cId="0" sldId="261"/>
        </pc:sldMkLst>
      </pc:sldChg>
      <pc:sldChg chg="del">
        <pc:chgData name="Md. Atiqur Rahman Bulbul" userId="7e8d400126dd3881" providerId="LiveId" clId="{50F855F6-1506-4952-8D75-E8BD5FDE82E3}" dt="2026-08-07T03:29:42.267" v="6" actId="47"/>
        <pc:sldMkLst>
          <pc:docMk/>
          <pc:sldMk cId="0" sldId="262"/>
        </pc:sldMkLst>
      </pc:sldChg>
      <pc:sldChg chg="delSp mod">
        <pc:chgData name="Md. Atiqur Rahman Bulbul" userId="7e8d400126dd3881" providerId="LiveId" clId="{50F855F6-1506-4952-8D75-E8BD5FDE82E3}" dt="2026-08-07T03:31:35.433" v="9" actId="478"/>
        <pc:sldMkLst>
          <pc:docMk/>
          <pc:sldMk cId="0" sldId="266"/>
        </pc:sldMkLst>
        <pc:spChg chg="del">
          <ac:chgData name="Md. Atiqur Rahman Bulbul" userId="7e8d400126dd3881" providerId="LiveId" clId="{50F855F6-1506-4952-8D75-E8BD5FDE82E3}" dt="2026-08-07T03:31:31.106" v="7" actId="478"/>
          <ac:spMkLst>
            <pc:docMk/>
            <pc:sldMk cId="0" sldId="266"/>
            <ac:spMk id="16" creationId="{00000000-0000-0000-0000-000000000000}"/>
          </ac:spMkLst>
        </pc:spChg>
        <pc:spChg chg="del">
          <ac:chgData name="Md. Atiqur Rahman Bulbul" userId="7e8d400126dd3881" providerId="LiveId" clId="{50F855F6-1506-4952-8D75-E8BD5FDE82E3}" dt="2026-08-07T03:31:33.376" v="8" actId="478"/>
          <ac:spMkLst>
            <pc:docMk/>
            <pc:sldMk cId="0" sldId="266"/>
            <ac:spMk id="17" creationId="{00000000-0000-0000-0000-000000000000}"/>
          </ac:spMkLst>
        </pc:spChg>
        <pc:spChg chg="del">
          <ac:chgData name="Md. Atiqur Rahman Bulbul" userId="7e8d400126dd3881" providerId="LiveId" clId="{50F855F6-1506-4952-8D75-E8BD5FDE82E3}" dt="2026-08-07T03:31:35.433" v="9" actId="478"/>
          <ac:spMkLst>
            <pc:docMk/>
            <pc:sldMk cId="0" sldId="266"/>
            <ac:spMk id="18" creationId="{00000000-0000-0000-0000-000000000000}"/>
          </ac:spMkLst>
        </pc:spChg>
      </pc:sldChg>
      <pc:sldChg chg="del">
        <pc:chgData name="Md. Atiqur Rahman Bulbul" userId="7e8d400126dd3881" providerId="LiveId" clId="{50F855F6-1506-4952-8D75-E8BD5FDE82E3}" dt="2026-08-07T03:32:12.445" v="10" actId="47"/>
        <pc:sldMkLst>
          <pc:docMk/>
          <pc:sldMk cId="0" sldId="267"/>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696841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Opening slide. Introduce the module and state the promise: by the end of these four topics students will be able to explain exactly what is lost, and what is not lost, when an analog signal is turned into numbers.</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the map once and return to it at every module boundary. The key point matters: Module 1 is not warm-up material. Convolution and the sampling theorem are used in every later derivation, so weakness here compounds.</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Chapter 1 is short and conceptual. Its job is to give students the vocabulary and the motivation before the mathematics starts in Chapter 2.</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the class for signals from their own domain before showing the figure. The point to land is that signal processing is domain-agnostic: the same convolution sum denoises an ECG and sharpens a photograph.</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Students routinely use discrete-time and digital as synonyms. They are not. Almost all of this course analyses discrete-time signals with exact amplitudes; quantization is treated separately at the end of Chapter 4 precisely because it is a different kind of error.</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which of the three pairs is closest to the students' own field. Civil and mechanical students usually recognise the thermometer, computer science students the screen, and everyone recognises the music example.</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Draw this on the board before showing the slide, and keep returning to it. Whenever a student asks why a topic matters, point at the block it belongs to. The last card is the one to press hard: aliasing is unrecoverable.</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Resist the temptation to present this as digital being simply better. Ask students where an analog low-pass filter is still the right answer; the anti-alias filter on the very next chain diagram is one, and it cannot be done digitally by construction.</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Pick the domain closest to the class research interests and expand on that one. The fifth card is the bridge to the image processing half of this course, so flag it explicitly.</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Run this live if you can. The pedagogical move is to show a working result first and then spend the semester justifying it. Note the three questions on the slide are answered in three different later chapters, which motivates the whole syllabus.</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chapter is revision for most students, but do not skip it. Every discrete-time result in Chapters 3 to 7 is built by analogy with a continuous-time result stated here, and the sampling theorem cannot be derived without the Fourier transform.</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Worth a quick board exercise: is cos(2 pi t) + cos(2 pi t times sqrt 2) periodic? No, because the ratio of periods is irrational. Students almost always answer yes on reflex.</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not move on until the prism picture has landed. Students from non-electrical majors often work through the whole of Fourier analysis without ever being told, in one sentence, what it is for.</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Emphasise the analysis and synthesis pairing, because the same pairing recurs for the Fourier transform, the DTFT, the DFT, and the z transform. Students who see the pattern once stop memorising four separate formula pairs.</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Gibbs overshoot returns in Chapter 10 as the reason rectangular windowing gives poor stopband attenuation, and the fix there, tapered windows, is the same fix as here. Plant the seed now.</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Put a real spectrum on screen from any measurement in your own research and walk the class through it using these four rules. The transfer from textbook figure to real data is where most of the confusion lives.</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Sketch the four spectra side by side on the board as the period doubles. Seeing the spikes crowd together and merge is far more persuasive than the limiting algebra, which most students cannot follow on a first pass anyway.</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Stress the units. Omega is in radians per second, not hertz. Half the sign errors in student work come from mixing Omega and 2 pi f, and the habit of writing units next to every symbol prevents most of them.</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not have students memorise this table. Have them derive the time-shift property once on the board; the rest follow the same pattern and the derivation is more durable than the memory.</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hall example works because everybody has heard it. If your lecture room has any reverberation, clap once and let the class listen; that sound is literally h of t.</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is the continuous-time rehearsal for the central result of Chapter 3. Tell students explicitly that the discrete version replaces the integral with a sum and changes nothing else conceptually.</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End Chapter 2 with this table on screen while you take questions. It answers the perennial complaint that the analog review is a detour.</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longest and most important chapter of the module. Budget at least three lectures. If students leave with only one thing, it should be the convolution sum and what linearity plus time invariance buys.</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bracket convention seems trivial and is not. Insist on it in marked work from the first assignment, because sloppy notation here produces genuine confusion in Chapter 4 when both domains appear in one equation.</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students fill in one row of this table for the sampling rate used in their own discipline before the next lecture. Making it concrete once removes most of the unit confusion later.</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students sketch 0.8 to the n times u[n minus 2] by hand before the next slide. Shifting and scaling a standard sequence is the single most common manipulation in the course and is best learned by repetition.</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the argument slowly on the board: apply T to both sides, push T inside the sum using linearity, then use time invariance to replace T of delta[n minus k] with h[n minus k]. Two lines, and the central result of the course appears.</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right-hand panel is worth pausing on. The samples clearly trace a cosine shape, yet the sequence never repeats exactly. Students find this genuinely counterintuitive, which is exactly why it is examinable.</a:t>
            </a:r>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is aliasing, seen from the discrete side, before we have derived it from the sampling side in Chapter 4. Connect the two explicitly when you reach the sampling theorem; students who see them as one phenomenon do far better.</a:t>
            </a:r>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students write out cos(pi n) for n = 0 to 5 on paper. Seeing the alternating sequence appear makes the claim concrete in a way the algebra does not.</a:t>
            </a:r>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Insist that students state which property they are testing and give either a general proof or one explicit counterexample. A vague assertion that a system looks linear earns no marks.</a:t>
            </a:r>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Students frequently test time invariance by substituting n minus n0 into the output expression and stopping there. Make them write both quantities separately and compare, because the shortcut hides errors when n appears explicitly.</a:t>
            </a:r>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Students protest that the graph of this system is a straight line, so surely it is linear. Address the objection directly: in systems theory linear means superposition holds, and a straight line through the origin is required. A line with an intercept is called affine, not linear.</a:t>
            </a:r>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rule of thumb students should leave with: if the letter n appears anywhere in the system rule other than inside a signal's brackets, the system is almost certainly not time invariant.</a:t>
            </a:r>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 rows one and five on the board and set the middle three as an exercise. Row one catches almost everybody, because the word linear in ordinary usage includes an intercept and in systems theory it does not.</a:t>
            </a:r>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Building the output as a pile of shifted scaled copies, then summing columns, is the mental model that makes the hand computation on the next slides feel obvious rather than arbitrary.</a:t>
            </a:r>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a student remembers one equation from this module, it should be equation 3.9. Say so out loud. Then point out that the entire second half of the course is about computing it cheaply or designing h[n] deliberately.</a:t>
            </a:r>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four panels show n = 0 to 3. Ask the class to produce n = 4 and n = 5 and confirm the output has six samples. The length rule is the cheapest error check available and students should apply it every time.</a:t>
            </a:r>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students end up preferring the table. Show both methods and let them choose, but insist they can explain why the rows are staggered, because that is where the understanding sits.</a:t>
            </a:r>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associative property is more practical than it looks: it is why a designer may implement one long filter as a cascade of short sections, which is exactly the topic of Chapter 9 on realization structures.</a:t>
            </a:r>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1/n counterexample is worth doing carefully because it separates students who have understood the condition from those pattern-matching on decaying graphs. The harmonic series diverges; the graph looks perfectly well behaved.</a:t>
            </a:r>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Students often ask which is better. The honest answer is that FIR is preferred wherever phase distortion matters, such as audio and biomedical work, and IIR wherever computation is scarce and phase is not critical, such as simple control loops.</a:t>
            </a:r>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out that equation 3.12 is literally the inner loop of every digital filter implementation students will ever write. Chapter 9 is about arranging that loop for numerical robustness and Chapters 10 and 11 are about choosing the coefficients.</a:t>
            </a:r>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Computer science students relax visibly at this slide, and electrical students who have never implemented a filter get their first concrete picture of one. Worth showing early if your class is heavily mixed.</a:t>
            </a:r>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what happens if the coefficient is 1.0 instead of 0.8, and then 1.2. The first gives a pure accumulator and the second diverges. This is the intuition that the z transform will formalise as pole location in Chapter 5.</a:t>
            </a:r>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indexing trap costs students more marks than any conceptual error in this chapter. Make the first laboratory exercise one where an off-by-one in the index vector produces a visibly wrong plot.</a:t>
            </a:r>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Chapter 4 is where the analog and digital worlds are joined. It is also the chapter with the most direct engineering consequences, because a wrong sampling rate cannot be fixed later in software.</a:t>
            </a:r>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 the question up as a genuine puzzle before giving the theorem. Students who have felt the naive worry remember the resolution; students handed the theorem cold treat it as one more formula.</a:t>
            </a:r>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the sampling chapter with this rather than with the impulse train. Students who hold the film picture in mind find the spectral replica argument far easier, because they already believe the conclusion and are only being shown why it is true.</a:t>
            </a:r>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distinction between x sub s of t and x of n is a common stumbling block. One is a continuous-time signal built from impulses; the other is a list of numbers. They carry the same information and are not the same object.</a:t>
            </a:r>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Emphasise that no step here is new. Every one of the four was proved in Chapter 2, which is the answer to any student who asks why the analog review was necessary.</a:t>
            </a:r>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Draw the duality explicitly: periodic in one domain means discrete in the other, in both directions. Students who see the symmetry stop treating equation 4.3 as an isolated fact to memorise.</a:t>
            </a:r>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Spend real time here. If students can reproduce this figure from memory and explain what the red regions mean, they understand the sampling theorem. Everything else in the chapter is bookkeeping around this picture.</a:t>
            </a:r>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individual students to point at each element on the projected figure rather than describing it yourself. Reading the figure aloud is a skill, and it is the skill being examined.</a:t>
            </a:r>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Mention the edge case in the last sentence and demonstrate it if there is time. Sampling sin(2 pi t) at exactly 2 Hz starting at t equals zero gives all zeros, which is why the theorem uses a strict inequality.</a:t>
            </a:r>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Everyday example: the wagon wheel that appears to turn backwards in a film, sampled at twenty-four frames per second. Ask the class for others, such as strobe lighting on rotating machinery.</a:t>
            </a:r>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the class for a fifth example from their own field. Mechanical students usually offer stroboscopic tachometers, and computer science students offer texture aliasing in graphics, which is the same theorem in two spatial dimensions.</a:t>
            </a:r>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Drill this conversion until it is automatic. In Chapters 10 and 11 students lose marks not because they cannot design a filter but because they specified the wrong normalised cut-off frequency at the start.</a:t>
            </a:r>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compact-disc number is a good anchor because students already know it. Ask them to work out the required filter order for a brick-wall response at exactly 20 kHz, which is how the answer becomes obviously impractical.</a:t>
            </a:r>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key structural fact is that sinc of zero equals one and sinc of any other integer equals zero. That is what makes the interpolation exact at the sample points and it is worth showing on the board.</a:t>
            </a:r>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sinc droop in the right panel is real and measurable: at the band edge a zero-order hold attenuates by about 3.9 dB. Audio equipment corrects for it, which is a nice example of a digital fix for an analog defect.</a:t>
            </a:r>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taka analogy works better than the usual voltage example because everybody has an intuition for rounding money, including the intuition that rounding many transactions produces a small overall error rather than a disaster.</a:t>
            </a:r>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the assumption behind equation 4.9: the error is modelled as uniformly distributed white noise independent of the signal. That model fails for very small or very periodic signals, which is why dither is used in high-quality audio.</a:t>
            </a:r>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practical lesson is about gain staging, not about buying expensive converters. A sixteen-bit converter fed a signal at ten percent of full scale performs like a roughly thirteen-bit converter, and no amount of processing recovers those bits.</a:t>
            </a:r>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single most practically useful calculation in the module. Engineers who never touch a transform again will still meet gain staging on their first instrumentation job.</a:t>
            </a:r>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shape of the design question students will meet in the examination and in practice. Insist that step five is written out; predicting where a specific out-of-band component lands is what distinguishes understanding from formula substitution.</a:t>
            </a:r>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 these four as the first laboratory sheet. Exercise 4 previews interpolation error and gives a natural opening for a discussion of oversampling in the next lecture.</a:t>
            </a:r>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this as the revision slide before the mid-semester assessment. If a student can state all six and give one consequence of each, they are ready for Module 2.</a:t>
            </a:r>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this slide twice: once at the end of the module and once again a week before the examination. Naming a misconception out loud is more effective than restating the correct version a third time.</a:t>
            </a:r>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Question 7 is the discriminating one. The answer is roughly 74 minus 12, that is about 62 dB, because a quarter of full scale costs 12 dB of headroom. Students who quote 74 dB have not understood the assumption behind the rule.</a:t>
            </a:r>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Tell students to keep this page open on a second screen during the first few problem sets. Most of what feels like conceptual difficulty in weeks two and three is actually vocabulary difficulty.</a:t>
            </a:r>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Print this page and the glossary as a single double-sided handout for the first lecture. It removes a surprising amount of friction for students coming from other departments.</a:t>
            </a:r>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three preparation items are genuinely worth setting as homework. Students who arrive at Chapter 5 shaky on partial fractions spend the whole chapter fighting algebra instead of learning the transform.</a:t>
            </a:r>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 explicit with students about which text is the examinable reference. If assessment questions are drawn from Oppenheim and Schafer, say so at the start of the semester rather than at revision time.</a:t>
            </a:r>
          </a:p>
        </p:txBody>
      </p:sp>
      <p:sp>
        <p:nvSpPr>
          <p:cNvPr id="4" name="Slide Number Placeholder 3"/>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on the two results rather than a list of topics. If students remember one sentence from this module a year from now, this is the one worth having.</a:t>
            </a:r>
          </a:p>
        </p:txBody>
      </p:sp>
      <p:sp>
        <p:nvSpPr>
          <p:cNvPr id="4" name="Slide Number Placeholder 3"/>
          <p:cNvSpPr>
            <a:spLocks noGrp="1"/>
          </p:cNvSpPr>
          <p:nvPr>
            <p:ph type="sldNum" sz="quarter" idx="10"/>
          </p:nvPr>
        </p:nvSpPr>
        <p:spPr/>
        <p:txBody>
          <a:bodyPr/>
          <a:lstStyle/>
          <a:p>
            <a:fld id="{F7021451-1387-4CA6-816F-3879F97B5CBC}" type="slidenum">
              <a:rPr lang="en-US"/>
              <a:t>75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image" Target="../media/image13.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27.png"/></Relationships>
</file>

<file path=ppt/slides/_rels/slide2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29.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31.png"/></Relationships>
</file>

<file path=ppt/slides/_rels/slide3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3.xml"/><Relationship Id="rId1" Type="http://schemas.openxmlformats.org/officeDocument/2006/relationships/slideLayout" Target="../slideLayouts/slideLayout1.xml"/><Relationship Id="rId4" Type="http://schemas.openxmlformats.org/officeDocument/2006/relationships/image" Target="../media/image33.png"/></Relationships>
</file>

<file path=ppt/slides/_rels/slide3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4.xml"/><Relationship Id="rId1" Type="http://schemas.openxmlformats.org/officeDocument/2006/relationships/slideLayout" Target="../slideLayouts/slideLayout1.xml"/><Relationship Id="rId4" Type="http://schemas.openxmlformats.org/officeDocument/2006/relationships/image" Target="../media/image35.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6.xml"/><Relationship Id="rId1" Type="http://schemas.openxmlformats.org/officeDocument/2006/relationships/slideLayout" Target="../slideLayouts/slideLayout1.xml"/><Relationship Id="rId4" Type="http://schemas.openxmlformats.org/officeDocument/2006/relationships/image" Target="../media/image36.png"/></Relationships>
</file>

<file path=ppt/slides/_rels/slide3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7.xml"/><Relationship Id="rId1" Type="http://schemas.openxmlformats.org/officeDocument/2006/relationships/slideLayout" Target="../slideLayouts/slideLayout1.xml"/><Relationship Id="rId4" Type="http://schemas.openxmlformats.org/officeDocument/2006/relationships/image" Target="../media/image38.png"/></Relationships>
</file>

<file path=ppt/slides/_rels/slide3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1.xml"/><Relationship Id="rId1" Type="http://schemas.openxmlformats.org/officeDocument/2006/relationships/slideLayout" Target="../slideLayouts/slideLayout1.xml"/><Relationship Id="rId5" Type="http://schemas.openxmlformats.org/officeDocument/2006/relationships/image" Target="../media/image43.png"/><Relationship Id="rId4" Type="http://schemas.openxmlformats.org/officeDocument/2006/relationships/image" Target="../media/image42.png"/></Relationships>
</file>

<file path=ppt/slides/_rels/slide4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3.xml"/><Relationship Id="rId1" Type="http://schemas.openxmlformats.org/officeDocument/2006/relationships/slideLayout" Target="../slideLayouts/slideLayout1.xml"/><Relationship Id="rId4" Type="http://schemas.openxmlformats.org/officeDocument/2006/relationships/image" Target="../media/image46.png"/></Relationships>
</file>

<file path=ppt/slides/_rels/slide4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50.xml"/><Relationship Id="rId1" Type="http://schemas.openxmlformats.org/officeDocument/2006/relationships/slideLayout" Target="../slideLayouts/slideLayout1.xml"/><Relationship Id="rId4" Type="http://schemas.openxmlformats.org/officeDocument/2006/relationships/image" Target="../media/image51.pn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56.xml"/><Relationship Id="rId1" Type="http://schemas.openxmlformats.org/officeDocument/2006/relationships/slideLayout" Target="../slideLayouts/slideLayout1.xml"/><Relationship Id="rId5" Type="http://schemas.openxmlformats.org/officeDocument/2006/relationships/image" Target="../media/image56.png"/><Relationship Id="rId4" Type="http://schemas.openxmlformats.org/officeDocument/2006/relationships/image" Target="../media/image55.pn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60.xml"/><Relationship Id="rId1" Type="http://schemas.openxmlformats.org/officeDocument/2006/relationships/slideLayout" Target="../slideLayouts/slideLayout1.xml"/><Relationship Id="rId5" Type="http://schemas.openxmlformats.org/officeDocument/2006/relationships/image" Target="../media/image61.png"/><Relationship Id="rId4" Type="http://schemas.openxmlformats.org/officeDocument/2006/relationships/image" Target="../media/image60.png"/></Relationships>
</file>

<file path=ppt/slides/_rels/slide6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61.xml"/><Relationship Id="rId1" Type="http://schemas.openxmlformats.org/officeDocument/2006/relationships/slideLayout" Target="../slideLayouts/slideLayout1.xml"/><Relationship Id="rId4" Type="http://schemas.openxmlformats.org/officeDocument/2006/relationships/image" Target="../media/image63.png"/></Relationships>
</file>

<file path=ppt/slides/_rels/slide62.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63.xml"/><Relationship Id="rId1" Type="http://schemas.openxmlformats.org/officeDocument/2006/relationships/slideLayout" Target="../slideLayouts/slideLayout1.xml"/><Relationship Id="rId5" Type="http://schemas.openxmlformats.org/officeDocument/2006/relationships/image" Target="../media/image67.png"/><Relationship Id="rId4" Type="http://schemas.openxmlformats.org/officeDocument/2006/relationships/image" Target="../media/image66.png"/></Relationships>
</file>

<file path=ppt/slides/_rels/slide64.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64.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65.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6243D"/>
        </a:solidFill>
        <a:effectLst/>
      </p:bgPr>
    </p:bg>
    <p:spTree>
      <p:nvGrpSpPr>
        <p:cNvPr id="1" name=""/>
        <p:cNvGrpSpPr/>
        <p:nvPr/>
      </p:nvGrpSpPr>
      <p:grpSpPr>
        <a:xfrm>
          <a:off x="0" y="0"/>
          <a:ext cx="0" cy="0"/>
          <a:chOff x="0" y="0"/>
          <a:chExt cx="0" cy="0"/>
        </a:xfrm>
      </p:grpSpPr>
      <p:sp>
        <p:nvSpPr>
          <p:cNvPr id="2" name="Shape 0"/>
          <p:cNvSpPr/>
          <p:nvPr/>
        </p:nvSpPr>
        <p:spPr>
          <a:xfrm>
            <a:off x="0" y="0"/>
            <a:ext cx="12161520" cy="6858000"/>
          </a:xfrm>
          <a:prstGeom prst="rect">
            <a:avLst/>
          </a:prstGeom>
          <a:solidFill>
            <a:srgbClr val="16243D"/>
          </a:solidFill>
          <a:ln/>
        </p:spPr>
      </p:sp>
      <p:sp>
        <p:nvSpPr>
          <p:cNvPr id="3" name="Shape 1"/>
          <p:cNvSpPr/>
          <p:nvPr/>
        </p:nvSpPr>
        <p:spPr>
          <a:xfrm>
            <a:off x="8001000" y="3826764"/>
            <a:ext cx="137160" cy="667512"/>
          </a:xfrm>
          <a:prstGeom prst="roundRect">
            <a:avLst>
              <a:gd name="adj" fmla="val 46667"/>
            </a:avLst>
          </a:prstGeom>
          <a:solidFill>
            <a:srgbClr val="E29135"/>
          </a:solidFill>
          <a:ln w="12700">
            <a:solidFill>
              <a:srgbClr val="333333"/>
            </a:solidFill>
            <a:prstDash val="solid"/>
          </a:ln>
        </p:spPr>
      </p:sp>
      <p:sp>
        <p:nvSpPr>
          <p:cNvPr id="4" name="Shape 2"/>
          <p:cNvSpPr/>
          <p:nvPr/>
        </p:nvSpPr>
        <p:spPr>
          <a:xfrm>
            <a:off x="8266176" y="3632454"/>
            <a:ext cx="137160" cy="1056132"/>
          </a:xfrm>
          <a:prstGeom prst="roundRect">
            <a:avLst>
              <a:gd name="adj" fmla="val 46667"/>
            </a:avLst>
          </a:prstGeom>
          <a:solidFill>
            <a:srgbClr val="1C7293"/>
          </a:solidFill>
          <a:ln w="12700">
            <a:solidFill>
              <a:srgbClr val="333333"/>
            </a:solidFill>
            <a:prstDash val="solid"/>
          </a:ln>
        </p:spPr>
      </p:sp>
      <p:sp>
        <p:nvSpPr>
          <p:cNvPr id="5" name="Shape 3"/>
          <p:cNvSpPr/>
          <p:nvPr/>
        </p:nvSpPr>
        <p:spPr>
          <a:xfrm>
            <a:off x="8531352" y="3422599"/>
            <a:ext cx="137160" cy="1475842"/>
          </a:xfrm>
          <a:prstGeom prst="roundRect">
            <a:avLst>
              <a:gd name="adj" fmla="val 46667"/>
            </a:avLst>
          </a:prstGeom>
          <a:solidFill>
            <a:srgbClr val="1C7293"/>
          </a:solidFill>
          <a:ln w="12700">
            <a:solidFill>
              <a:srgbClr val="333333"/>
            </a:solidFill>
            <a:prstDash val="solid"/>
          </a:ln>
        </p:spPr>
      </p:sp>
      <p:sp>
        <p:nvSpPr>
          <p:cNvPr id="6" name="Shape 4"/>
          <p:cNvSpPr/>
          <p:nvPr/>
        </p:nvSpPr>
        <p:spPr>
          <a:xfrm>
            <a:off x="8796528" y="3282696"/>
            <a:ext cx="137160" cy="1755648"/>
          </a:xfrm>
          <a:prstGeom prst="roundRect">
            <a:avLst>
              <a:gd name="adj" fmla="val 46667"/>
            </a:avLst>
          </a:prstGeom>
          <a:solidFill>
            <a:srgbClr val="E29135"/>
          </a:solidFill>
          <a:ln w="12700">
            <a:solidFill>
              <a:srgbClr val="333333"/>
            </a:solidFill>
            <a:prstDash val="solid"/>
          </a:ln>
        </p:spPr>
      </p:sp>
      <p:sp>
        <p:nvSpPr>
          <p:cNvPr id="7" name="Shape 5"/>
          <p:cNvSpPr/>
          <p:nvPr/>
        </p:nvSpPr>
        <p:spPr>
          <a:xfrm>
            <a:off x="9061704" y="3391510"/>
            <a:ext cx="137160" cy="1538021"/>
          </a:xfrm>
          <a:prstGeom prst="roundRect">
            <a:avLst>
              <a:gd name="adj" fmla="val 46667"/>
            </a:avLst>
          </a:prstGeom>
          <a:solidFill>
            <a:srgbClr val="1C7293"/>
          </a:solidFill>
          <a:ln w="12700">
            <a:solidFill>
              <a:srgbClr val="333333"/>
            </a:solidFill>
            <a:prstDash val="solid"/>
          </a:ln>
        </p:spPr>
      </p:sp>
      <p:sp>
        <p:nvSpPr>
          <p:cNvPr id="8" name="Shape 6"/>
          <p:cNvSpPr/>
          <p:nvPr/>
        </p:nvSpPr>
        <p:spPr>
          <a:xfrm>
            <a:off x="9326880" y="3609137"/>
            <a:ext cx="137160" cy="1102766"/>
          </a:xfrm>
          <a:prstGeom prst="roundRect">
            <a:avLst>
              <a:gd name="adj" fmla="val 46667"/>
            </a:avLst>
          </a:prstGeom>
          <a:solidFill>
            <a:srgbClr val="1C7293"/>
          </a:solidFill>
          <a:ln w="12700">
            <a:solidFill>
              <a:srgbClr val="333333"/>
            </a:solidFill>
            <a:prstDash val="solid"/>
          </a:ln>
        </p:spPr>
      </p:sp>
      <p:sp>
        <p:nvSpPr>
          <p:cNvPr id="9" name="Shape 7"/>
          <p:cNvSpPr/>
          <p:nvPr/>
        </p:nvSpPr>
        <p:spPr>
          <a:xfrm>
            <a:off x="9592056" y="3795674"/>
            <a:ext cx="137160" cy="729691"/>
          </a:xfrm>
          <a:prstGeom prst="roundRect">
            <a:avLst>
              <a:gd name="adj" fmla="val 46667"/>
            </a:avLst>
          </a:prstGeom>
          <a:solidFill>
            <a:srgbClr val="E29135"/>
          </a:solidFill>
          <a:ln w="12700">
            <a:solidFill>
              <a:srgbClr val="333333"/>
            </a:solidFill>
            <a:prstDash val="solid"/>
          </a:ln>
        </p:spPr>
      </p:sp>
      <p:sp>
        <p:nvSpPr>
          <p:cNvPr id="10" name="Shape 8"/>
          <p:cNvSpPr/>
          <p:nvPr/>
        </p:nvSpPr>
        <p:spPr>
          <a:xfrm>
            <a:off x="9857232" y="3904488"/>
            <a:ext cx="137160" cy="512064"/>
          </a:xfrm>
          <a:prstGeom prst="roundRect">
            <a:avLst>
              <a:gd name="adj" fmla="val 46667"/>
            </a:avLst>
          </a:prstGeom>
          <a:solidFill>
            <a:srgbClr val="1C7293"/>
          </a:solidFill>
          <a:ln w="12700">
            <a:solidFill>
              <a:srgbClr val="333333"/>
            </a:solidFill>
            <a:prstDash val="solid"/>
          </a:ln>
        </p:spPr>
      </p:sp>
      <p:sp>
        <p:nvSpPr>
          <p:cNvPr id="11" name="Shape 9"/>
          <p:cNvSpPr/>
          <p:nvPr/>
        </p:nvSpPr>
        <p:spPr>
          <a:xfrm>
            <a:off x="10122408" y="3780130"/>
            <a:ext cx="137160" cy="760781"/>
          </a:xfrm>
          <a:prstGeom prst="roundRect">
            <a:avLst>
              <a:gd name="adj" fmla="val 46667"/>
            </a:avLst>
          </a:prstGeom>
          <a:solidFill>
            <a:srgbClr val="1C7293"/>
          </a:solidFill>
          <a:ln w="12700">
            <a:solidFill>
              <a:srgbClr val="333333"/>
            </a:solidFill>
            <a:prstDash val="solid"/>
          </a:ln>
        </p:spPr>
      </p:sp>
      <p:sp>
        <p:nvSpPr>
          <p:cNvPr id="12" name="Shape 10"/>
          <p:cNvSpPr/>
          <p:nvPr/>
        </p:nvSpPr>
        <p:spPr>
          <a:xfrm>
            <a:off x="10387584" y="3578047"/>
            <a:ext cx="137160" cy="1164946"/>
          </a:xfrm>
          <a:prstGeom prst="roundRect">
            <a:avLst>
              <a:gd name="adj" fmla="val 46667"/>
            </a:avLst>
          </a:prstGeom>
          <a:solidFill>
            <a:srgbClr val="E29135"/>
          </a:solidFill>
          <a:ln w="12700">
            <a:solidFill>
              <a:srgbClr val="333333"/>
            </a:solidFill>
            <a:prstDash val="solid"/>
          </a:ln>
        </p:spPr>
      </p:sp>
      <p:sp>
        <p:nvSpPr>
          <p:cNvPr id="13" name="Shape 11"/>
          <p:cNvSpPr/>
          <p:nvPr/>
        </p:nvSpPr>
        <p:spPr>
          <a:xfrm>
            <a:off x="10652760" y="3375965"/>
            <a:ext cx="137160" cy="1569110"/>
          </a:xfrm>
          <a:prstGeom prst="roundRect">
            <a:avLst>
              <a:gd name="adj" fmla="val 46667"/>
            </a:avLst>
          </a:prstGeom>
          <a:solidFill>
            <a:srgbClr val="1C7293"/>
          </a:solidFill>
          <a:ln w="12700">
            <a:solidFill>
              <a:srgbClr val="333333"/>
            </a:solidFill>
            <a:prstDash val="solid"/>
          </a:ln>
        </p:spPr>
      </p:sp>
      <p:sp>
        <p:nvSpPr>
          <p:cNvPr id="14" name="Shape 12"/>
          <p:cNvSpPr/>
          <p:nvPr/>
        </p:nvSpPr>
        <p:spPr>
          <a:xfrm>
            <a:off x="10917936" y="3515868"/>
            <a:ext cx="137160" cy="1289304"/>
          </a:xfrm>
          <a:prstGeom prst="roundRect">
            <a:avLst>
              <a:gd name="adj" fmla="val 46667"/>
            </a:avLst>
          </a:prstGeom>
          <a:solidFill>
            <a:srgbClr val="1C7293"/>
          </a:solidFill>
          <a:ln w="12700">
            <a:solidFill>
              <a:srgbClr val="333333"/>
            </a:solidFill>
            <a:prstDash val="solid"/>
          </a:ln>
        </p:spPr>
      </p:sp>
      <p:sp>
        <p:nvSpPr>
          <p:cNvPr id="15" name="Shape 13"/>
          <p:cNvSpPr/>
          <p:nvPr/>
        </p:nvSpPr>
        <p:spPr>
          <a:xfrm>
            <a:off x="11183112" y="3717950"/>
            <a:ext cx="137160" cy="885139"/>
          </a:xfrm>
          <a:prstGeom prst="roundRect">
            <a:avLst>
              <a:gd name="adj" fmla="val 46667"/>
            </a:avLst>
          </a:prstGeom>
          <a:solidFill>
            <a:srgbClr val="E29135"/>
          </a:solidFill>
          <a:ln w="12700">
            <a:solidFill>
              <a:srgbClr val="333333"/>
            </a:solidFill>
            <a:prstDash val="solid"/>
          </a:ln>
        </p:spPr>
      </p:sp>
      <p:sp>
        <p:nvSpPr>
          <p:cNvPr id="16" name="Shape 14"/>
          <p:cNvSpPr/>
          <p:nvPr/>
        </p:nvSpPr>
        <p:spPr>
          <a:xfrm>
            <a:off x="11448288" y="3857854"/>
            <a:ext cx="137160" cy="605333"/>
          </a:xfrm>
          <a:prstGeom prst="roundRect">
            <a:avLst>
              <a:gd name="adj" fmla="val 46667"/>
            </a:avLst>
          </a:prstGeom>
          <a:solidFill>
            <a:srgbClr val="1C7293"/>
          </a:solidFill>
          <a:ln w="12700">
            <a:solidFill>
              <a:srgbClr val="333333"/>
            </a:solidFill>
            <a:prstDash val="solid"/>
          </a:ln>
        </p:spPr>
      </p:sp>
      <p:sp>
        <p:nvSpPr>
          <p:cNvPr id="17" name="Shape 15"/>
          <p:cNvSpPr/>
          <p:nvPr/>
        </p:nvSpPr>
        <p:spPr>
          <a:xfrm>
            <a:off x="11713464" y="3935578"/>
            <a:ext cx="137160" cy="449885"/>
          </a:xfrm>
          <a:prstGeom prst="roundRect">
            <a:avLst>
              <a:gd name="adj" fmla="val 46667"/>
            </a:avLst>
          </a:prstGeom>
          <a:solidFill>
            <a:srgbClr val="1C7293"/>
          </a:solidFill>
          <a:ln w="12700">
            <a:solidFill>
              <a:srgbClr val="333333"/>
            </a:solidFill>
            <a:prstDash val="solid"/>
          </a:ln>
        </p:spPr>
      </p:sp>
      <p:sp>
        <p:nvSpPr>
          <p:cNvPr id="18" name="Text 16"/>
          <p:cNvSpPr/>
          <p:nvPr/>
        </p:nvSpPr>
        <p:spPr>
          <a:xfrm>
            <a:off x="658368" y="1261872"/>
            <a:ext cx="6766560" cy="384048"/>
          </a:xfrm>
          <a:prstGeom prst="rect">
            <a:avLst/>
          </a:prstGeom>
          <a:noFill/>
          <a:ln/>
        </p:spPr>
        <p:txBody>
          <a:bodyPr wrap="square" lIns="0" tIns="0" rIns="0" bIns="0" rtlCol="0" anchor="ctr"/>
          <a:lstStyle/>
          <a:p>
            <a:pPr marL="0" indent="0">
              <a:buNone/>
            </a:pPr>
            <a:r>
              <a:rPr lang="en-US" sz="1700" b="1" kern="0" spc="300" dirty="0">
                <a:solidFill>
                  <a:srgbClr val="E29135"/>
                </a:solidFill>
                <a:latin typeface="Calibri" pitchFamily="34" charset="0"/>
                <a:ea typeface="Calibri" pitchFamily="34" charset="-122"/>
                <a:cs typeface="Calibri" pitchFamily="34" charset="-120"/>
              </a:rPr>
              <a:t>CSE 5112</a:t>
            </a:r>
            <a:endParaRPr lang="en-US" sz="1700" dirty="0"/>
          </a:p>
        </p:txBody>
      </p:sp>
      <p:sp>
        <p:nvSpPr>
          <p:cNvPr id="19" name="Text 17"/>
          <p:cNvSpPr/>
          <p:nvPr/>
        </p:nvSpPr>
        <p:spPr>
          <a:xfrm>
            <a:off x="658368" y="1682496"/>
            <a:ext cx="7132320" cy="1463040"/>
          </a:xfrm>
          <a:prstGeom prst="rect">
            <a:avLst/>
          </a:prstGeom>
          <a:noFill/>
          <a:ln/>
        </p:spPr>
        <p:txBody>
          <a:bodyPr wrap="square" lIns="0" tIns="0" rIns="0" bIns="0" rtlCol="0" anchor="ctr"/>
          <a:lstStyle/>
          <a:p>
            <a:pPr marL="0" indent="0">
              <a:buNone/>
            </a:pPr>
            <a:r>
              <a:rPr lang="en-US" sz="4100" b="1" dirty="0">
                <a:solidFill>
                  <a:srgbClr val="FFFFFF"/>
                </a:solidFill>
                <a:latin typeface="Cambria" pitchFamily="34" charset="0"/>
                <a:ea typeface="Cambria" pitchFamily="34" charset="-122"/>
                <a:cs typeface="Cambria" pitchFamily="34" charset="-120"/>
              </a:rPr>
              <a:t>Digital Signal and</a:t>
            </a:r>
            <a:endParaRPr lang="en-US" sz="4100" dirty="0"/>
          </a:p>
          <a:p>
            <a:pPr marL="0" indent="0">
              <a:buNone/>
            </a:pPr>
            <a:r>
              <a:rPr lang="en-US" sz="4100" b="1" dirty="0">
                <a:solidFill>
                  <a:srgbClr val="FFFFFF"/>
                </a:solidFill>
                <a:latin typeface="Cambria" pitchFamily="34" charset="0"/>
                <a:ea typeface="Cambria" pitchFamily="34" charset="-122"/>
                <a:cs typeface="Cambria" pitchFamily="34" charset="-120"/>
              </a:rPr>
              <a:t>Image Processing</a:t>
            </a:r>
            <a:endParaRPr lang="en-US" sz="4100" dirty="0"/>
          </a:p>
        </p:txBody>
      </p:sp>
      <p:sp>
        <p:nvSpPr>
          <p:cNvPr id="20" name="Text 18"/>
          <p:cNvSpPr/>
          <p:nvPr/>
        </p:nvSpPr>
        <p:spPr>
          <a:xfrm>
            <a:off x="658368" y="3255264"/>
            <a:ext cx="7132320" cy="347472"/>
          </a:xfrm>
          <a:prstGeom prst="rect">
            <a:avLst/>
          </a:prstGeom>
          <a:noFill/>
          <a:ln/>
        </p:spPr>
        <p:txBody>
          <a:bodyPr wrap="square" lIns="0" tIns="0" rIns="0" bIns="0" rtlCol="0" anchor="ctr"/>
          <a:lstStyle/>
          <a:p>
            <a:pPr marL="0" indent="0">
              <a:buNone/>
            </a:pPr>
            <a:r>
              <a:rPr lang="en-US" sz="1650" dirty="0">
                <a:solidFill>
                  <a:srgbClr val="BFD3E0"/>
                </a:solidFill>
                <a:latin typeface="Calibri" pitchFamily="34" charset="0"/>
                <a:ea typeface="Calibri" pitchFamily="34" charset="-122"/>
                <a:cs typeface="Calibri" pitchFamily="34" charset="-120"/>
              </a:rPr>
              <a:t>Module 1  ·  Foundations of Digital Signal Processing</a:t>
            </a:r>
            <a:endParaRPr lang="en-US" sz="1650" dirty="0"/>
          </a:p>
        </p:txBody>
      </p:sp>
      <p:sp>
        <p:nvSpPr>
          <p:cNvPr id="21" name="Text 19"/>
          <p:cNvSpPr/>
          <p:nvPr/>
        </p:nvSpPr>
        <p:spPr>
          <a:xfrm>
            <a:off x="658368" y="3639312"/>
            <a:ext cx="7040880" cy="658368"/>
          </a:xfrm>
          <a:prstGeom prst="rect">
            <a:avLst/>
          </a:prstGeom>
          <a:noFill/>
          <a:ln/>
        </p:spPr>
        <p:txBody>
          <a:bodyPr wrap="square" lIns="0" tIns="0" rIns="0" bIns="0" rtlCol="0" anchor="ctr"/>
          <a:lstStyle/>
          <a:p>
            <a:pPr marL="0" indent="0">
              <a:buNone/>
            </a:pPr>
            <a:r>
              <a:rPr lang="en-US" sz="1200" dirty="0">
                <a:solidFill>
                  <a:srgbClr val="8FA9BC"/>
                </a:solidFill>
                <a:latin typeface="Calibri" pitchFamily="34" charset="0"/>
                <a:ea typeface="Calibri" pitchFamily="34" charset="-122"/>
                <a:cs typeface="Calibri" pitchFamily="34" charset="-120"/>
              </a:rPr>
              <a:t>Overview  ·  Analog signal analysis  ·  Discrete-time signals and systems  ·  Sampling and reconstruction</a:t>
            </a:r>
            <a:endParaRPr lang="en-US" sz="1200" dirty="0"/>
          </a:p>
        </p:txBody>
      </p:sp>
      <p:sp>
        <p:nvSpPr>
          <p:cNvPr id="22" name="Shape 20"/>
          <p:cNvSpPr/>
          <p:nvPr/>
        </p:nvSpPr>
        <p:spPr>
          <a:xfrm>
            <a:off x="658368" y="4590288"/>
            <a:ext cx="1280160" cy="27432"/>
          </a:xfrm>
          <a:prstGeom prst="rect">
            <a:avLst/>
          </a:prstGeom>
          <a:solidFill>
            <a:srgbClr val="E29135"/>
          </a:solidFill>
          <a:ln w="12700">
            <a:solidFill>
              <a:srgbClr val="333333"/>
            </a:solidFill>
            <a:prstDash val="solid"/>
          </a:ln>
        </p:spPr>
      </p:sp>
      <p:sp>
        <p:nvSpPr>
          <p:cNvPr id="23" name="Text 21"/>
          <p:cNvSpPr/>
          <p:nvPr/>
        </p:nvSpPr>
        <p:spPr>
          <a:xfrm>
            <a:off x="658368" y="4828032"/>
            <a:ext cx="7040880" cy="914400"/>
          </a:xfrm>
          <a:prstGeom prst="rect">
            <a:avLst/>
          </a:prstGeom>
          <a:noFill/>
          <a:ln/>
        </p:spPr>
        <p:txBody>
          <a:bodyPr wrap="square" lIns="0" tIns="0" rIns="0" bIns="0" rtlCol="0" anchor="ctr"/>
          <a:lstStyle/>
          <a:p>
            <a:pPr marL="0" indent="0">
              <a:buNone/>
            </a:pPr>
            <a:r>
              <a:rPr lang="en-US" sz="1500" b="1" dirty="0">
                <a:solidFill>
                  <a:srgbClr val="FFFFFF"/>
                </a:solidFill>
                <a:latin typeface="Calibri" pitchFamily="34" charset="0"/>
                <a:ea typeface="Calibri" pitchFamily="34" charset="-122"/>
                <a:cs typeface="Calibri" pitchFamily="34" charset="-120"/>
              </a:rPr>
              <a:t>Md. Atiqur Rahman, PhD</a:t>
            </a:r>
            <a:endParaRPr lang="en-US" sz="1500" dirty="0"/>
          </a:p>
          <a:p>
            <a:pPr marL="0" indent="0">
              <a:buNone/>
            </a:pPr>
            <a:r>
              <a:rPr lang="en-US" sz="1250" dirty="0">
                <a:solidFill>
                  <a:srgbClr val="BFD3E0"/>
                </a:solidFill>
                <a:latin typeface="Calibri" pitchFamily="34" charset="0"/>
                <a:ea typeface="Calibri" pitchFamily="34" charset="-122"/>
                <a:cs typeface="Calibri" pitchFamily="34" charset="-120"/>
              </a:rPr>
              <a:t>Associate Professor, Department of Computer Science and Engineering</a:t>
            </a:r>
            <a:endParaRPr lang="en-US" sz="1500" dirty="0"/>
          </a:p>
          <a:p>
            <a:pPr marL="0" indent="0">
              <a:buNone/>
            </a:pPr>
            <a:r>
              <a:rPr lang="en-US" sz="1250" dirty="0">
                <a:solidFill>
                  <a:srgbClr val="BFD3E0"/>
                </a:solidFill>
                <a:latin typeface="Calibri" pitchFamily="34" charset="0"/>
                <a:ea typeface="Calibri" pitchFamily="34" charset="-122"/>
                <a:cs typeface="Calibri" pitchFamily="34" charset="-120"/>
              </a:rPr>
              <a:t>Islamic University, Kushtia, Bangladesh</a:t>
            </a:r>
            <a:endParaRPr lang="en-US" sz="15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66928" y="365760"/>
            <a:ext cx="11027664" cy="566928"/>
          </a:xfrm>
          <a:prstGeom prst="rect">
            <a:avLst/>
          </a:prstGeom>
          <a:noFill/>
          <a:ln/>
        </p:spPr>
        <p:txBody>
          <a:bodyPr wrap="square" lIns="0" tIns="0" rIns="0" bIns="0" rtlCol="0" anchor="ctr"/>
          <a:lstStyle/>
          <a:p>
            <a:pPr marL="0" indent="0">
              <a:buNone/>
            </a:pPr>
            <a:r>
              <a:rPr lang="en-US" sz="2900" b="1" dirty="0">
                <a:solidFill>
                  <a:srgbClr val="16243D"/>
                </a:solidFill>
                <a:latin typeface="Cambria" pitchFamily="34" charset="0"/>
                <a:ea typeface="Cambria" pitchFamily="34" charset="-122"/>
                <a:cs typeface="Cambria" pitchFamily="34" charset="-120"/>
              </a:rPr>
              <a:t>Where Module 1 sits in the course</a:t>
            </a:r>
            <a:endParaRPr lang="en-US" sz="2900" dirty="0"/>
          </a:p>
        </p:txBody>
      </p:sp>
      <p:sp>
        <p:nvSpPr>
          <p:cNvPr id="3" name="Text 1"/>
          <p:cNvSpPr/>
          <p:nvPr/>
        </p:nvSpPr>
        <p:spPr>
          <a:xfrm>
            <a:off x="566928" y="914400"/>
            <a:ext cx="11027664" cy="347472"/>
          </a:xfrm>
          <a:prstGeom prst="rect">
            <a:avLst/>
          </a:prstGeom>
          <a:noFill/>
          <a:ln/>
        </p:spPr>
        <p:txBody>
          <a:bodyPr wrap="square" lIns="0" tIns="0" rIns="0" bIns="0" rtlCol="0" anchor="ctr"/>
          <a:lstStyle/>
          <a:p>
            <a:pPr marL="0" indent="0">
              <a:buNone/>
            </a:pPr>
            <a:r>
              <a:rPr lang="en-US" sz="1350" dirty="0">
                <a:solidFill>
                  <a:srgbClr val="43596E"/>
                </a:solidFill>
                <a:latin typeface="Calibri" pitchFamily="34" charset="0"/>
                <a:ea typeface="Calibri" pitchFamily="34" charset="-122"/>
                <a:cs typeface="Calibri" pitchFamily="34" charset="-120"/>
              </a:rPr>
              <a:t>There are twelve topics in all. These four come first, and everything later stands on them.</a:t>
            </a:r>
            <a:endParaRPr lang="en-US" sz="1350" dirty="0"/>
          </a:p>
        </p:txBody>
      </p:sp>
      <p:sp>
        <p:nvSpPr>
          <p:cNvPr id="4" name="Shape 2"/>
          <p:cNvSpPr/>
          <p:nvPr/>
        </p:nvSpPr>
        <p:spPr>
          <a:xfrm>
            <a:off x="566928" y="1389888"/>
            <a:ext cx="2578608" cy="3566160"/>
          </a:xfrm>
          <a:prstGeom prst="roundRect">
            <a:avLst>
              <a:gd name="adj" fmla="val 3191"/>
            </a:avLst>
          </a:prstGeom>
          <a:solidFill>
            <a:srgbClr val="EDF2F5"/>
          </a:solidFill>
          <a:ln w="9525">
            <a:solidFill>
              <a:srgbClr val="1C7293"/>
            </a:solidFill>
            <a:prstDash val="solid"/>
          </a:ln>
          <a:effectLst>
            <a:outerShdw blurRad="127000" dist="25400" dir="5400000" algn="bl" rotWithShape="0">
              <a:srgbClr val="9FB0BE">
                <a:alpha val="26000"/>
              </a:srgbClr>
            </a:outerShdw>
          </a:effectLst>
        </p:spPr>
      </p:sp>
      <p:sp>
        <p:nvSpPr>
          <p:cNvPr id="5" name="Shape 3"/>
          <p:cNvSpPr/>
          <p:nvPr/>
        </p:nvSpPr>
        <p:spPr>
          <a:xfrm>
            <a:off x="786384" y="1609344"/>
            <a:ext cx="457200" cy="457200"/>
          </a:xfrm>
          <a:prstGeom prst="ellipse">
            <a:avLst/>
          </a:prstGeom>
          <a:solidFill>
            <a:srgbClr val="1C7293"/>
          </a:solidFill>
          <a:ln w="12700">
            <a:solidFill>
              <a:srgbClr val="333333"/>
            </a:solidFill>
            <a:prstDash val="solid"/>
          </a:ln>
        </p:spPr>
      </p:sp>
      <p:sp>
        <p:nvSpPr>
          <p:cNvPr id="6" name="Text 4"/>
          <p:cNvSpPr/>
          <p:nvPr/>
        </p:nvSpPr>
        <p:spPr>
          <a:xfrm>
            <a:off x="786384" y="1609344"/>
            <a:ext cx="457200" cy="457200"/>
          </a:xfrm>
          <a:prstGeom prst="rect">
            <a:avLst/>
          </a:prstGeom>
          <a:noFill/>
          <a:ln/>
        </p:spPr>
        <p:txBody>
          <a:bodyPr wrap="square" lIns="0" tIns="0" rIns="0" bIns="0"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1</a:t>
            </a:r>
            <a:endParaRPr lang="en-US" sz="1500" dirty="0"/>
          </a:p>
        </p:txBody>
      </p:sp>
      <p:sp>
        <p:nvSpPr>
          <p:cNvPr id="7" name="Text 5"/>
          <p:cNvSpPr/>
          <p:nvPr/>
        </p:nvSpPr>
        <p:spPr>
          <a:xfrm>
            <a:off x="1353312" y="1609344"/>
            <a:ext cx="1618488" cy="457200"/>
          </a:xfrm>
          <a:prstGeom prst="rect">
            <a:avLst/>
          </a:prstGeom>
          <a:noFill/>
          <a:ln/>
        </p:spPr>
        <p:txBody>
          <a:bodyPr wrap="square" lIns="0" tIns="0" rIns="0" bIns="0" rtlCol="0" anchor="ctr"/>
          <a:lstStyle/>
          <a:p>
            <a:pPr marL="0" indent="0">
              <a:buNone/>
            </a:pPr>
            <a:r>
              <a:rPr lang="en-US" sz="1450" b="1" dirty="0">
                <a:solidFill>
                  <a:srgbClr val="16243D"/>
                </a:solidFill>
                <a:latin typeface="Calibri" pitchFamily="34" charset="0"/>
                <a:ea typeface="Calibri" pitchFamily="34" charset="-122"/>
                <a:cs typeface="Calibri" pitchFamily="34" charset="-120"/>
              </a:rPr>
              <a:t>Foundations</a:t>
            </a:r>
            <a:endParaRPr lang="en-US" sz="1450" dirty="0"/>
          </a:p>
        </p:txBody>
      </p:sp>
      <p:sp>
        <p:nvSpPr>
          <p:cNvPr id="8" name="Text 6"/>
          <p:cNvSpPr/>
          <p:nvPr/>
        </p:nvSpPr>
        <p:spPr>
          <a:xfrm>
            <a:off x="804672" y="2194560"/>
            <a:ext cx="2103120" cy="2651760"/>
          </a:xfrm>
          <a:prstGeom prst="rect">
            <a:avLst/>
          </a:prstGeom>
          <a:noFill/>
          <a:ln/>
        </p:spPr>
        <p:txBody>
          <a:bodyPr wrap="square" lIns="0" tIns="0" rIns="0" bIns="0" rtlCol="0" anchor="t"/>
          <a:lstStyle/>
          <a:p>
            <a:pPr marL="177800" indent="-177800">
              <a:spcAft>
                <a:spcPts val="1100"/>
              </a:spcAft>
              <a:buSzPct val="100000"/>
              <a:buChar char="▪"/>
            </a:pPr>
            <a:r>
              <a:rPr lang="en-US" sz="1200" dirty="0">
                <a:solidFill>
                  <a:srgbClr val="22354F"/>
                </a:solidFill>
                <a:latin typeface="Calibri" pitchFamily="34" charset="0"/>
                <a:ea typeface="Calibri" pitchFamily="34" charset="-122"/>
                <a:cs typeface="Calibri" pitchFamily="34" charset="-120"/>
              </a:rPr>
              <a:t>Overview of DSP</a:t>
            </a:r>
            <a:endParaRPr lang="en-US" sz="1200" dirty="0"/>
          </a:p>
          <a:p>
            <a:pPr marL="177800" indent="-177800">
              <a:spcAft>
                <a:spcPts val="1100"/>
              </a:spcAft>
              <a:buSzPct val="100000"/>
              <a:buChar char="▪"/>
            </a:pPr>
            <a:r>
              <a:rPr lang="en-US" sz="1200" dirty="0">
                <a:solidFill>
                  <a:srgbClr val="22354F"/>
                </a:solidFill>
                <a:latin typeface="Calibri" pitchFamily="34" charset="0"/>
                <a:ea typeface="Calibri" pitchFamily="34" charset="-122"/>
                <a:cs typeface="Calibri" pitchFamily="34" charset="-120"/>
              </a:rPr>
              <a:t>Analog signal analysis</a:t>
            </a:r>
            <a:endParaRPr lang="en-US" sz="1200" dirty="0"/>
          </a:p>
          <a:p>
            <a:pPr marL="177800" indent="-177800">
              <a:spcAft>
                <a:spcPts val="1100"/>
              </a:spcAft>
              <a:buSzPct val="100000"/>
              <a:buChar char="▪"/>
            </a:pPr>
            <a:r>
              <a:rPr lang="en-US" sz="1200" dirty="0">
                <a:solidFill>
                  <a:srgbClr val="22354F"/>
                </a:solidFill>
                <a:latin typeface="Calibri" pitchFamily="34" charset="0"/>
                <a:ea typeface="Calibri" pitchFamily="34" charset="-122"/>
                <a:cs typeface="Calibri" pitchFamily="34" charset="-120"/>
              </a:rPr>
              <a:t>Discrete-time signals and systems</a:t>
            </a:r>
            <a:endParaRPr lang="en-US" sz="1200" dirty="0"/>
          </a:p>
          <a:p>
            <a:pPr marL="177800" indent="-177800">
              <a:spcAft>
                <a:spcPts val="1100"/>
              </a:spcAft>
              <a:buSzPct val="100000"/>
              <a:buChar char="▪"/>
            </a:pPr>
            <a:r>
              <a:rPr lang="en-US" sz="1200" dirty="0">
                <a:solidFill>
                  <a:srgbClr val="22354F"/>
                </a:solidFill>
                <a:latin typeface="Calibri" pitchFamily="34" charset="0"/>
                <a:ea typeface="Calibri" pitchFamily="34" charset="-122"/>
                <a:cs typeface="Calibri" pitchFamily="34" charset="-120"/>
              </a:rPr>
              <a:t>Sampling and reconstruction</a:t>
            </a:r>
            <a:endParaRPr lang="en-US" sz="1200" dirty="0"/>
          </a:p>
        </p:txBody>
      </p:sp>
      <p:sp>
        <p:nvSpPr>
          <p:cNvPr id="9" name="Shape 7"/>
          <p:cNvSpPr/>
          <p:nvPr/>
        </p:nvSpPr>
        <p:spPr>
          <a:xfrm>
            <a:off x="3383280" y="1389888"/>
            <a:ext cx="2578608" cy="3566160"/>
          </a:xfrm>
          <a:prstGeom prst="roundRect">
            <a:avLst>
              <a:gd name="adj" fmla="val 3191"/>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10" name="Shape 8"/>
          <p:cNvSpPr/>
          <p:nvPr/>
        </p:nvSpPr>
        <p:spPr>
          <a:xfrm>
            <a:off x="3602736" y="1609344"/>
            <a:ext cx="457200" cy="457200"/>
          </a:xfrm>
          <a:prstGeom prst="ellipse">
            <a:avLst/>
          </a:prstGeom>
          <a:solidFill>
            <a:srgbClr val="A9B6C1"/>
          </a:solidFill>
          <a:ln w="12700">
            <a:solidFill>
              <a:srgbClr val="333333"/>
            </a:solidFill>
            <a:prstDash val="solid"/>
          </a:ln>
        </p:spPr>
      </p:sp>
      <p:sp>
        <p:nvSpPr>
          <p:cNvPr id="11" name="Text 9"/>
          <p:cNvSpPr/>
          <p:nvPr/>
        </p:nvSpPr>
        <p:spPr>
          <a:xfrm>
            <a:off x="3602736" y="1609344"/>
            <a:ext cx="457200" cy="457200"/>
          </a:xfrm>
          <a:prstGeom prst="rect">
            <a:avLst/>
          </a:prstGeom>
          <a:noFill/>
          <a:ln/>
        </p:spPr>
        <p:txBody>
          <a:bodyPr wrap="square" lIns="0" tIns="0" rIns="0" bIns="0"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2</a:t>
            </a:r>
            <a:endParaRPr lang="en-US" sz="1500" dirty="0"/>
          </a:p>
        </p:txBody>
      </p:sp>
      <p:sp>
        <p:nvSpPr>
          <p:cNvPr id="12" name="Text 10"/>
          <p:cNvSpPr/>
          <p:nvPr/>
        </p:nvSpPr>
        <p:spPr>
          <a:xfrm>
            <a:off x="4169664" y="1609344"/>
            <a:ext cx="1618488" cy="457200"/>
          </a:xfrm>
          <a:prstGeom prst="rect">
            <a:avLst/>
          </a:prstGeom>
          <a:noFill/>
          <a:ln/>
        </p:spPr>
        <p:txBody>
          <a:bodyPr wrap="square" lIns="0" tIns="0" rIns="0" bIns="0" rtlCol="0" anchor="ctr"/>
          <a:lstStyle/>
          <a:p>
            <a:pPr marL="0" indent="0">
              <a:buNone/>
            </a:pPr>
            <a:r>
              <a:rPr lang="en-US" sz="1450" b="1" dirty="0">
                <a:solidFill>
                  <a:srgbClr val="5A6B7D"/>
                </a:solidFill>
                <a:latin typeface="Calibri" pitchFamily="34" charset="0"/>
                <a:ea typeface="Calibri" pitchFamily="34" charset="-122"/>
                <a:cs typeface="Calibri" pitchFamily="34" charset="-120"/>
              </a:rPr>
              <a:t>Transforms</a:t>
            </a:r>
            <a:endParaRPr lang="en-US" sz="1450" dirty="0"/>
          </a:p>
        </p:txBody>
      </p:sp>
      <p:sp>
        <p:nvSpPr>
          <p:cNvPr id="13" name="Text 11"/>
          <p:cNvSpPr/>
          <p:nvPr/>
        </p:nvSpPr>
        <p:spPr>
          <a:xfrm>
            <a:off x="3621024" y="2194560"/>
            <a:ext cx="2103120" cy="2651760"/>
          </a:xfrm>
          <a:prstGeom prst="rect">
            <a:avLst/>
          </a:prstGeom>
          <a:noFill/>
          <a:ln/>
        </p:spPr>
        <p:txBody>
          <a:bodyPr wrap="square" lIns="0" tIns="0" rIns="0" bIns="0" rtlCol="0" anchor="t"/>
          <a:lstStyle/>
          <a:p>
            <a:pPr marL="177800" indent="-177800">
              <a:spcAft>
                <a:spcPts val="1100"/>
              </a:spcAft>
              <a:buSzPct val="100000"/>
              <a:buChar char="▪"/>
            </a:pPr>
            <a:r>
              <a:rPr lang="en-US" sz="1200" dirty="0">
                <a:solidFill>
                  <a:srgbClr val="5A6B7D"/>
                </a:solidFill>
                <a:latin typeface="Calibri" pitchFamily="34" charset="0"/>
                <a:ea typeface="Calibri" pitchFamily="34" charset="-122"/>
                <a:cs typeface="Calibri" pitchFamily="34" charset="-120"/>
              </a:rPr>
              <a:t>z transform</a:t>
            </a:r>
            <a:endParaRPr lang="en-US" sz="1200" dirty="0"/>
          </a:p>
          <a:p>
            <a:pPr marL="177800" indent="-177800">
              <a:spcAft>
                <a:spcPts val="1100"/>
              </a:spcAft>
              <a:buSzPct val="100000"/>
              <a:buChar char="▪"/>
            </a:pPr>
            <a:r>
              <a:rPr lang="en-US" sz="1200" dirty="0">
                <a:solidFill>
                  <a:srgbClr val="5A6B7D"/>
                </a:solidFill>
                <a:latin typeface="Calibri" pitchFamily="34" charset="0"/>
                <a:ea typeface="Calibri" pitchFamily="34" charset="-122"/>
                <a:cs typeface="Calibri" pitchFamily="34" charset="-120"/>
              </a:rPr>
              <a:t>Discrete-time Fourier transform</a:t>
            </a:r>
            <a:endParaRPr lang="en-US" sz="1200" dirty="0"/>
          </a:p>
          <a:p>
            <a:pPr marL="177800" indent="-177800">
              <a:spcAft>
                <a:spcPts val="1100"/>
              </a:spcAft>
              <a:buSzPct val="100000"/>
              <a:buChar char="▪"/>
            </a:pPr>
            <a:r>
              <a:rPr lang="en-US" sz="1200" dirty="0">
                <a:solidFill>
                  <a:srgbClr val="5A6B7D"/>
                </a:solidFill>
                <a:latin typeface="Calibri" pitchFamily="34" charset="0"/>
                <a:ea typeface="Calibri" pitchFamily="34" charset="-122"/>
                <a:cs typeface="Calibri" pitchFamily="34" charset="-120"/>
              </a:rPr>
              <a:t>DFS, DFT and the fast Fourier transform</a:t>
            </a:r>
            <a:endParaRPr lang="en-US" sz="1200" dirty="0"/>
          </a:p>
        </p:txBody>
      </p:sp>
      <p:sp>
        <p:nvSpPr>
          <p:cNvPr id="14" name="Shape 12"/>
          <p:cNvSpPr/>
          <p:nvPr/>
        </p:nvSpPr>
        <p:spPr>
          <a:xfrm>
            <a:off x="6199632" y="1389888"/>
            <a:ext cx="2578608" cy="3566160"/>
          </a:xfrm>
          <a:prstGeom prst="roundRect">
            <a:avLst>
              <a:gd name="adj" fmla="val 3191"/>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15" name="Shape 13"/>
          <p:cNvSpPr/>
          <p:nvPr/>
        </p:nvSpPr>
        <p:spPr>
          <a:xfrm>
            <a:off x="6419088" y="1609344"/>
            <a:ext cx="457200" cy="457200"/>
          </a:xfrm>
          <a:prstGeom prst="ellipse">
            <a:avLst/>
          </a:prstGeom>
          <a:solidFill>
            <a:srgbClr val="A9B6C1"/>
          </a:solidFill>
          <a:ln w="12700">
            <a:solidFill>
              <a:srgbClr val="333333"/>
            </a:solidFill>
            <a:prstDash val="solid"/>
          </a:ln>
        </p:spPr>
      </p:sp>
      <p:sp>
        <p:nvSpPr>
          <p:cNvPr id="16" name="Text 14"/>
          <p:cNvSpPr/>
          <p:nvPr/>
        </p:nvSpPr>
        <p:spPr>
          <a:xfrm>
            <a:off x="6419088" y="1609344"/>
            <a:ext cx="457200" cy="457200"/>
          </a:xfrm>
          <a:prstGeom prst="rect">
            <a:avLst/>
          </a:prstGeom>
          <a:noFill/>
          <a:ln/>
        </p:spPr>
        <p:txBody>
          <a:bodyPr wrap="square" lIns="0" tIns="0" rIns="0" bIns="0"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3</a:t>
            </a:r>
            <a:endParaRPr lang="en-US" sz="1500" dirty="0"/>
          </a:p>
        </p:txBody>
      </p:sp>
      <p:sp>
        <p:nvSpPr>
          <p:cNvPr id="17" name="Text 15"/>
          <p:cNvSpPr/>
          <p:nvPr/>
        </p:nvSpPr>
        <p:spPr>
          <a:xfrm>
            <a:off x="6986016" y="1609344"/>
            <a:ext cx="1618488" cy="457200"/>
          </a:xfrm>
          <a:prstGeom prst="rect">
            <a:avLst/>
          </a:prstGeom>
          <a:noFill/>
          <a:ln/>
        </p:spPr>
        <p:txBody>
          <a:bodyPr wrap="square" lIns="0" tIns="0" rIns="0" bIns="0" rtlCol="0" anchor="ctr"/>
          <a:lstStyle/>
          <a:p>
            <a:pPr marL="0" indent="0">
              <a:buNone/>
            </a:pPr>
            <a:r>
              <a:rPr lang="en-US" sz="1450" b="1" dirty="0">
                <a:solidFill>
                  <a:srgbClr val="5A6B7D"/>
                </a:solidFill>
                <a:latin typeface="Calibri" pitchFamily="34" charset="0"/>
                <a:ea typeface="Calibri" pitchFamily="34" charset="-122"/>
                <a:cs typeface="Calibri" pitchFamily="34" charset="-120"/>
              </a:rPr>
              <a:t>Filter analysis</a:t>
            </a:r>
            <a:endParaRPr lang="en-US" sz="1450" dirty="0"/>
          </a:p>
        </p:txBody>
      </p:sp>
      <p:sp>
        <p:nvSpPr>
          <p:cNvPr id="18" name="Text 16"/>
          <p:cNvSpPr/>
          <p:nvPr/>
        </p:nvSpPr>
        <p:spPr>
          <a:xfrm>
            <a:off x="6437376" y="2194560"/>
            <a:ext cx="2103120" cy="2651760"/>
          </a:xfrm>
          <a:prstGeom prst="rect">
            <a:avLst/>
          </a:prstGeom>
          <a:noFill/>
          <a:ln/>
        </p:spPr>
        <p:txBody>
          <a:bodyPr wrap="square" lIns="0" tIns="0" rIns="0" bIns="0" rtlCol="0" anchor="t"/>
          <a:lstStyle/>
          <a:p>
            <a:pPr marL="177800" indent="-177800">
              <a:spcAft>
                <a:spcPts val="1100"/>
              </a:spcAft>
              <a:buSzPct val="100000"/>
              <a:buChar char="▪"/>
            </a:pPr>
            <a:r>
              <a:rPr lang="en-US" sz="1200" dirty="0">
                <a:solidFill>
                  <a:srgbClr val="5A6B7D"/>
                </a:solidFill>
                <a:latin typeface="Calibri" pitchFamily="34" charset="0"/>
                <a:ea typeface="Calibri" pitchFamily="34" charset="-122"/>
                <a:cs typeface="Calibri" pitchFamily="34" charset="-120"/>
              </a:rPr>
              <a:t>Responses of digital filters</a:t>
            </a:r>
            <a:endParaRPr lang="en-US" sz="1200" dirty="0"/>
          </a:p>
          <a:p>
            <a:pPr marL="177800" indent="-177800">
              <a:spcAft>
                <a:spcPts val="1100"/>
              </a:spcAft>
              <a:buSzPct val="100000"/>
              <a:buChar char="▪"/>
            </a:pPr>
            <a:r>
              <a:rPr lang="en-US" sz="1200" dirty="0">
                <a:solidFill>
                  <a:srgbClr val="5A6B7D"/>
                </a:solidFill>
                <a:latin typeface="Calibri" pitchFamily="34" charset="0"/>
                <a:ea typeface="Calibri" pitchFamily="34" charset="-122"/>
                <a:cs typeface="Calibri" pitchFamily="34" charset="-120"/>
              </a:rPr>
              <a:t>Realization structures</a:t>
            </a:r>
            <a:endParaRPr lang="en-US" sz="1200" dirty="0"/>
          </a:p>
        </p:txBody>
      </p:sp>
      <p:sp>
        <p:nvSpPr>
          <p:cNvPr id="19" name="Shape 17"/>
          <p:cNvSpPr/>
          <p:nvPr/>
        </p:nvSpPr>
        <p:spPr>
          <a:xfrm>
            <a:off x="9015984" y="1389888"/>
            <a:ext cx="2578608" cy="3566160"/>
          </a:xfrm>
          <a:prstGeom prst="roundRect">
            <a:avLst>
              <a:gd name="adj" fmla="val 3191"/>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20" name="Shape 18"/>
          <p:cNvSpPr/>
          <p:nvPr/>
        </p:nvSpPr>
        <p:spPr>
          <a:xfrm>
            <a:off x="9235440" y="1609344"/>
            <a:ext cx="457200" cy="457200"/>
          </a:xfrm>
          <a:prstGeom prst="ellipse">
            <a:avLst/>
          </a:prstGeom>
          <a:solidFill>
            <a:srgbClr val="A9B6C1"/>
          </a:solidFill>
          <a:ln w="12700">
            <a:solidFill>
              <a:srgbClr val="333333"/>
            </a:solidFill>
            <a:prstDash val="solid"/>
          </a:ln>
        </p:spPr>
      </p:sp>
      <p:sp>
        <p:nvSpPr>
          <p:cNvPr id="21" name="Text 19"/>
          <p:cNvSpPr/>
          <p:nvPr/>
        </p:nvSpPr>
        <p:spPr>
          <a:xfrm>
            <a:off x="9235440" y="1609344"/>
            <a:ext cx="457200" cy="457200"/>
          </a:xfrm>
          <a:prstGeom prst="rect">
            <a:avLst/>
          </a:prstGeom>
          <a:noFill/>
          <a:ln/>
        </p:spPr>
        <p:txBody>
          <a:bodyPr wrap="square" lIns="0" tIns="0" rIns="0" bIns="0"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4</a:t>
            </a:r>
            <a:endParaRPr lang="en-US" sz="1500" dirty="0"/>
          </a:p>
        </p:txBody>
      </p:sp>
      <p:sp>
        <p:nvSpPr>
          <p:cNvPr id="22" name="Text 20"/>
          <p:cNvSpPr/>
          <p:nvPr/>
        </p:nvSpPr>
        <p:spPr>
          <a:xfrm>
            <a:off x="9802368" y="1609344"/>
            <a:ext cx="1618488" cy="457200"/>
          </a:xfrm>
          <a:prstGeom prst="rect">
            <a:avLst/>
          </a:prstGeom>
          <a:noFill/>
          <a:ln/>
        </p:spPr>
        <p:txBody>
          <a:bodyPr wrap="square" lIns="0" tIns="0" rIns="0" bIns="0" rtlCol="0" anchor="ctr"/>
          <a:lstStyle/>
          <a:p>
            <a:pPr marL="0" indent="0">
              <a:buNone/>
            </a:pPr>
            <a:r>
              <a:rPr lang="en-US" sz="1450" b="1" dirty="0">
                <a:solidFill>
                  <a:srgbClr val="5A6B7D"/>
                </a:solidFill>
                <a:latin typeface="Calibri" pitchFamily="34" charset="0"/>
                <a:ea typeface="Calibri" pitchFamily="34" charset="-122"/>
                <a:cs typeface="Calibri" pitchFamily="34" charset="-120"/>
              </a:rPr>
              <a:t>Filter design</a:t>
            </a:r>
            <a:endParaRPr lang="en-US" sz="1450" dirty="0"/>
          </a:p>
        </p:txBody>
      </p:sp>
      <p:sp>
        <p:nvSpPr>
          <p:cNvPr id="23" name="Text 21"/>
          <p:cNvSpPr/>
          <p:nvPr/>
        </p:nvSpPr>
        <p:spPr>
          <a:xfrm>
            <a:off x="9253728" y="2194560"/>
            <a:ext cx="2103120" cy="2651760"/>
          </a:xfrm>
          <a:prstGeom prst="rect">
            <a:avLst/>
          </a:prstGeom>
          <a:noFill/>
          <a:ln/>
        </p:spPr>
        <p:txBody>
          <a:bodyPr wrap="square" lIns="0" tIns="0" rIns="0" bIns="0" rtlCol="0" anchor="t"/>
          <a:lstStyle/>
          <a:p>
            <a:pPr marL="177800" indent="-177800">
              <a:spcAft>
                <a:spcPts val="1100"/>
              </a:spcAft>
              <a:buSzPct val="100000"/>
              <a:buChar char="▪"/>
            </a:pPr>
            <a:r>
              <a:rPr lang="en-US" sz="1200" dirty="0">
                <a:solidFill>
                  <a:srgbClr val="5A6B7D"/>
                </a:solidFill>
                <a:latin typeface="Calibri" pitchFamily="34" charset="0"/>
                <a:ea typeface="Calibri" pitchFamily="34" charset="-122"/>
                <a:cs typeface="Calibri" pitchFamily="34" charset="-120"/>
              </a:rPr>
              <a:t>FIR filter design</a:t>
            </a:r>
            <a:endParaRPr lang="en-US" sz="1200" dirty="0"/>
          </a:p>
          <a:p>
            <a:pPr marL="177800" indent="-177800">
              <a:spcAft>
                <a:spcPts val="1100"/>
              </a:spcAft>
              <a:buSzPct val="100000"/>
              <a:buChar char="▪"/>
            </a:pPr>
            <a:r>
              <a:rPr lang="en-US" sz="1200" dirty="0">
                <a:solidFill>
                  <a:srgbClr val="5A6B7D"/>
                </a:solidFill>
                <a:latin typeface="Calibri" pitchFamily="34" charset="0"/>
                <a:ea typeface="Calibri" pitchFamily="34" charset="-122"/>
                <a:cs typeface="Calibri" pitchFamily="34" charset="-120"/>
              </a:rPr>
              <a:t>IIR filter design</a:t>
            </a:r>
            <a:endParaRPr lang="en-US" sz="1200" dirty="0"/>
          </a:p>
          <a:p>
            <a:pPr marL="177800" indent="-177800">
              <a:spcAft>
                <a:spcPts val="1100"/>
              </a:spcAft>
              <a:buSzPct val="100000"/>
              <a:buChar char="▪"/>
            </a:pPr>
            <a:r>
              <a:rPr lang="en-US" sz="1200" dirty="0">
                <a:solidFill>
                  <a:srgbClr val="5A6B7D"/>
                </a:solidFill>
                <a:latin typeface="Calibri" pitchFamily="34" charset="0"/>
                <a:ea typeface="Calibri" pitchFamily="34" charset="-122"/>
                <a:cs typeface="Calibri" pitchFamily="34" charset="-120"/>
              </a:rPr>
              <a:t>Tools and applications</a:t>
            </a:r>
            <a:endParaRPr lang="en-US" sz="1200" dirty="0"/>
          </a:p>
        </p:txBody>
      </p:sp>
      <p:sp>
        <p:nvSpPr>
          <p:cNvPr id="26" name="Text 24"/>
          <p:cNvSpPr/>
          <p:nvPr/>
        </p:nvSpPr>
        <p:spPr>
          <a:xfrm>
            <a:off x="566928" y="6473952"/>
            <a:ext cx="8595360" cy="237744"/>
          </a:xfrm>
          <a:prstGeom prst="rect">
            <a:avLst/>
          </a:prstGeom>
          <a:noFill/>
          <a:ln/>
        </p:spPr>
        <p:txBody>
          <a:bodyPr wrap="square" lIns="0" tIns="0" rIns="0" bIns="0" rtlCol="0" anchor="ctr"/>
          <a:lstStyle/>
          <a:p>
            <a:pPr marL="0" indent="0">
              <a:buNone/>
            </a:pPr>
            <a:r>
              <a:rPr lang="en-US" sz="900" dirty="0">
                <a:solidFill>
                  <a:srgbClr val="5A6B7D"/>
                </a:solidFill>
                <a:latin typeface="Calibri" pitchFamily="34" charset="0"/>
                <a:ea typeface="Calibri" pitchFamily="34" charset="-122"/>
                <a:cs typeface="Calibri" pitchFamily="34" charset="-120"/>
              </a:rPr>
              <a:t>CSE 5112  ·  Module 1  ·  Foundations of DSP</a:t>
            </a:r>
            <a:endParaRPr lang="en-US" sz="900" dirty="0"/>
          </a:p>
        </p:txBody>
      </p:sp>
      <p:sp>
        <p:nvSpPr>
          <p:cNvPr id="27" name="Text 25"/>
          <p:cNvSpPr/>
          <p:nvPr/>
        </p:nvSpPr>
        <p:spPr>
          <a:xfrm>
            <a:off x="10680192" y="6473952"/>
            <a:ext cx="914400" cy="237744"/>
          </a:xfrm>
          <a:prstGeom prst="rect">
            <a:avLst/>
          </a:prstGeom>
          <a:noFill/>
          <a:ln/>
        </p:spPr>
        <p:txBody>
          <a:bodyPr wrap="square" lIns="0" tIns="0" rIns="0" bIns="0" rtlCol="0" anchor="ctr"/>
          <a:lstStyle/>
          <a:p>
            <a:pPr marL="0" indent="0" algn="r">
              <a:buNone/>
            </a:pPr>
            <a:r>
              <a:rPr lang="en-US" sz="900" dirty="0">
                <a:solidFill>
                  <a:srgbClr val="5A6B7D"/>
                </a:solidFill>
                <a:latin typeface="Calibri" pitchFamily="34" charset="0"/>
                <a:ea typeface="Calibri" pitchFamily="34" charset="-122"/>
                <a:cs typeface="Calibri" pitchFamily="34" charset="-120"/>
              </a:rPr>
              <a:t>3</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8">
    <p:bg>
      <p:bgPr>
        <a:solidFill>
          <a:srgbClr val="16243D"/>
        </a:solidFill>
        <a:effectLst/>
      </p:bgPr>
    </p:bg>
    <p:spTree>
      <p:nvGrpSpPr>
        <p:cNvPr id="1" name=""/>
        <p:cNvGrpSpPr/>
        <p:nvPr/>
      </p:nvGrpSpPr>
      <p:grpSpPr>
        <a:xfrm>
          <a:off x="0" y="0"/>
          <a:ext cx="0" cy="0"/>
          <a:chOff x="0" y="0"/>
          <a:chExt cx="0" cy="0"/>
        </a:xfrm>
      </p:grpSpPr>
      <p:sp>
        <p:nvSpPr>
          <p:cNvPr id="2" name="Shape 0"/>
          <p:cNvSpPr/>
          <p:nvPr/>
        </p:nvSpPr>
        <p:spPr>
          <a:xfrm>
            <a:off x="0" y="0"/>
            <a:ext cx="12161520" cy="6858000"/>
          </a:xfrm>
          <a:prstGeom prst="rect">
            <a:avLst/>
          </a:prstGeom>
          <a:solidFill>
            <a:srgbClr val="16243D"/>
          </a:solidFill>
          <a:ln/>
        </p:spPr>
      </p:sp>
      <p:sp>
        <p:nvSpPr>
          <p:cNvPr id="3" name="Shape 1"/>
          <p:cNvSpPr/>
          <p:nvPr/>
        </p:nvSpPr>
        <p:spPr>
          <a:xfrm>
            <a:off x="9646920" y="5538978"/>
            <a:ext cx="109728" cy="534924"/>
          </a:xfrm>
          <a:prstGeom prst="roundRect">
            <a:avLst>
              <a:gd name="adj" fmla="val 50000"/>
            </a:avLst>
          </a:prstGeom>
          <a:solidFill>
            <a:srgbClr val="E29135"/>
          </a:solidFill>
          <a:ln w="12700">
            <a:solidFill>
              <a:srgbClr val="333333"/>
            </a:solidFill>
            <a:prstDash val="solid"/>
          </a:ln>
        </p:spPr>
      </p:sp>
      <p:sp>
        <p:nvSpPr>
          <p:cNvPr id="4" name="Shape 2"/>
          <p:cNvSpPr/>
          <p:nvPr/>
        </p:nvSpPr>
        <p:spPr>
          <a:xfrm>
            <a:off x="9866376" y="5403190"/>
            <a:ext cx="109728" cy="806501"/>
          </a:xfrm>
          <a:prstGeom prst="roundRect">
            <a:avLst>
              <a:gd name="adj" fmla="val 50000"/>
            </a:avLst>
          </a:prstGeom>
          <a:solidFill>
            <a:srgbClr val="1C7293"/>
          </a:solidFill>
          <a:ln w="12700">
            <a:solidFill>
              <a:srgbClr val="333333"/>
            </a:solidFill>
            <a:prstDash val="solid"/>
          </a:ln>
        </p:spPr>
      </p:sp>
      <p:sp>
        <p:nvSpPr>
          <p:cNvPr id="5" name="Shape 3"/>
          <p:cNvSpPr/>
          <p:nvPr/>
        </p:nvSpPr>
        <p:spPr>
          <a:xfrm>
            <a:off x="10085832" y="5262372"/>
            <a:ext cx="109728" cy="1088136"/>
          </a:xfrm>
          <a:prstGeom prst="roundRect">
            <a:avLst>
              <a:gd name="adj" fmla="val 50000"/>
            </a:avLst>
          </a:prstGeom>
          <a:solidFill>
            <a:srgbClr val="1C7293"/>
          </a:solidFill>
          <a:ln w="12700">
            <a:solidFill>
              <a:srgbClr val="333333"/>
            </a:solidFill>
            <a:prstDash val="solid"/>
          </a:ln>
        </p:spPr>
      </p:sp>
      <p:sp>
        <p:nvSpPr>
          <p:cNvPr id="6" name="Shape 4"/>
          <p:cNvSpPr/>
          <p:nvPr/>
        </p:nvSpPr>
        <p:spPr>
          <a:xfrm>
            <a:off x="10305288" y="5212080"/>
            <a:ext cx="109728" cy="1188720"/>
          </a:xfrm>
          <a:prstGeom prst="roundRect">
            <a:avLst>
              <a:gd name="adj" fmla="val 50000"/>
            </a:avLst>
          </a:prstGeom>
          <a:solidFill>
            <a:srgbClr val="E29135"/>
          </a:solidFill>
          <a:ln w="12700">
            <a:solidFill>
              <a:srgbClr val="333333"/>
            </a:solidFill>
            <a:prstDash val="solid"/>
          </a:ln>
        </p:spPr>
      </p:sp>
      <p:sp>
        <p:nvSpPr>
          <p:cNvPr id="7" name="Shape 5"/>
          <p:cNvSpPr/>
          <p:nvPr/>
        </p:nvSpPr>
        <p:spPr>
          <a:xfrm>
            <a:off x="10524744" y="5342839"/>
            <a:ext cx="109728" cy="927202"/>
          </a:xfrm>
          <a:prstGeom prst="roundRect">
            <a:avLst>
              <a:gd name="adj" fmla="val 50000"/>
            </a:avLst>
          </a:prstGeom>
          <a:solidFill>
            <a:srgbClr val="1C7293"/>
          </a:solidFill>
          <a:ln w="12700">
            <a:solidFill>
              <a:srgbClr val="333333"/>
            </a:solidFill>
            <a:prstDash val="solid"/>
          </a:ln>
        </p:spPr>
      </p:sp>
      <p:sp>
        <p:nvSpPr>
          <p:cNvPr id="8" name="Shape 6"/>
          <p:cNvSpPr/>
          <p:nvPr/>
        </p:nvSpPr>
        <p:spPr>
          <a:xfrm>
            <a:off x="10744200" y="5483657"/>
            <a:ext cx="109728" cy="645566"/>
          </a:xfrm>
          <a:prstGeom prst="roundRect">
            <a:avLst>
              <a:gd name="adj" fmla="val 50000"/>
            </a:avLst>
          </a:prstGeom>
          <a:solidFill>
            <a:srgbClr val="1C7293"/>
          </a:solidFill>
          <a:ln w="12700">
            <a:solidFill>
              <a:srgbClr val="333333"/>
            </a:solidFill>
            <a:prstDash val="solid"/>
          </a:ln>
        </p:spPr>
      </p:sp>
      <p:sp>
        <p:nvSpPr>
          <p:cNvPr id="9" name="Shape 7"/>
          <p:cNvSpPr/>
          <p:nvPr/>
        </p:nvSpPr>
        <p:spPr>
          <a:xfrm>
            <a:off x="10963656" y="5574182"/>
            <a:ext cx="109728" cy="464515"/>
          </a:xfrm>
          <a:prstGeom prst="roundRect">
            <a:avLst>
              <a:gd name="adj" fmla="val 50000"/>
            </a:avLst>
          </a:prstGeom>
          <a:solidFill>
            <a:srgbClr val="E29135"/>
          </a:solidFill>
          <a:ln w="12700">
            <a:solidFill>
              <a:srgbClr val="333333"/>
            </a:solidFill>
            <a:prstDash val="solid"/>
          </a:ln>
        </p:spPr>
      </p:sp>
      <p:sp>
        <p:nvSpPr>
          <p:cNvPr id="10" name="Shape 8"/>
          <p:cNvSpPr/>
          <p:nvPr/>
        </p:nvSpPr>
        <p:spPr>
          <a:xfrm>
            <a:off x="11183112" y="5503774"/>
            <a:ext cx="109728" cy="605333"/>
          </a:xfrm>
          <a:prstGeom prst="roundRect">
            <a:avLst>
              <a:gd name="adj" fmla="val 50000"/>
            </a:avLst>
          </a:prstGeom>
          <a:solidFill>
            <a:srgbClr val="1C7293"/>
          </a:solidFill>
          <a:ln w="12700">
            <a:solidFill>
              <a:srgbClr val="333333"/>
            </a:solidFill>
            <a:prstDash val="solid"/>
          </a:ln>
        </p:spPr>
      </p:sp>
      <p:sp>
        <p:nvSpPr>
          <p:cNvPr id="11" name="Shape 9"/>
          <p:cNvSpPr/>
          <p:nvPr/>
        </p:nvSpPr>
        <p:spPr>
          <a:xfrm>
            <a:off x="11402568" y="5373014"/>
            <a:ext cx="109728" cy="866851"/>
          </a:xfrm>
          <a:prstGeom prst="roundRect">
            <a:avLst>
              <a:gd name="adj" fmla="val 50000"/>
            </a:avLst>
          </a:prstGeom>
          <a:solidFill>
            <a:srgbClr val="1C7293"/>
          </a:solidFill>
          <a:ln w="12700">
            <a:solidFill>
              <a:srgbClr val="333333"/>
            </a:solidFill>
            <a:prstDash val="solid"/>
          </a:ln>
        </p:spPr>
      </p:sp>
      <p:sp>
        <p:nvSpPr>
          <p:cNvPr id="12" name="Shape 10"/>
          <p:cNvSpPr/>
          <p:nvPr/>
        </p:nvSpPr>
        <p:spPr>
          <a:xfrm>
            <a:off x="11622024" y="5252314"/>
            <a:ext cx="109728" cy="1108253"/>
          </a:xfrm>
          <a:prstGeom prst="roundRect">
            <a:avLst>
              <a:gd name="adj" fmla="val 50000"/>
            </a:avLst>
          </a:prstGeom>
          <a:solidFill>
            <a:srgbClr val="E29135"/>
          </a:solidFill>
          <a:ln w="12700">
            <a:solidFill>
              <a:srgbClr val="333333"/>
            </a:solidFill>
            <a:prstDash val="solid"/>
          </a:ln>
        </p:spPr>
      </p:sp>
      <p:sp>
        <p:nvSpPr>
          <p:cNvPr id="13" name="Text 11"/>
          <p:cNvSpPr/>
          <p:nvPr/>
        </p:nvSpPr>
        <p:spPr>
          <a:xfrm>
            <a:off x="658368" y="932688"/>
            <a:ext cx="7315200" cy="329184"/>
          </a:xfrm>
          <a:prstGeom prst="rect">
            <a:avLst/>
          </a:prstGeom>
          <a:noFill/>
          <a:ln/>
        </p:spPr>
        <p:txBody>
          <a:bodyPr wrap="square" lIns="0" tIns="0" rIns="0" bIns="0" rtlCol="0" anchor="ctr"/>
          <a:lstStyle/>
          <a:p>
            <a:pPr marL="0" indent="0">
              <a:buNone/>
            </a:pPr>
            <a:r>
              <a:rPr lang="en-US" sz="1400" b="1" kern="0" spc="300" dirty="0">
                <a:solidFill>
                  <a:srgbClr val="E29135"/>
                </a:solidFill>
                <a:latin typeface="Calibri" pitchFamily="34" charset="0"/>
                <a:ea typeface="Calibri" pitchFamily="34" charset="-122"/>
                <a:cs typeface="Calibri" pitchFamily="34" charset="-120"/>
              </a:rPr>
              <a:t>CHAPTER ONE</a:t>
            </a:r>
            <a:endParaRPr lang="en-US" sz="1400" dirty="0"/>
          </a:p>
        </p:txBody>
      </p:sp>
      <p:sp>
        <p:nvSpPr>
          <p:cNvPr id="14" name="Shape 12"/>
          <p:cNvSpPr/>
          <p:nvPr/>
        </p:nvSpPr>
        <p:spPr>
          <a:xfrm>
            <a:off x="9720072" y="868680"/>
            <a:ext cx="1554480" cy="1554480"/>
          </a:xfrm>
          <a:prstGeom prst="ellipse">
            <a:avLst/>
          </a:prstGeom>
          <a:solidFill>
            <a:srgbClr val="16243D"/>
          </a:solidFill>
          <a:ln w="25400">
            <a:solidFill>
              <a:srgbClr val="1C7293"/>
            </a:solidFill>
            <a:prstDash val="solid"/>
          </a:ln>
        </p:spPr>
      </p:sp>
      <p:sp>
        <p:nvSpPr>
          <p:cNvPr id="15" name="Text 13"/>
          <p:cNvSpPr/>
          <p:nvPr/>
        </p:nvSpPr>
        <p:spPr>
          <a:xfrm>
            <a:off x="9720072" y="868680"/>
            <a:ext cx="1554480" cy="1554480"/>
          </a:xfrm>
          <a:prstGeom prst="rect">
            <a:avLst/>
          </a:prstGeom>
          <a:noFill/>
          <a:ln/>
        </p:spPr>
        <p:txBody>
          <a:bodyPr wrap="square" lIns="0" tIns="0" rIns="0" bIns="0" rtlCol="0" anchor="ctr"/>
          <a:lstStyle/>
          <a:p>
            <a:pPr marL="0" indent="0" algn="ctr">
              <a:buNone/>
            </a:pPr>
            <a:r>
              <a:rPr lang="en-US" sz="6200" b="1" dirty="0">
                <a:solidFill>
                  <a:srgbClr val="FFFFFF"/>
                </a:solidFill>
                <a:latin typeface="Cambria" pitchFamily="34" charset="0"/>
                <a:ea typeface="Cambria" pitchFamily="34" charset="-122"/>
                <a:cs typeface="Cambria" pitchFamily="34" charset="-120"/>
              </a:rPr>
              <a:t>1</a:t>
            </a:r>
            <a:endParaRPr lang="en-US" sz="6200" dirty="0"/>
          </a:p>
        </p:txBody>
      </p:sp>
      <p:sp>
        <p:nvSpPr>
          <p:cNvPr id="16" name="Text 14"/>
          <p:cNvSpPr/>
          <p:nvPr/>
        </p:nvSpPr>
        <p:spPr>
          <a:xfrm>
            <a:off x="658368" y="1298448"/>
            <a:ext cx="8503920" cy="1234440"/>
          </a:xfrm>
          <a:prstGeom prst="rect">
            <a:avLst/>
          </a:prstGeom>
          <a:noFill/>
          <a:ln/>
        </p:spPr>
        <p:txBody>
          <a:bodyPr wrap="square" lIns="0" tIns="0" rIns="0" bIns="0" rtlCol="0" anchor="t"/>
          <a:lstStyle/>
          <a:p>
            <a:pPr marL="0" indent="0">
              <a:buNone/>
            </a:pPr>
            <a:r>
              <a:rPr lang="en-US" sz="3800" b="1" dirty="0">
                <a:solidFill>
                  <a:srgbClr val="FFFFFF"/>
                </a:solidFill>
                <a:latin typeface="Cambria" pitchFamily="34" charset="0"/>
                <a:ea typeface="Cambria" pitchFamily="34" charset="-122"/>
                <a:cs typeface="Cambria" pitchFamily="34" charset="-120"/>
              </a:rPr>
              <a:t>Overview of Digital</a:t>
            </a:r>
            <a:endParaRPr lang="en-US" sz="3800" dirty="0"/>
          </a:p>
          <a:p>
            <a:pPr marL="0" indent="0">
              <a:buNone/>
            </a:pPr>
            <a:r>
              <a:rPr lang="en-US" sz="3800" b="1" dirty="0">
                <a:solidFill>
                  <a:srgbClr val="FFFFFF"/>
                </a:solidFill>
                <a:latin typeface="Cambria" pitchFamily="34" charset="0"/>
                <a:ea typeface="Cambria" pitchFamily="34" charset="-122"/>
                <a:cs typeface="Cambria" pitchFamily="34" charset="-120"/>
              </a:rPr>
              <a:t>Signal Processing</a:t>
            </a:r>
            <a:endParaRPr lang="en-US" sz="3800" dirty="0"/>
          </a:p>
        </p:txBody>
      </p:sp>
      <p:sp>
        <p:nvSpPr>
          <p:cNvPr id="17" name="Text 15"/>
          <p:cNvSpPr/>
          <p:nvPr/>
        </p:nvSpPr>
        <p:spPr>
          <a:xfrm>
            <a:off x="658368" y="2999232"/>
            <a:ext cx="7315200" cy="292608"/>
          </a:xfrm>
          <a:prstGeom prst="rect">
            <a:avLst/>
          </a:prstGeom>
          <a:noFill/>
          <a:ln/>
        </p:spPr>
        <p:txBody>
          <a:bodyPr wrap="square" lIns="0" tIns="0" rIns="0" bIns="0" rtlCol="0" anchor="ctr"/>
          <a:lstStyle/>
          <a:p>
            <a:pPr marL="0" indent="0">
              <a:buNone/>
            </a:pPr>
            <a:r>
              <a:rPr lang="en-US" sz="1250" b="1" kern="0" spc="150" dirty="0">
                <a:solidFill>
                  <a:srgbClr val="E29135"/>
                </a:solidFill>
                <a:latin typeface="Calibri" pitchFamily="34" charset="0"/>
                <a:ea typeface="Calibri" pitchFamily="34" charset="-122"/>
                <a:cs typeface="Calibri" pitchFamily="34" charset="-120"/>
              </a:rPr>
              <a:t>Intended learning outcomes</a:t>
            </a:r>
            <a:endParaRPr lang="en-US" sz="1250" dirty="0"/>
          </a:p>
        </p:txBody>
      </p:sp>
      <p:sp>
        <p:nvSpPr>
          <p:cNvPr id="18" name="Text 16"/>
          <p:cNvSpPr/>
          <p:nvPr/>
        </p:nvSpPr>
        <p:spPr>
          <a:xfrm>
            <a:off x="658368" y="3364992"/>
            <a:ext cx="9692640" cy="2286000"/>
          </a:xfrm>
          <a:prstGeom prst="rect">
            <a:avLst/>
          </a:prstGeom>
          <a:noFill/>
          <a:ln/>
        </p:spPr>
        <p:txBody>
          <a:bodyPr wrap="square" lIns="0" tIns="0" rIns="0" bIns="0" rtlCol="0" anchor="t"/>
          <a:lstStyle/>
          <a:p>
            <a:pPr marL="203200" indent="-203200">
              <a:spcAft>
                <a:spcPts val="1200"/>
              </a:spcAft>
              <a:buSzPct val="100000"/>
              <a:buChar char="▪"/>
            </a:pPr>
            <a:r>
              <a:rPr lang="en-US" sz="1500" dirty="0">
                <a:solidFill>
                  <a:srgbClr val="BFD3E0"/>
                </a:solidFill>
                <a:latin typeface="Calibri" pitchFamily="34" charset="0"/>
                <a:ea typeface="Calibri" pitchFamily="34" charset="-122"/>
                <a:cs typeface="Calibri" pitchFamily="34" charset="-120"/>
              </a:rPr>
              <a:t>Understand the basic terminology of digital signal processing</a:t>
            </a:r>
            <a:endParaRPr lang="en-US" sz="1500" dirty="0"/>
          </a:p>
          <a:p>
            <a:pPr marL="203200" indent="-203200">
              <a:spcAft>
                <a:spcPts val="1200"/>
              </a:spcAft>
              <a:buSzPct val="100000"/>
              <a:buChar char="▪"/>
            </a:pPr>
            <a:r>
              <a:rPr lang="en-US" sz="1500" dirty="0">
                <a:solidFill>
                  <a:srgbClr val="BFD3E0"/>
                </a:solidFill>
                <a:latin typeface="Calibri" pitchFamily="34" charset="0"/>
                <a:ea typeface="Calibri" pitchFamily="34" charset="-122"/>
                <a:cs typeface="Calibri" pitchFamily="34" charset="-120"/>
              </a:rPr>
              <a:t>Distinguish digital from analog signal processing and state the trade-offs</a:t>
            </a:r>
            <a:endParaRPr lang="en-US" sz="1500" dirty="0"/>
          </a:p>
          <a:p>
            <a:pPr marL="203200" indent="-203200">
              <a:spcAft>
                <a:spcPts val="1200"/>
              </a:spcAft>
              <a:buSzPct val="100000"/>
              <a:buChar char="▪"/>
            </a:pPr>
            <a:r>
              <a:rPr lang="en-US" sz="1500" dirty="0">
                <a:solidFill>
                  <a:srgbClr val="BFD3E0"/>
                </a:solidFill>
                <a:latin typeface="Calibri" pitchFamily="34" charset="0"/>
                <a:ea typeface="Calibri" pitchFamily="34" charset="-122"/>
                <a:cs typeface="Calibri" pitchFamily="34" charset="-120"/>
              </a:rPr>
              <a:t>Describe the principal application areas and recognise them in practice</a:t>
            </a:r>
            <a:endParaRPr lang="en-US" sz="15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66928" y="365760"/>
            <a:ext cx="11027664" cy="566928"/>
          </a:xfrm>
          <a:prstGeom prst="rect">
            <a:avLst/>
          </a:prstGeom>
          <a:noFill/>
          <a:ln/>
        </p:spPr>
        <p:txBody>
          <a:bodyPr wrap="square" lIns="0" tIns="0" rIns="0" bIns="0" rtlCol="0" anchor="ctr"/>
          <a:lstStyle/>
          <a:p>
            <a:pPr marL="0" indent="0">
              <a:buNone/>
            </a:pPr>
            <a:r>
              <a:rPr lang="en-US" sz="2900" b="1" dirty="0">
                <a:solidFill>
                  <a:srgbClr val="16243D"/>
                </a:solidFill>
                <a:latin typeface="Cambria" pitchFamily="34" charset="0"/>
                <a:ea typeface="Cambria" pitchFamily="34" charset="-122"/>
                <a:cs typeface="Cambria" pitchFamily="34" charset="-120"/>
              </a:rPr>
              <a:t>What is a signal?</a:t>
            </a:r>
            <a:endParaRPr lang="en-US" sz="2900" dirty="0"/>
          </a:p>
        </p:txBody>
      </p:sp>
      <p:sp>
        <p:nvSpPr>
          <p:cNvPr id="3" name="Text 1"/>
          <p:cNvSpPr/>
          <p:nvPr/>
        </p:nvSpPr>
        <p:spPr>
          <a:xfrm>
            <a:off x="566928" y="914400"/>
            <a:ext cx="11027664" cy="347472"/>
          </a:xfrm>
          <a:prstGeom prst="rect">
            <a:avLst/>
          </a:prstGeom>
          <a:noFill/>
          <a:ln/>
        </p:spPr>
        <p:txBody>
          <a:bodyPr wrap="square" lIns="0" tIns="0" rIns="0" bIns="0" rtlCol="0" anchor="ctr"/>
          <a:lstStyle/>
          <a:p>
            <a:pPr marL="0" indent="0">
              <a:buNone/>
            </a:pPr>
            <a:r>
              <a:rPr lang="en-US" sz="1350" dirty="0">
                <a:solidFill>
                  <a:srgbClr val="43596E"/>
                </a:solidFill>
                <a:latin typeface="Calibri" pitchFamily="34" charset="0"/>
                <a:ea typeface="Calibri" pitchFamily="34" charset="-122"/>
                <a:cs typeface="Calibri" pitchFamily="34" charset="-120"/>
              </a:rPr>
              <a:t>A signal is anything that changes over time or space and tells you something</a:t>
            </a:r>
            <a:endParaRPr lang="en-US" sz="1350" dirty="0"/>
          </a:p>
        </p:txBody>
      </p:sp>
      <p:pic>
        <p:nvPicPr>
          <p:cNvPr id="4" name="Image 0" descr="assets/fig/real_signals.png"/>
          <p:cNvPicPr>
            <a:picLocks noChangeAspect="1"/>
          </p:cNvPicPr>
          <p:nvPr/>
        </p:nvPicPr>
        <p:blipFill>
          <a:blip r:embed="rId3"/>
          <a:stretch>
            <a:fillRect/>
          </a:stretch>
        </p:blipFill>
        <p:spPr>
          <a:xfrm>
            <a:off x="717804" y="1408176"/>
            <a:ext cx="7818120" cy="3498536"/>
          </a:xfrm>
          <a:prstGeom prst="rect">
            <a:avLst/>
          </a:prstGeom>
        </p:spPr>
      </p:pic>
      <p:sp>
        <p:nvSpPr>
          <p:cNvPr id="5" name="Text 2"/>
          <p:cNvSpPr/>
          <p:nvPr/>
        </p:nvSpPr>
        <p:spPr>
          <a:xfrm>
            <a:off x="717804" y="4998152"/>
            <a:ext cx="7818120" cy="274320"/>
          </a:xfrm>
          <a:prstGeom prst="rect">
            <a:avLst/>
          </a:prstGeom>
          <a:noFill/>
          <a:ln/>
        </p:spPr>
        <p:txBody>
          <a:bodyPr wrap="square" lIns="0" tIns="0" rIns="0" bIns="0" rtlCol="0" anchor="ctr"/>
          <a:lstStyle/>
          <a:p>
            <a:pPr marL="0" indent="0" algn="ctr">
              <a:buNone/>
            </a:pPr>
            <a:r>
              <a:rPr lang="en-US" sz="1100" i="1" dirty="0">
                <a:solidFill>
                  <a:srgbClr val="5A6B7D"/>
                </a:solidFill>
                <a:latin typeface="Calibri" pitchFamily="34" charset="0"/>
                <a:ea typeface="Calibri" pitchFamily="34" charset="-122"/>
                <a:cs typeface="Calibri" pitchFamily="34" charset="-120"/>
              </a:rPr>
              <a:t>Four signals from four disciplines. All four are just functions of an independent variable.</a:t>
            </a:r>
            <a:endParaRPr lang="en-US" sz="1100" dirty="0"/>
          </a:p>
        </p:txBody>
      </p:sp>
      <p:sp>
        <p:nvSpPr>
          <p:cNvPr id="6" name="Shape 3"/>
          <p:cNvSpPr/>
          <p:nvPr/>
        </p:nvSpPr>
        <p:spPr>
          <a:xfrm>
            <a:off x="9253728" y="1408176"/>
            <a:ext cx="2340864" cy="1298448"/>
          </a:xfrm>
          <a:prstGeom prst="roundRect">
            <a:avLst>
              <a:gd name="adj" fmla="val 6338"/>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7" name="Text 4"/>
          <p:cNvSpPr/>
          <p:nvPr/>
        </p:nvSpPr>
        <p:spPr>
          <a:xfrm>
            <a:off x="9436608" y="1536192"/>
            <a:ext cx="1975104" cy="274320"/>
          </a:xfrm>
          <a:prstGeom prst="rect">
            <a:avLst/>
          </a:prstGeom>
          <a:noFill/>
          <a:ln/>
        </p:spPr>
        <p:txBody>
          <a:bodyPr wrap="square" lIns="0" tIns="0" rIns="0" bIns="0" rtlCol="0" anchor="ctr"/>
          <a:lstStyle/>
          <a:p>
            <a:pPr marL="0" indent="0">
              <a:buNone/>
            </a:pPr>
            <a:r>
              <a:rPr lang="en-US" sz="1250" b="1" dirty="0">
                <a:solidFill>
                  <a:srgbClr val="1C7293"/>
                </a:solidFill>
                <a:latin typeface="Calibri" pitchFamily="34" charset="0"/>
                <a:ea typeface="Calibri" pitchFamily="34" charset="-122"/>
                <a:cs typeface="Calibri" pitchFamily="34" charset="-120"/>
              </a:rPr>
              <a:t>Independent variable</a:t>
            </a:r>
            <a:endParaRPr lang="en-US" sz="1250" dirty="0"/>
          </a:p>
        </p:txBody>
      </p:sp>
      <p:sp>
        <p:nvSpPr>
          <p:cNvPr id="8" name="Text 5"/>
          <p:cNvSpPr/>
          <p:nvPr/>
        </p:nvSpPr>
        <p:spPr>
          <a:xfrm>
            <a:off x="9436608" y="1810512"/>
            <a:ext cx="1975104" cy="786384"/>
          </a:xfrm>
          <a:prstGeom prst="rect">
            <a:avLst/>
          </a:prstGeom>
          <a:noFill/>
          <a:ln/>
        </p:spPr>
        <p:txBody>
          <a:bodyPr wrap="square" lIns="0" tIns="0" rIns="0" bIns="0" rtlCol="0" anchor="t"/>
          <a:lstStyle/>
          <a:p>
            <a:pPr marL="0" indent="0">
              <a:buNone/>
            </a:pPr>
            <a:r>
              <a:rPr lang="en-US" sz="1100" dirty="0">
                <a:solidFill>
                  <a:srgbClr val="22354F"/>
                </a:solidFill>
                <a:latin typeface="Calibri" pitchFamily="34" charset="0"/>
                <a:ea typeface="Calibri" pitchFamily="34" charset="-122"/>
                <a:cs typeface="Calibri" pitchFamily="34" charset="-120"/>
              </a:rPr>
              <a:t>Usually time. It can also be space in an image, depth in a seismic trace, or position in a DNA sequence.</a:t>
            </a:r>
            <a:endParaRPr lang="en-US" sz="1100" dirty="0"/>
          </a:p>
        </p:txBody>
      </p:sp>
      <p:sp>
        <p:nvSpPr>
          <p:cNvPr id="9" name="Shape 6"/>
          <p:cNvSpPr/>
          <p:nvPr/>
        </p:nvSpPr>
        <p:spPr>
          <a:xfrm>
            <a:off x="9253728" y="2816352"/>
            <a:ext cx="2340864" cy="1298448"/>
          </a:xfrm>
          <a:prstGeom prst="roundRect">
            <a:avLst>
              <a:gd name="adj" fmla="val 6338"/>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10" name="Text 7"/>
          <p:cNvSpPr/>
          <p:nvPr/>
        </p:nvSpPr>
        <p:spPr>
          <a:xfrm>
            <a:off x="9436608" y="2944368"/>
            <a:ext cx="1975104" cy="274320"/>
          </a:xfrm>
          <a:prstGeom prst="rect">
            <a:avLst/>
          </a:prstGeom>
          <a:noFill/>
          <a:ln/>
        </p:spPr>
        <p:txBody>
          <a:bodyPr wrap="square" lIns="0" tIns="0" rIns="0" bIns="0" rtlCol="0" anchor="ctr"/>
          <a:lstStyle/>
          <a:p>
            <a:pPr marL="0" indent="0">
              <a:buNone/>
            </a:pPr>
            <a:r>
              <a:rPr lang="en-US" sz="1250" b="1" dirty="0">
                <a:solidFill>
                  <a:srgbClr val="1C7293"/>
                </a:solidFill>
                <a:latin typeface="Calibri" pitchFamily="34" charset="0"/>
                <a:ea typeface="Calibri" pitchFamily="34" charset="-122"/>
                <a:cs typeface="Calibri" pitchFamily="34" charset="-120"/>
              </a:rPr>
              <a:t>Dimensionality</a:t>
            </a:r>
            <a:endParaRPr lang="en-US" sz="1250" dirty="0"/>
          </a:p>
        </p:txBody>
      </p:sp>
      <p:sp>
        <p:nvSpPr>
          <p:cNvPr id="11" name="Text 8"/>
          <p:cNvSpPr/>
          <p:nvPr/>
        </p:nvSpPr>
        <p:spPr>
          <a:xfrm>
            <a:off x="9436608" y="3218688"/>
            <a:ext cx="1975104" cy="786384"/>
          </a:xfrm>
          <a:prstGeom prst="rect">
            <a:avLst/>
          </a:prstGeom>
          <a:noFill/>
          <a:ln/>
        </p:spPr>
        <p:txBody>
          <a:bodyPr wrap="square" lIns="0" tIns="0" rIns="0" bIns="0" rtlCol="0" anchor="t"/>
          <a:lstStyle/>
          <a:p>
            <a:pPr marL="0" indent="0">
              <a:buNone/>
            </a:pPr>
            <a:r>
              <a:rPr lang="en-US" sz="1100" dirty="0">
                <a:solidFill>
                  <a:srgbClr val="22354F"/>
                </a:solidFill>
                <a:latin typeface="Calibri" pitchFamily="34" charset="0"/>
                <a:ea typeface="Calibri" pitchFamily="34" charset="-122"/>
                <a:cs typeface="Calibri" pitchFamily="34" charset="-120"/>
              </a:rPr>
              <a:t>Audio needs one axis, a photo needs two, and video needs three.</a:t>
            </a:r>
            <a:endParaRPr lang="en-US" sz="1100" dirty="0"/>
          </a:p>
        </p:txBody>
      </p:sp>
      <p:sp>
        <p:nvSpPr>
          <p:cNvPr id="12" name="Shape 9"/>
          <p:cNvSpPr/>
          <p:nvPr/>
        </p:nvSpPr>
        <p:spPr>
          <a:xfrm>
            <a:off x="9253728" y="4224528"/>
            <a:ext cx="2340864" cy="1298448"/>
          </a:xfrm>
          <a:prstGeom prst="roundRect">
            <a:avLst>
              <a:gd name="adj" fmla="val 6338"/>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13" name="Text 10"/>
          <p:cNvSpPr/>
          <p:nvPr/>
        </p:nvSpPr>
        <p:spPr>
          <a:xfrm>
            <a:off x="9436608" y="4352544"/>
            <a:ext cx="1975104" cy="274320"/>
          </a:xfrm>
          <a:prstGeom prst="rect">
            <a:avLst/>
          </a:prstGeom>
          <a:noFill/>
          <a:ln/>
        </p:spPr>
        <p:txBody>
          <a:bodyPr wrap="square" lIns="0" tIns="0" rIns="0" bIns="0" rtlCol="0" anchor="ctr"/>
          <a:lstStyle/>
          <a:p>
            <a:pPr marL="0" indent="0">
              <a:buNone/>
            </a:pPr>
            <a:r>
              <a:rPr lang="en-US" sz="1250" b="1" dirty="0">
                <a:solidFill>
                  <a:srgbClr val="1C7293"/>
                </a:solidFill>
                <a:latin typeface="Calibri" pitchFamily="34" charset="0"/>
                <a:ea typeface="Calibri" pitchFamily="34" charset="-122"/>
                <a:cs typeface="Calibri" pitchFamily="34" charset="-120"/>
              </a:rPr>
              <a:t>Channels</a:t>
            </a:r>
            <a:endParaRPr lang="en-US" sz="1250" dirty="0"/>
          </a:p>
        </p:txBody>
      </p:sp>
      <p:sp>
        <p:nvSpPr>
          <p:cNvPr id="14" name="Text 11"/>
          <p:cNvSpPr/>
          <p:nvPr/>
        </p:nvSpPr>
        <p:spPr>
          <a:xfrm>
            <a:off x="9436608" y="4626864"/>
            <a:ext cx="1975104" cy="786384"/>
          </a:xfrm>
          <a:prstGeom prst="rect">
            <a:avLst/>
          </a:prstGeom>
          <a:noFill/>
          <a:ln/>
        </p:spPr>
        <p:txBody>
          <a:bodyPr wrap="square" lIns="0" tIns="0" rIns="0" bIns="0" rtlCol="0" anchor="t"/>
          <a:lstStyle/>
          <a:p>
            <a:pPr marL="0" indent="0">
              <a:buNone/>
            </a:pPr>
            <a:r>
              <a:rPr lang="en-US" sz="1100" dirty="0">
                <a:solidFill>
                  <a:srgbClr val="22354F"/>
                </a:solidFill>
                <a:latin typeface="Calibri" pitchFamily="34" charset="0"/>
                <a:ea typeface="Calibri" pitchFamily="34" charset="-122"/>
                <a:cs typeface="Calibri" pitchFamily="34" charset="-120"/>
              </a:rPr>
              <a:t>One signal, or many at once. Stereo sound, a 64-lead EEG, and a colour image all carry several signals together.</a:t>
            </a:r>
            <a:endParaRPr lang="en-US" sz="1100" dirty="0"/>
          </a:p>
        </p:txBody>
      </p:sp>
      <p:sp>
        <p:nvSpPr>
          <p:cNvPr id="15" name="Text 12"/>
          <p:cNvSpPr/>
          <p:nvPr/>
        </p:nvSpPr>
        <p:spPr>
          <a:xfrm>
            <a:off x="566928" y="6473952"/>
            <a:ext cx="8595360" cy="237744"/>
          </a:xfrm>
          <a:prstGeom prst="rect">
            <a:avLst/>
          </a:prstGeom>
          <a:noFill/>
          <a:ln/>
        </p:spPr>
        <p:txBody>
          <a:bodyPr wrap="square" lIns="0" tIns="0" rIns="0" bIns="0" rtlCol="0" anchor="ctr"/>
          <a:lstStyle/>
          <a:p>
            <a:pPr marL="0" indent="0">
              <a:buNone/>
            </a:pPr>
            <a:r>
              <a:rPr lang="en-US" sz="900" dirty="0">
                <a:solidFill>
                  <a:srgbClr val="5A6B7D"/>
                </a:solidFill>
                <a:latin typeface="Calibri" pitchFamily="34" charset="0"/>
                <a:ea typeface="Calibri" pitchFamily="34" charset="-122"/>
                <a:cs typeface="Calibri" pitchFamily="34" charset="-120"/>
              </a:rPr>
              <a:t>CSE 5112  ·  Module 1  ·  Foundations of DSP</a:t>
            </a:r>
            <a:endParaRPr lang="en-US" sz="900" dirty="0"/>
          </a:p>
        </p:txBody>
      </p:sp>
      <p:sp>
        <p:nvSpPr>
          <p:cNvPr id="16" name="Text 13"/>
          <p:cNvSpPr/>
          <p:nvPr/>
        </p:nvSpPr>
        <p:spPr>
          <a:xfrm>
            <a:off x="10680192" y="6473952"/>
            <a:ext cx="914400" cy="237744"/>
          </a:xfrm>
          <a:prstGeom prst="rect">
            <a:avLst/>
          </a:prstGeom>
          <a:noFill/>
          <a:ln/>
        </p:spPr>
        <p:txBody>
          <a:bodyPr wrap="square" lIns="0" tIns="0" rIns="0" bIns="0" rtlCol="0" anchor="ctr"/>
          <a:lstStyle/>
          <a:p>
            <a:pPr marL="0" indent="0" algn="r">
              <a:buNone/>
            </a:pPr>
            <a:r>
              <a:rPr lang="en-US" sz="900" dirty="0">
                <a:solidFill>
                  <a:srgbClr val="5A6B7D"/>
                </a:solidFill>
                <a:latin typeface="Calibri" pitchFamily="34" charset="0"/>
                <a:ea typeface="Calibri" pitchFamily="34" charset="-122"/>
                <a:cs typeface="Calibri" pitchFamily="34" charset="-120"/>
              </a:rPr>
              <a:t>9</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66928" y="365760"/>
            <a:ext cx="11027664" cy="566928"/>
          </a:xfrm>
          <a:prstGeom prst="rect">
            <a:avLst/>
          </a:prstGeom>
          <a:noFill/>
          <a:ln/>
        </p:spPr>
        <p:txBody>
          <a:bodyPr wrap="square" lIns="0" tIns="0" rIns="0" bIns="0" rtlCol="0" anchor="ctr"/>
          <a:lstStyle/>
          <a:p>
            <a:pPr marL="0" indent="0">
              <a:buNone/>
            </a:pPr>
            <a:r>
              <a:rPr lang="en-US" sz="2900" b="1" dirty="0">
                <a:solidFill>
                  <a:srgbClr val="16243D"/>
                </a:solidFill>
                <a:latin typeface="Cambria" pitchFamily="34" charset="0"/>
                <a:ea typeface="Cambria" pitchFamily="34" charset="-122"/>
                <a:cs typeface="Cambria" pitchFamily="34" charset="-120"/>
              </a:rPr>
              <a:t>Three kinds of signal, and why the distinction matters</a:t>
            </a:r>
            <a:endParaRPr lang="en-US" sz="2900" dirty="0"/>
          </a:p>
        </p:txBody>
      </p:sp>
      <p:sp>
        <p:nvSpPr>
          <p:cNvPr id="3" name="Text 1"/>
          <p:cNvSpPr/>
          <p:nvPr/>
        </p:nvSpPr>
        <p:spPr>
          <a:xfrm>
            <a:off x="566928" y="914400"/>
            <a:ext cx="11027664" cy="347472"/>
          </a:xfrm>
          <a:prstGeom prst="rect">
            <a:avLst/>
          </a:prstGeom>
          <a:noFill/>
          <a:ln/>
        </p:spPr>
        <p:txBody>
          <a:bodyPr wrap="square" lIns="0" tIns="0" rIns="0" bIns="0" rtlCol="0" anchor="ctr"/>
          <a:lstStyle/>
          <a:p>
            <a:pPr marL="0" indent="0">
              <a:buNone/>
            </a:pPr>
            <a:r>
              <a:rPr lang="en-US" sz="1350" dirty="0">
                <a:solidFill>
                  <a:srgbClr val="43596E"/>
                </a:solidFill>
                <a:latin typeface="Calibri" pitchFamily="34" charset="0"/>
                <a:ea typeface="Calibri" pitchFamily="34" charset="-122"/>
                <a:cs typeface="Calibri" pitchFamily="34" charset="-120"/>
              </a:rPr>
              <a:t>Time can be smooth or in steps. Height can be smooth or in steps. That gives three useful kinds.</a:t>
            </a:r>
            <a:endParaRPr lang="en-US" sz="1350" dirty="0"/>
          </a:p>
        </p:txBody>
      </p:sp>
      <p:pic>
        <p:nvPicPr>
          <p:cNvPr id="4" name="Image 0" descr="assets/fig/sig_types.png"/>
          <p:cNvPicPr>
            <a:picLocks noChangeAspect="1"/>
          </p:cNvPicPr>
          <p:nvPr/>
        </p:nvPicPr>
        <p:blipFill>
          <a:blip r:embed="rId3"/>
          <a:stretch>
            <a:fillRect/>
          </a:stretch>
        </p:blipFill>
        <p:spPr>
          <a:xfrm>
            <a:off x="868680" y="1481328"/>
            <a:ext cx="10424160" cy="3507797"/>
          </a:xfrm>
          <a:prstGeom prst="rect">
            <a:avLst/>
          </a:prstGeom>
        </p:spPr>
      </p:pic>
      <p:sp>
        <p:nvSpPr>
          <p:cNvPr id="5" name="Shape 2"/>
          <p:cNvSpPr/>
          <p:nvPr/>
        </p:nvSpPr>
        <p:spPr>
          <a:xfrm>
            <a:off x="566928" y="5208581"/>
            <a:ext cx="3529584" cy="1207008"/>
          </a:xfrm>
          <a:prstGeom prst="roundRect">
            <a:avLst>
              <a:gd name="adj" fmla="val 6818"/>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6" name="Text 3"/>
          <p:cNvSpPr/>
          <p:nvPr/>
        </p:nvSpPr>
        <p:spPr>
          <a:xfrm>
            <a:off x="749808" y="5318309"/>
            <a:ext cx="3163824" cy="274320"/>
          </a:xfrm>
          <a:prstGeom prst="rect">
            <a:avLst/>
          </a:prstGeom>
          <a:noFill/>
          <a:ln/>
        </p:spPr>
        <p:txBody>
          <a:bodyPr wrap="square" lIns="0" tIns="0" rIns="0" bIns="0" rtlCol="0" anchor="ctr"/>
          <a:lstStyle/>
          <a:p>
            <a:pPr marL="0" indent="0">
              <a:buNone/>
            </a:pPr>
            <a:r>
              <a:rPr lang="en-US" sz="1350" b="1" dirty="0">
                <a:solidFill>
                  <a:srgbClr val="1C7293"/>
                </a:solidFill>
                <a:latin typeface="Calibri" pitchFamily="34" charset="0"/>
                <a:ea typeface="Calibri" pitchFamily="34" charset="-122"/>
                <a:cs typeface="Calibri" pitchFamily="34" charset="-120"/>
              </a:rPr>
              <a:t>Analog</a:t>
            </a:r>
            <a:endParaRPr lang="en-US" sz="1350" dirty="0"/>
          </a:p>
        </p:txBody>
      </p:sp>
      <p:sp>
        <p:nvSpPr>
          <p:cNvPr id="7" name="Text 4"/>
          <p:cNvSpPr/>
          <p:nvPr/>
        </p:nvSpPr>
        <p:spPr>
          <a:xfrm>
            <a:off x="749808" y="5592629"/>
            <a:ext cx="3163824" cy="749808"/>
          </a:xfrm>
          <a:prstGeom prst="rect">
            <a:avLst/>
          </a:prstGeom>
          <a:noFill/>
          <a:ln/>
        </p:spPr>
        <p:txBody>
          <a:bodyPr wrap="square" lIns="0" tIns="0" rIns="0" bIns="0" rtlCol="0" anchor="t"/>
          <a:lstStyle/>
          <a:p>
            <a:pPr marL="0" indent="0">
              <a:buNone/>
            </a:pPr>
            <a:r>
              <a:rPr lang="en-US" sz="1150" dirty="0">
                <a:solidFill>
                  <a:srgbClr val="22354F"/>
                </a:solidFill>
                <a:latin typeface="Calibri" pitchFamily="34" charset="0"/>
                <a:ea typeface="Calibri" pitchFamily="34" charset="-122"/>
                <a:cs typeface="Calibri" pitchFamily="34" charset="-120"/>
              </a:rPr>
              <a:t>Has a value at every single instant, and that value can be anything at all. This is what a microphone or a thermocouple really produces.</a:t>
            </a:r>
            <a:endParaRPr lang="en-US" sz="1150" dirty="0"/>
          </a:p>
        </p:txBody>
      </p:sp>
      <p:sp>
        <p:nvSpPr>
          <p:cNvPr id="8" name="Shape 5"/>
          <p:cNvSpPr/>
          <p:nvPr/>
        </p:nvSpPr>
        <p:spPr>
          <a:xfrm>
            <a:off x="4315968" y="5208581"/>
            <a:ext cx="3529584" cy="1207008"/>
          </a:xfrm>
          <a:prstGeom prst="roundRect">
            <a:avLst>
              <a:gd name="adj" fmla="val 6818"/>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9" name="Text 6"/>
          <p:cNvSpPr/>
          <p:nvPr/>
        </p:nvSpPr>
        <p:spPr>
          <a:xfrm>
            <a:off x="4498848" y="5318309"/>
            <a:ext cx="3163824" cy="274320"/>
          </a:xfrm>
          <a:prstGeom prst="rect">
            <a:avLst/>
          </a:prstGeom>
          <a:noFill/>
          <a:ln/>
        </p:spPr>
        <p:txBody>
          <a:bodyPr wrap="square" lIns="0" tIns="0" rIns="0" bIns="0" rtlCol="0" anchor="ctr"/>
          <a:lstStyle/>
          <a:p>
            <a:pPr marL="0" indent="0">
              <a:buNone/>
            </a:pPr>
            <a:r>
              <a:rPr lang="en-US" sz="1350" b="1" dirty="0">
                <a:solidFill>
                  <a:srgbClr val="C97A1E"/>
                </a:solidFill>
                <a:latin typeface="Calibri" pitchFamily="34" charset="0"/>
                <a:ea typeface="Calibri" pitchFamily="34" charset="-122"/>
                <a:cs typeface="Calibri" pitchFamily="34" charset="-120"/>
              </a:rPr>
              <a:t>Discrete-time</a:t>
            </a:r>
            <a:endParaRPr lang="en-US" sz="1350" dirty="0"/>
          </a:p>
        </p:txBody>
      </p:sp>
      <p:sp>
        <p:nvSpPr>
          <p:cNvPr id="10" name="Text 7"/>
          <p:cNvSpPr/>
          <p:nvPr/>
        </p:nvSpPr>
        <p:spPr>
          <a:xfrm>
            <a:off x="4498848" y="5592629"/>
            <a:ext cx="3163824" cy="749808"/>
          </a:xfrm>
          <a:prstGeom prst="rect">
            <a:avLst/>
          </a:prstGeom>
          <a:noFill/>
          <a:ln/>
        </p:spPr>
        <p:txBody>
          <a:bodyPr wrap="square" lIns="0" tIns="0" rIns="0" bIns="0" rtlCol="0" anchor="t"/>
          <a:lstStyle/>
          <a:p>
            <a:pPr marL="0" indent="0">
              <a:buNone/>
            </a:pPr>
            <a:r>
              <a:rPr lang="en-US" sz="1150" dirty="0">
                <a:solidFill>
                  <a:srgbClr val="22354F"/>
                </a:solidFill>
                <a:latin typeface="Calibri" pitchFamily="34" charset="0"/>
                <a:ea typeface="Calibri" pitchFamily="34" charset="-122"/>
                <a:cs typeface="Calibri" pitchFamily="34" charset="-120"/>
              </a:rPr>
              <a:t>Has a value only at the sampling instants, but each value is still exact. This is a useful idea on paper, not something you can build.</a:t>
            </a:r>
            <a:endParaRPr lang="en-US" sz="1150" dirty="0"/>
          </a:p>
        </p:txBody>
      </p:sp>
      <p:sp>
        <p:nvSpPr>
          <p:cNvPr id="11" name="Shape 8"/>
          <p:cNvSpPr/>
          <p:nvPr/>
        </p:nvSpPr>
        <p:spPr>
          <a:xfrm>
            <a:off x="8065008" y="5208581"/>
            <a:ext cx="3529584" cy="1207008"/>
          </a:xfrm>
          <a:prstGeom prst="roundRect">
            <a:avLst>
              <a:gd name="adj" fmla="val 6818"/>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12" name="Text 9"/>
          <p:cNvSpPr/>
          <p:nvPr/>
        </p:nvSpPr>
        <p:spPr>
          <a:xfrm>
            <a:off x="8247888" y="5318309"/>
            <a:ext cx="3163824" cy="274320"/>
          </a:xfrm>
          <a:prstGeom prst="rect">
            <a:avLst/>
          </a:prstGeom>
          <a:noFill/>
          <a:ln/>
        </p:spPr>
        <p:txBody>
          <a:bodyPr wrap="square" lIns="0" tIns="0" rIns="0" bIns="0" rtlCol="0" anchor="ctr"/>
          <a:lstStyle/>
          <a:p>
            <a:pPr marL="0" indent="0">
              <a:buNone/>
            </a:pPr>
            <a:r>
              <a:rPr lang="en-US" sz="1350" b="1" dirty="0">
                <a:solidFill>
                  <a:srgbClr val="B23A48"/>
                </a:solidFill>
                <a:latin typeface="Calibri" pitchFamily="34" charset="0"/>
                <a:ea typeface="Calibri" pitchFamily="34" charset="-122"/>
                <a:cs typeface="Calibri" pitchFamily="34" charset="-120"/>
              </a:rPr>
              <a:t>Digital</a:t>
            </a:r>
            <a:endParaRPr lang="en-US" sz="1350" dirty="0"/>
          </a:p>
        </p:txBody>
      </p:sp>
      <p:sp>
        <p:nvSpPr>
          <p:cNvPr id="13" name="Text 10"/>
          <p:cNvSpPr/>
          <p:nvPr/>
        </p:nvSpPr>
        <p:spPr>
          <a:xfrm>
            <a:off x="8247888" y="5592629"/>
            <a:ext cx="3163824" cy="749808"/>
          </a:xfrm>
          <a:prstGeom prst="rect">
            <a:avLst/>
          </a:prstGeom>
          <a:noFill/>
          <a:ln/>
        </p:spPr>
        <p:txBody>
          <a:bodyPr wrap="square" lIns="0" tIns="0" rIns="0" bIns="0" rtlCol="0" anchor="t"/>
          <a:lstStyle/>
          <a:p>
            <a:pPr marL="0" indent="0">
              <a:buNone/>
            </a:pPr>
            <a:r>
              <a:rPr lang="en-US" sz="1150" dirty="0">
                <a:solidFill>
                  <a:srgbClr val="22354F"/>
                </a:solidFill>
                <a:latin typeface="Calibri" pitchFamily="34" charset="0"/>
                <a:ea typeface="Calibri" pitchFamily="34" charset="-122"/>
                <a:cs typeface="Calibri" pitchFamily="34" charset="-120"/>
              </a:rPr>
              <a:t>Has a value only at the sampling instants, and each value must be one from a fixed list. This is what a computer can store.</a:t>
            </a:r>
            <a:endParaRPr lang="en-US" sz="1150" dirty="0"/>
          </a:p>
        </p:txBody>
      </p:sp>
      <p:sp>
        <p:nvSpPr>
          <p:cNvPr id="14" name="Text 11"/>
          <p:cNvSpPr/>
          <p:nvPr/>
        </p:nvSpPr>
        <p:spPr>
          <a:xfrm>
            <a:off x="566928" y="6473952"/>
            <a:ext cx="8595360" cy="237744"/>
          </a:xfrm>
          <a:prstGeom prst="rect">
            <a:avLst/>
          </a:prstGeom>
          <a:noFill/>
          <a:ln/>
        </p:spPr>
        <p:txBody>
          <a:bodyPr wrap="square" lIns="0" tIns="0" rIns="0" bIns="0" rtlCol="0" anchor="ctr"/>
          <a:lstStyle/>
          <a:p>
            <a:pPr marL="0" indent="0">
              <a:buNone/>
            </a:pPr>
            <a:r>
              <a:rPr lang="en-US" sz="900" dirty="0">
                <a:solidFill>
                  <a:srgbClr val="5A6B7D"/>
                </a:solidFill>
                <a:latin typeface="Calibri" pitchFamily="34" charset="0"/>
                <a:ea typeface="Calibri" pitchFamily="34" charset="-122"/>
                <a:cs typeface="Calibri" pitchFamily="34" charset="-120"/>
              </a:rPr>
              <a:t>CSE 5112  ·  Module 1  ·  Foundations of DSP</a:t>
            </a:r>
            <a:endParaRPr lang="en-US" sz="900" dirty="0"/>
          </a:p>
        </p:txBody>
      </p:sp>
      <p:sp>
        <p:nvSpPr>
          <p:cNvPr id="15" name="Text 12"/>
          <p:cNvSpPr/>
          <p:nvPr/>
        </p:nvSpPr>
        <p:spPr>
          <a:xfrm>
            <a:off x="10680192" y="6473952"/>
            <a:ext cx="914400" cy="237744"/>
          </a:xfrm>
          <a:prstGeom prst="rect">
            <a:avLst/>
          </a:prstGeom>
          <a:noFill/>
          <a:ln/>
        </p:spPr>
        <p:txBody>
          <a:bodyPr wrap="square" lIns="0" tIns="0" rIns="0" bIns="0" rtlCol="0" anchor="ctr"/>
          <a:lstStyle/>
          <a:p>
            <a:pPr marL="0" indent="0" algn="r">
              <a:buNone/>
            </a:pPr>
            <a:r>
              <a:rPr lang="en-US" sz="900" dirty="0">
                <a:solidFill>
                  <a:srgbClr val="5A6B7D"/>
                </a:solidFill>
                <a:latin typeface="Calibri" pitchFamily="34" charset="0"/>
                <a:ea typeface="Calibri" pitchFamily="34" charset="-122"/>
                <a:cs typeface="Calibri" pitchFamily="34" charset="-120"/>
              </a:rPr>
              <a:t>10</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66928" y="365760"/>
            <a:ext cx="11027664" cy="566928"/>
          </a:xfrm>
          <a:prstGeom prst="rect">
            <a:avLst/>
          </a:prstGeom>
          <a:noFill/>
          <a:ln/>
        </p:spPr>
        <p:txBody>
          <a:bodyPr wrap="square" lIns="0" tIns="0" rIns="0" bIns="0" rtlCol="0" anchor="ctr"/>
          <a:lstStyle/>
          <a:p>
            <a:pPr marL="0" indent="0">
              <a:buNone/>
            </a:pPr>
            <a:r>
              <a:rPr lang="en-US" sz="2900" b="1" dirty="0">
                <a:solidFill>
                  <a:srgbClr val="16243D"/>
                </a:solidFill>
                <a:latin typeface="Cambria" pitchFamily="34" charset="0"/>
                <a:ea typeface="Cambria" pitchFamily="34" charset="-122"/>
                <a:cs typeface="Cambria" pitchFamily="34" charset="-120"/>
              </a:rPr>
              <a:t>The same idea in everyday terms</a:t>
            </a:r>
            <a:endParaRPr lang="en-US" sz="2900" dirty="0"/>
          </a:p>
        </p:txBody>
      </p:sp>
      <p:sp>
        <p:nvSpPr>
          <p:cNvPr id="3" name="Text 1"/>
          <p:cNvSpPr/>
          <p:nvPr/>
        </p:nvSpPr>
        <p:spPr>
          <a:xfrm>
            <a:off x="566928" y="914400"/>
            <a:ext cx="11027664" cy="347472"/>
          </a:xfrm>
          <a:prstGeom prst="rect">
            <a:avLst/>
          </a:prstGeom>
          <a:noFill/>
          <a:ln/>
        </p:spPr>
        <p:txBody>
          <a:bodyPr wrap="square" lIns="0" tIns="0" rIns="0" bIns="0" rtlCol="0" anchor="ctr"/>
          <a:lstStyle/>
          <a:p>
            <a:pPr marL="0" indent="0">
              <a:buNone/>
            </a:pPr>
            <a:r>
              <a:rPr lang="en-US" sz="1350" dirty="0">
                <a:solidFill>
                  <a:srgbClr val="43596E"/>
                </a:solidFill>
                <a:latin typeface="Calibri" pitchFamily="34" charset="0"/>
                <a:ea typeface="Calibri" pitchFamily="34" charset="-122"/>
                <a:cs typeface="Calibri" pitchFamily="34" charset="-120"/>
              </a:rPr>
              <a:t>Three pairs you already know, all showing the same one difference</a:t>
            </a:r>
            <a:endParaRPr lang="en-US" sz="1350" dirty="0"/>
          </a:p>
        </p:txBody>
      </p:sp>
      <p:sp>
        <p:nvSpPr>
          <p:cNvPr id="4" name="Shape 2"/>
          <p:cNvSpPr/>
          <p:nvPr/>
        </p:nvSpPr>
        <p:spPr>
          <a:xfrm>
            <a:off x="566928" y="1426464"/>
            <a:ext cx="11027664" cy="1188720"/>
          </a:xfrm>
          <a:prstGeom prst="roundRect">
            <a:avLst>
              <a:gd name="adj" fmla="val 6923"/>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5" name="Shape 3"/>
          <p:cNvSpPr/>
          <p:nvPr/>
        </p:nvSpPr>
        <p:spPr>
          <a:xfrm>
            <a:off x="786384" y="1609344"/>
            <a:ext cx="256032" cy="822960"/>
          </a:xfrm>
          <a:prstGeom prst="roundRect">
            <a:avLst>
              <a:gd name="adj" fmla="val 14286"/>
            </a:avLst>
          </a:prstGeom>
          <a:solidFill>
            <a:srgbClr val="1C7293"/>
          </a:solidFill>
          <a:ln w="12700">
            <a:solidFill>
              <a:srgbClr val="333333"/>
            </a:solidFill>
            <a:prstDash val="solid"/>
          </a:ln>
        </p:spPr>
      </p:sp>
      <p:sp>
        <p:nvSpPr>
          <p:cNvPr id="6" name="Text 4"/>
          <p:cNvSpPr/>
          <p:nvPr/>
        </p:nvSpPr>
        <p:spPr>
          <a:xfrm>
            <a:off x="1225296" y="1572768"/>
            <a:ext cx="10113264" cy="310896"/>
          </a:xfrm>
          <a:prstGeom prst="rect">
            <a:avLst/>
          </a:prstGeom>
          <a:noFill/>
          <a:ln/>
        </p:spPr>
        <p:txBody>
          <a:bodyPr wrap="square" lIns="0" tIns="0" rIns="0" bIns="0" rtlCol="0" anchor="ctr"/>
          <a:lstStyle/>
          <a:p>
            <a:pPr marL="0" indent="0">
              <a:buNone/>
            </a:pPr>
            <a:r>
              <a:rPr lang="en-US" sz="1400" b="1" dirty="0">
                <a:solidFill>
                  <a:srgbClr val="1C7293"/>
                </a:solidFill>
                <a:latin typeface="Calibri" pitchFamily="34" charset="0"/>
                <a:ea typeface="Calibri" pitchFamily="34" charset="-122"/>
                <a:cs typeface="Calibri" pitchFamily="34" charset="-120"/>
              </a:rPr>
              <a:t>A vinyl record against a music file</a:t>
            </a:r>
            <a:endParaRPr lang="en-US" sz="1400" dirty="0"/>
          </a:p>
        </p:txBody>
      </p:sp>
      <p:sp>
        <p:nvSpPr>
          <p:cNvPr id="7" name="Text 5"/>
          <p:cNvSpPr/>
          <p:nvPr/>
        </p:nvSpPr>
        <p:spPr>
          <a:xfrm>
            <a:off x="1225296" y="1901952"/>
            <a:ext cx="10113264" cy="658368"/>
          </a:xfrm>
          <a:prstGeom prst="rect">
            <a:avLst/>
          </a:prstGeom>
          <a:noFill/>
          <a:ln/>
        </p:spPr>
        <p:txBody>
          <a:bodyPr wrap="square" lIns="0" tIns="0" rIns="0" bIns="0" rtlCol="0" anchor="t"/>
          <a:lstStyle/>
          <a:p>
            <a:pPr marL="0" indent="0">
              <a:lnSpc>
                <a:spcPct val="108000"/>
              </a:lnSpc>
              <a:buNone/>
            </a:pPr>
            <a:r>
              <a:rPr lang="en-US" sz="1250" dirty="0">
                <a:solidFill>
                  <a:srgbClr val="22354F"/>
                </a:solidFill>
                <a:latin typeface="Calibri" pitchFamily="34" charset="0"/>
                <a:ea typeface="Calibri" pitchFamily="34" charset="-122"/>
                <a:cs typeface="Calibri" pitchFamily="34" charset="-120"/>
              </a:rPr>
              <a:t>The groove in a record is a continuous physical curve; the needle follows it exactly. A music file is a long list of numbers, taken tens of thousands of times a second. Played back through good equipment most listeners cannot tell them apart, which is the sampling theorem doing its work.</a:t>
            </a:r>
            <a:endParaRPr lang="en-US" sz="1250" dirty="0"/>
          </a:p>
        </p:txBody>
      </p:sp>
      <p:sp>
        <p:nvSpPr>
          <p:cNvPr id="8" name="Shape 6"/>
          <p:cNvSpPr/>
          <p:nvPr/>
        </p:nvSpPr>
        <p:spPr>
          <a:xfrm>
            <a:off x="566928" y="2706624"/>
            <a:ext cx="11027664" cy="1188720"/>
          </a:xfrm>
          <a:prstGeom prst="roundRect">
            <a:avLst>
              <a:gd name="adj" fmla="val 6923"/>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9" name="Shape 7"/>
          <p:cNvSpPr/>
          <p:nvPr/>
        </p:nvSpPr>
        <p:spPr>
          <a:xfrm>
            <a:off x="786384" y="2889504"/>
            <a:ext cx="256032" cy="822960"/>
          </a:xfrm>
          <a:prstGeom prst="roundRect">
            <a:avLst>
              <a:gd name="adj" fmla="val 14286"/>
            </a:avLst>
          </a:prstGeom>
          <a:solidFill>
            <a:srgbClr val="C97A1E"/>
          </a:solidFill>
          <a:ln w="12700">
            <a:solidFill>
              <a:srgbClr val="333333"/>
            </a:solidFill>
            <a:prstDash val="solid"/>
          </a:ln>
        </p:spPr>
      </p:sp>
      <p:sp>
        <p:nvSpPr>
          <p:cNvPr id="10" name="Text 8"/>
          <p:cNvSpPr/>
          <p:nvPr/>
        </p:nvSpPr>
        <p:spPr>
          <a:xfrm>
            <a:off x="1225296" y="2852928"/>
            <a:ext cx="10113264" cy="310896"/>
          </a:xfrm>
          <a:prstGeom prst="rect">
            <a:avLst/>
          </a:prstGeom>
          <a:noFill/>
          <a:ln/>
        </p:spPr>
        <p:txBody>
          <a:bodyPr wrap="square" lIns="0" tIns="0" rIns="0" bIns="0" rtlCol="0" anchor="ctr"/>
          <a:lstStyle/>
          <a:p>
            <a:pPr marL="0" indent="0">
              <a:buNone/>
            </a:pPr>
            <a:r>
              <a:rPr lang="en-US" sz="1400" b="1" dirty="0">
                <a:solidFill>
                  <a:srgbClr val="C97A1E"/>
                </a:solidFill>
                <a:latin typeface="Calibri" pitchFamily="34" charset="0"/>
                <a:ea typeface="Calibri" pitchFamily="34" charset="-122"/>
                <a:cs typeface="Calibri" pitchFamily="34" charset="-120"/>
              </a:rPr>
              <a:t>A mercury thermometer against a digital one</a:t>
            </a:r>
            <a:endParaRPr lang="en-US" sz="1400" dirty="0"/>
          </a:p>
        </p:txBody>
      </p:sp>
      <p:sp>
        <p:nvSpPr>
          <p:cNvPr id="11" name="Text 9"/>
          <p:cNvSpPr/>
          <p:nvPr/>
        </p:nvSpPr>
        <p:spPr>
          <a:xfrm>
            <a:off x="1225296" y="3182112"/>
            <a:ext cx="10113264" cy="658368"/>
          </a:xfrm>
          <a:prstGeom prst="rect">
            <a:avLst/>
          </a:prstGeom>
          <a:noFill/>
          <a:ln/>
        </p:spPr>
        <p:txBody>
          <a:bodyPr wrap="square" lIns="0" tIns="0" rIns="0" bIns="0" rtlCol="0" anchor="t"/>
          <a:lstStyle/>
          <a:p>
            <a:pPr marL="0" indent="0">
              <a:lnSpc>
                <a:spcPct val="108000"/>
              </a:lnSpc>
              <a:buNone/>
            </a:pPr>
            <a:r>
              <a:rPr lang="en-US" sz="1250" dirty="0">
                <a:solidFill>
                  <a:srgbClr val="22354F"/>
                </a:solidFill>
                <a:latin typeface="Calibri" pitchFamily="34" charset="0"/>
                <a:ea typeface="Calibri" pitchFamily="34" charset="-122"/>
                <a:cs typeface="Calibri" pitchFamily="34" charset="-120"/>
              </a:rPr>
              <a:t>The mercury column can sit anywhere on the scale. The digital display shows 36.7 and never 36.734. Both are measuring the same temperature; one has been rounded to a fixed number of decimal places. That rounding is quantization.</a:t>
            </a:r>
            <a:endParaRPr lang="en-US" sz="1250" dirty="0"/>
          </a:p>
        </p:txBody>
      </p:sp>
      <p:sp>
        <p:nvSpPr>
          <p:cNvPr id="12" name="Shape 10"/>
          <p:cNvSpPr/>
          <p:nvPr/>
        </p:nvSpPr>
        <p:spPr>
          <a:xfrm>
            <a:off x="566928" y="3986784"/>
            <a:ext cx="11027664" cy="1188720"/>
          </a:xfrm>
          <a:prstGeom prst="roundRect">
            <a:avLst>
              <a:gd name="adj" fmla="val 6923"/>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13" name="Shape 11"/>
          <p:cNvSpPr/>
          <p:nvPr/>
        </p:nvSpPr>
        <p:spPr>
          <a:xfrm>
            <a:off x="786384" y="4169664"/>
            <a:ext cx="256032" cy="822960"/>
          </a:xfrm>
          <a:prstGeom prst="roundRect">
            <a:avLst>
              <a:gd name="adj" fmla="val 14286"/>
            </a:avLst>
          </a:prstGeom>
          <a:solidFill>
            <a:srgbClr val="B23A48"/>
          </a:solidFill>
          <a:ln w="12700">
            <a:solidFill>
              <a:srgbClr val="333333"/>
            </a:solidFill>
            <a:prstDash val="solid"/>
          </a:ln>
        </p:spPr>
      </p:sp>
      <p:sp>
        <p:nvSpPr>
          <p:cNvPr id="14" name="Text 12"/>
          <p:cNvSpPr/>
          <p:nvPr/>
        </p:nvSpPr>
        <p:spPr>
          <a:xfrm>
            <a:off x="1225296" y="4133088"/>
            <a:ext cx="10113264" cy="310896"/>
          </a:xfrm>
          <a:prstGeom prst="rect">
            <a:avLst/>
          </a:prstGeom>
          <a:noFill/>
          <a:ln/>
        </p:spPr>
        <p:txBody>
          <a:bodyPr wrap="square" lIns="0" tIns="0" rIns="0" bIns="0" rtlCol="0" anchor="ctr"/>
          <a:lstStyle/>
          <a:p>
            <a:pPr marL="0" indent="0">
              <a:buNone/>
            </a:pPr>
            <a:r>
              <a:rPr lang="en-US" sz="1400" b="1" dirty="0">
                <a:solidFill>
                  <a:srgbClr val="B23A48"/>
                </a:solidFill>
                <a:latin typeface="Calibri" pitchFamily="34" charset="0"/>
                <a:ea typeface="Calibri" pitchFamily="34" charset="-122"/>
                <a:cs typeface="Calibri" pitchFamily="34" charset="-120"/>
              </a:rPr>
              <a:t>A painting against a photograph on a screen</a:t>
            </a:r>
            <a:endParaRPr lang="en-US" sz="1400" dirty="0"/>
          </a:p>
        </p:txBody>
      </p:sp>
      <p:sp>
        <p:nvSpPr>
          <p:cNvPr id="15" name="Text 13"/>
          <p:cNvSpPr/>
          <p:nvPr/>
        </p:nvSpPr>
        <p:spPr>
          <a:xfrm>
            <a:off x="1225296" y="4462272"/>
            <a:ext cx="10113264" cy="658368"/>
          </a:xfrm>
          <a:prstGeom prst="rect">
            <a:avLst/>
          </a:prstGeom>
          <a:noFill/>
          <a:ln/>
        </p:spPr>
        <p:txBody>
          <a:bodyPr wrap="square" lIns="0" tIns="0" rIns="0" bIns="0" rtlCol="0" anchor="t"/>
          <a:lstStyle/>
          <a:p>
            <a:pPr marL="0" indent="0">
              <a:lnSpc>
                <a:spcPct val="108000"/>
              </a:lnSpc>
              <a:buNone/>
            </a:pPr>
            <a:r>
              <a:rPr lang="en-US" sz="1250" dirty="0">
                <a:solidFill>
                  <a:srgbClr val="22354F"/>
                </a:solidFill>
                <a:latin typeface="Calibri" pitchFamily="34" charset="0"/>
                <a:ea typeface="Calibri" pitchFamily="34" charset="-122"/>
                <a:cs typeface="Calibri" pitchFamily="34" charset="-120"/>
              </a:rPr>
              <a:t>Move close enough to the screen and the picture breaks into a grid of coloured squares. Move close to the painting and it does not. The screen has sampled space instead of time, which is exactly what the image processing half of this course is about.</a:t>
            </a:r>
            <a:endParaRPr lang="en-US" sz="1250" dirty="0"/>
          </a:p>
        </p:txBody>
      </p:sp>
      <p:sp>
        <p:nvSpPr>
          <p:cNvPr id="19" name="Text 17"/>
          <p:cNvSpPr/>
          <p:nvPr/>
        </p:nvSpPr>
        <p:spPr>
          <a:xfrm>
            <a:off x="566928" y="6473952"/>
            <a:ext cx="8595360" cy="237744"/>
          </a:xfrm>
          <a:prstGeom prst="rect">
            <a:avLst/>
          </a:prstGeom>
          <a:noFill/>
          <a:ln/>
        </p:spPr>
        <p:txBody>
          <a:bodyPr wrap="square" lIns="0" tIns="0" rIns="0" bIns="0" rtlCol="0" anchor="ctr"/>
          <a:lstStyle/>
          <a:p>
            <a:pPr marL="0" indent="0">
              <a:buNone/>
            </a:pPr>
            <a:r>
              <a:rPr lang="en-US" sz="900" dirty="0">
                <a:solidFill>
                  <a:srgbClr val="5A6B7D"/>
                </a:solidFill>
                <a:latin typeface="Calibri" pitchFamily="34" charset="0"/>
                <a:ea typeface="Calibri" pitchFamily="34" charset="-122"/>
                <a:cs typeface="Calibri" pitchFamily="34" charset="-120"/>
              </a:rPr>
              <a:t>CSE 5112  ·  Module 1  ·  Foundations of DSP</a:t>
            </a:r>
            <a:endParaRPr lang="en-US" sz="900" dirty="0"/>
          </a:p>
        </p:txBody>
      </p:sp>
      <p:sp>
        <p:nvSpPr>
          <p:cNvPr id="20" name="Text 18"/>
          <p:cNvSpPr/>
          <p:nvPr/>
        </p:nvSpPr>
        <p:spPr>
          <a:xfrm>
            <a:off x="10680192" y="6473952"/>
            <a:ext cx="914400" cy="237744"/>
          </a:xfrm>
          <a:prstGeom prst="rect">
            <a:avLst/>
          </a:prstGeom>
          <a:noFill/>
          <a:ln/>
        </p:spPr>
        <p:txBody>
          <a:bodyPr wrap="square" lIns="0" tIns="0" rIns="0" bIns="0" rtlCol="0" anchor="ctr"/>
          <a:lstStyle/>
          <a:p>
            <a:pPr marL="0" indent="0" algn="r">
              <a:buNone/>
            </a:pPr>
            <a:r>
              <a:rPr lang="en-US" sz="900" dirty="0">
                <a:solidFill>
                  <a:srgbClr val="5A6B7D"/>
                </a:solidFill>
                <a:latin typeface="Calibri" pitchFamily="34" charset="0"/>
                <a:ea typeface="Calibri" pitchFamily="34" charset="-122"/>
                <a:cs typeface="Calibri" pitchFamily="34" charset="-120"/>
              </a:rPr>
              <a:t>11</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66928" y="365760"/>
            <a:ext cx="11027664" cy="566928"/>
          </a:xfrm>
          <a:prstGeom prst="rect">
            <a:avLst/>
          </a:prstGeom>
          <a:noFill/>
          <a:ln/>
        </p:spPr>
        <p:txBody>
          <a:bodyPr wrap="square" lIns="0" tIns="0" rIns="0" bIns="0" rtlCol="0" anchor="ctr"/>
          <a:lstStyle/>
          <a:p>
            <a:pPr marL="0" indent="0">
              <a:buNone/>
            </a:pPr>
            <a:r>
              <a:rPr lang="en-US" sz="2900" b="1" dirty="0">
                <a:solidFill>
                  <a:srgbClr val="16243D"/>
                </a:solidFill>
                <a:latin typeface="Cambria" pitchFamily="34" charset="0"/>
                <a:ea typeface="Cambria" pitchFamily="34" charset="-122"/>
                <a:cs typeface="Cambria" pitchFamily="34" charset="-120"/>
              </a:rPr>
              <a:t>The digital signal processing chain</a:t>
            </a:r>
            <a:endParaRPr lang="en-US" sz="2900" dirty="0"/>
          </a:p>
        </p:txBody>
      </p:sp>
      <p:sp>
        <p:nvSpPr>
          <p:cNvPr id="3" name="Text 1"/>
          <p:cNvSpPr/>
          <p:nvPr/>
        </p:nvSpPr>
        <p:spPr>
          <a:xfrm>
            <a:off x="566928" y="914400"/>
            <a:ext cx="11027664" cy="347472"/>
          </a:xfrm>
          <a:prstGeom prst="rect">
            <a:avLst/>
          </a:prstGeom>
          <a:noFill/>
          <a:ln/>
        </p:spPr>
        <p:txBody>
          <a:bodyPr wrap="square" lIns="0" tIns="0" rIns="0" bIns="0" rtlCol="0" anchor="ctr"/>
          <a:lstStyle/>
          <a:p>
            <a:pPr marL="0" indent="0">
              <a:buNone/>
            </a:pPr>
            <a:r>
              <a:rPr lang="en-US" sz="1350" dirty="0">
                <a:solidFill>
                  <a:srgbClr val="43596E"/>
                </a:solidFill>
                <a:latin typeface="Calibri" pitchFamily="34" charset="0"/>
                <a:ea typeface="Calibri" pitchFamily="34" charset="-122"/>
                <a:cs typeface="Calibri" pitchFamily="34" charset="-120"/>
              </a:rPr>
              <a:t>Every real system, from a hearing aid to a radar, is built from these same blocks</a:t>
            </a:r>
            <a:endParaRPr lang="en-US" sz="1350" dirty="0"/>
          </a:p>
        </p:txBody>
      </p:sp>
      <p:sp>
        <p:nvSpPr>
          <p:cNvPr id="4" name="Shape 2"/>
          <p:cNvSpPr/>
          <p:nvPr/>
        </p:nvSpPr>
        <p:spPr>
          <a:xfrm>
            <a:off x="557784" y="1719072"/>
            <a:ext cx="1389888" cy="1170432"/>
          </a:xfrm>
          <a:prstGeom prst="roundRect">
            <a:avLst>
              <a:gd name="adj" fmla="val 7031"/>
            </a:avLst>
          </a:prstGeom>
          <a:solidFill>
            <a:srgbClr val="F7FAFB"/>
          </a:solidFill>
          <a:ln w="16510">
            <a:solidFill>
              <a:srgbClr val="5A6B7D"/>
            </a:solidFill>
            <a:prstDash val="solid"/>
          </a:ln>
          <a:effectLst>
            <a:outerShdw blurRad="127000" dist="25400" dir="5400000" algn="bl" rotWithShape="0">
              <a:srgbClr val="9FB0BE">
                <a:alpha val="26000"/>
              </a:srgbClr>
            </a:outerShdw>
          </a:effectLst>
        </p:spPr>
      </p:sp>
      <p:sp>
        <p:nvSpPr>
          <p:cNvPr id="5" name="Text 3"/>
          <p:cNvSpPr/>
          <p:nvPr/>
        </p:nvSpPr>
        <p:spPr>
          <a:xfrm>
            <a:off x="612648" y="1865376"/>
            <a:ext cx="1280160" cy="475488"/>
          </a:xfrm>
          <a:prstGeom prst="rect">
            <a:avLst/>
          </a:prstGeom>
          <a:noFill/>
          <a:ln/>
        </p:spPr>
        <p:txBody>
          <a:bodyPr wrap="square" lIns="0" tIns="0" rIns="0" bIns="0" rtlCol="0" anchor="ctr"/>
          <a:lstStyle/>
          <a:p>
            <a:pPr marL="0" indent="0" algn="ctr">
              <a:buNone/>
            </a:pPr>
            <a:r>
              <a:rPr lang="en-US" sz="1250" b="1" dirty="0">
                <a:solidFill>
                  <a:srgbClr val="5A6B7D"/>
                </a:solidFill>
                <a:latin typeface="Calibri" pitchFamily="34" charset="0"/>
                <a:ea typeface="Calibri" pitchFamily="34" charset="-122"/>
                <a:cs typeface="Calibri" pitchFamily="34" charset="-120"/>
              </a:rPr>
              <a:t>Analog</a:t>
            </a:r>
            <a:endParaRPr lang="en-US" sz="1250" dirty="0"/>
          </a:p>
          <a:p>
            <a:pPr marL="0" indent="0" algn="ctr">
              <a:buNone/>
            </a:pPr>
            <a:r>
              <a:rPr lang="en-US" sz="1250" b="1" dirty="0">
                <a:solidFill>
                  <a:srgbClr val="5A6B7D"/>
                </a:solidFill>
                <a:latin typeface="Calibri" pitchFamily="34" charset="0"/>
                <a:ea typeface="Calibri" pitchFamily="34" charset="-122"/>
                <a:cs typeface="Calibri" pitchFamily="34" charset="-120"/>
              </a:rPr>
              <a:t>input</a:t>
            </a:r>
            <a:endParaRPr lang="en-US" sz="1250" dirty="0"/>
          </a:p>
        </p:txBody>
      </p:sp>
      <p:sp>
        <p:nvSpPr>
          <p:cNvPr id="6" name="Text 4"/>
          <p:cNvSpPr/>
          <p:nvPr/>
        </p:nvSpPr>
        <p:spPr>
          <a:xfrm>
            <a:off x="612648" y="2359152"/>
            <a:ext cx="1280160" cy="457200"/>
          </a:xfrm>
          <a:prstGeom prst="rect">
            <a:avLst/>
          </a:prstGeom>
          <a:noFill/>
          <a:ln/>
        </p:spPr>
        <p:txBody>
          <a:bodyPr wrap="square" lIns="0" tIns="0" rIns="0" bIns="0" rtlCol="0" anchor="t"/>
          <a:lstStyle/>
          <a:p>
            <a:pPr marL="0" indent="0" algn="ctr">
              <a:buNone/>
            </a:pPr>
            <a:r>
              <a:rPr lang="en-US" sz="950" dirty="0">
                <a:solidFill>
                  <a:srgbClr val="5A6B7D"/>
                </a:solidFill>
                <a:latin typeface="Calibri" pitchFamily="34" charset="0"/>
                <a:ea typeface="Calibri" pitchFamily="34" charset="-122"/>
                <a:cs typeface="Calibri" pitchFamily="34" charset="-120"/>
              </a:rPr>
              <a:t>sensor output</a:t>
            </a:r>
            <a:endParaRPr lang="en-US" sz="950" dirty="0"/>
          </a:p>
          <a:p>
            <a:pPr marL="0" indent="0" algn="ctr">
              <a:buNone/>
            </a:pPr>
            <a:r>
              <a:rPr lang="en-US" sz="950" dirty="0">
                <a:solidFill>
                  <a:srgbClr val="5A6B7D"/>
                </a:solidFill>
                <a:latin typeface="Calibri" pitchFamily="34" charset="0"/>
                <a:ea typeface="Calibri" pitchFamily="34" charset="-122"/>
                <a:cs typeface="Calibri" pitchFamily="34" charset="-120"/>
              </a:rPr>
              <a:t>x(t)</a:t>
            </a:r>
            <a:endParaRPr lang="en-US" sz="950" dirty="0"/>
          </a:p>
        </p:txBody>
      </p:sp>
      <p:sp>
        <p:nvSpPr>
          <p:cNvPr id="7" name="Shape 5"/>
          <p:cNvSpPr/>
          <p:nvPr/>
        </p:nvSpPr>
        <p:spPr>
          <a:xfrm>
            <a:off x="1975104" y="2235708"/>
            <a:ext cx="164592" cy="137160"/>
          </a:xfrm>
          <a:prstGeom prst="rightArrow">
            <a:avLst/>
          </a:prstGeom>
          <a:solidFill>
            <a:srgbClr val="5A6B7D"/>
          </a:solidFill>
          <a:ln w="12700">
            <a:solidFill>
              <a:srgbClr val="333333"/>
            </a:solidFill>
            <a:prstDash val="solid"/>
          </a:ln>
        </p:spPr>
      </p:sp>
      <p:sp>
        <p:nvSpPr>
          <p:cNvPr id="8" name="Shape 6"/>
          <p:cNvSpPr/>
          <p:nvPr/>
        </p:nvSpPr>
        <p:spPr>
          <a:xfrm>
            <a:off x="2167128" y="1719072"/>
            <a:ext cx="1389888" cy="1170432"/>
          </a:xfrm>
          <a:prstGeom prst="roundRect">
            <a:avLst>
              <a:gd name="adj" fmla="val 7031"/>
            </a:avLst>
          </a:prstGeom>
          <a:solidFill>
            <a:srgbClr val="F7FAFB"/>
          </a:solidFill>
          <a:ln w="16510">
            <a:solidFill>
              <a:srgbClr val="1C7293"/>
            </a:solidFill>
            <a:prstDash val="solid"/>
          </a:ln>
          <a:effectLst>
            <a:outerShdw blurRad="127000" dist="25400" dir="5400000" algn="bl" rotWithShape="0">
              <a:srgbClr val="9FB0BE">
                <a:alpha val="26000"/>
              </a:srgbClr>
            </a:outerShdw>
          </a:effectLst>
        </p:spPr>
      </p:sp>
      <p:sp>
        <p:nvSpPr>
          <p:cNvPr id="9" name="Text 7"/>
          <p:cNvSpPr/>
          <p:nvPr/>
        </p:nvSpPr>
        <p:spPr>
          <a:xfrm>
            <a:off x="2221992" y="1865376"/>
            <a:ext cx="1280160" cy="475488"/>
          </a:xfrm>
          <a:prstGeom prst="rect">
            <a:avLst/>
          </a:prstGeom>
          <a:noFill/>
          <a:ln/>
        </p:spPr>
        <p:txBody>
          <a:bodyPr wrap="square" lIns="0" tIns="0" rIns="0" bIns="0" rtlCol="0" anchor="ctr"/>
          <a:lstStyle/>
          <a:p>
            <a:pPr marL="0" indent="0" algn="ctr">
              <a:buNone/>
            </a:pPr>
            <a:r>
              <a:rPr lang="en-US" sz="1250" b="1" dirty="0">
                <a:solidFill>
                  <a:srgbClr val="1C7293"/>
                </a:solidFill>
                <a:latin typeface="Calibri" pitchFamily="34" charset="0"/>
                <a:ea typeface="Calibri" pitchFamily="34" charset="-122"/>
                <a:cs typeface="Calibri" pitchFamily="34" charset="-120"/>
              </a:rPr>
              <a:t>Anti-alias</a:t>
            </a:r>
            <a:endParaRPr lang="en-US" sz="1250" dirty="0"/>
          </a:p>
          <a:p>
            <a:pPr marL="0" indent="0" algn="ctr">
              <a:buNone/>
            </a:pPr>
            <a:r>
              <a:rPr lang="en-US" sz="1250" b="1" dirty="0">
                <a:solidFill>
                  <a:srgbClr val="1C7293"/>
                </a:solidFill>
                <a:latin typeface="Calibri" pitchFamily="34" charset="0"/>
                <a:ea typeface="Calibri" pitchFamily="34" charset="-122"/>
                <a:cs typeface="Calibri" pitchFamily="34" charset="-120"/>
              </a:rPr>
              <a:t>filter</a:t>
            </a:r>
            <a:endParaRPr lang="en-US" sz="1250" dirty="0"/>
          </a:p>
        </p:txBody>
      </p:sp>
      <p:sp>
        <p:nvSpPr>
          <p:cNvPr id="10" name="Text 8"/>
          <p:cNvSpPr/>
          <p:nvPr/>
        </p:nvSpPr>
        <p:spPr>
          <a:xfrm>
            <a:off x="2221992" y="2359152"/>
            <a:ext cx="1280160" cy="457200"/>
          </a:xfrm>
          <a:prstGeom prst="rect">
            <a:avLst/>
          </a:prstGeom>
          <a:noFill/>
          <a:ln/>
        </p:spPr>
        <p:txBody>
          <a:bodyPr wrap="square" lIns="0" tIns="0" rIns="0" bIns="0" rtlCol="0" anchor="t"/>
          <a:lstStyle/>
          <a:p>
            <a:pPr marL="0" indent="0" algn="ctr">
              <a:buNone/>
            </a:pPr>
            <a:r>
              <a:rPr lang="en-US" sz="950" dirty="0">
                <a:solidFill>
                  <a:srgbClr val="5A6B7D"/>
                </a:solidFill>
                <a:latin typeface="Calibri" pitchFamily="34" charset="0"/>
                <a:ea typeface="Calibri" pitchFamily="34" charset="-122"/>
                <a:cs typeface="Calibri" pitchFamily="34" charset="-120"/>
              </a:rPr>
              <a:t>removes energy</a:t>
            </a:r>
            <a:endParaRPr lang="en-US" sz="950" dirty="0"/>
          </a:p>
          <a:p>
            <a:pPr marL="0" indent="0" algn="ctr">
              <a:buNone/>
            </a:pPr>
            <a:r>
              <a:rPr lang="en-US" sz="950" dirty="0">
                <a:solidFill>
                  <a:srgbClr val="5A6B7D"/>
                </a:solidFill>
                <a:latin typeface="Calibri" pitchFamily="34" charset="0"/>
                <a:ea typeface="Calibri" pitchFamily="34" charset="-122"/>
                <a:cs typeface="Calibri" pitchFamily="34" charset="-120"/>
              </a:rPr>
              <a:t>above fₛ/2</a:t>
            </a:r>
            <a:endParaRPr lang="en-US" sz="950" dirty="0"/>
          </a:p>
        </p:txBody>
      </p:sp>
      <p:sp>
        <p:nvSpPr>
          <p:cNvPr id="11" name="Shape 9"/>
          <p:cNvSpPr/>
          <p:nvPr/>
        </p:nvSpPr>
        <p:spPr>
          <a:xfrm>
            <a:off x="3584448" y="2235708"/>
            <a:ext cx="164592" cy="137160"/>
          </a:xfrm>
          <a:prstGeom prst="rightArrow">
            <a:avLst/>
          </a:prstGeom>
          <a:solidFill>
            <a:srgbClr val="5A6B7D"/>
          </a:solidFill>
          <a:ln w="12700">
            <a:solidFill>
              <a:srgbClr val="333333"/>
            </a:solidFill>
            <a:prstDash val="solid"/>
          </a:ln>
        </p:spPr>
      </p:sp>
      <p:sp>
        <p:nvSpPr>
          <p:cNvPr id="12" name="Shape 10"/>
          <p:cNvSpPr/>
          <p:nvPr/>
        </p:nvSpPr>
        <p:spPr>
          <a:xfrm>
            <a:off x="3776472" y="1719072"/>
            <a:ext cx="1389888" cy="1170432"/>
          </a:xfrm>
          <a:prstGeom prst="roundRect">
            <a:avLst>
              <a:gd name="adj" fmla="val 7031"/>
            </a:avLst>
          </a:prstGeom>
          <a:solidFill>
            <a:srgbClr val="F7FAFB"/>
          </a:solidFill>
          <a:ln w="16510">
            <a:solidFill>
              <a:srgbClr val="1C7293"/>
            </a:solidFill>
            <a:prstDash val="solid"/>
          </a:ln>
          <a:effectLst>
            <a:outerShdw blurRad="127000" dist="25400" dir="5400000" algn="bl" rotWithShape="0">
              <a:srgbClr val="9FB0BE">
                <a:alpha val="26000"/>
              </a:srgbClr>
            </a:outerShdw>
          </a:effectLst>
        </p:spPr>
      </p:sp>
      <p:sp>
        <p:nvSpPr>
          <p:cNvPr id="13" name="Text 11"/>
          <p:cNvSpPr/>
          <p:nvPr/>
        </p:nvSpPr>
        <p:spPr>
          <a:xfrm>
            <a:off x="3831336" y="1865376"/>
            <a:ext cx="1280160" cy="475488"/>
          </a:xfrm>
          <a:prstGeom prst="rect">
            <a:avLst/>
          </a:prstGeom>
          <a:noFill/>
          <a:ln/>
        </p:spPr>
        <p:txBody>
          <a:bodyPr wrap="square" lIns="0" tIns="0" rIns="0" bIns="0" rtlCol="0" anchor="ctr"/>
          <a:lstStyle/>
          <a:p>
            <a:pPr marL="0" indent="0" algn="ctr">
              <a:buNone/>
            </a:pPr>
            <a:r>
              <a:rPr lang="en-US" sz="1250" b="1" dirty="0">
                <a:solidFill>
                  <a:srgbClr val="1C7293"/>
                </a:solidFill>
                <a:latin typeface="Calibri" pitchFamily="34" charset="0"/>
                <a:ea typeface="Calibri" pitchFamily="34" charset="-122"/>
                <a:cs typeface="Calibri" pitchFamily="34" charset="-120"/>
              </a:rPr>
              <a:t>Sample</a:t>
            </a:r>
            <a:endParaRPr lang="en-US" sz="1250" dirty="0"/>
          </a:p>
          <a:p>
            <a:pPr marL="0" indent="0" algn="ctr">
              <a:buNone/>
            </a:pPr>
            <a:r>
              <a:rPr lang="en-US" sz="1250" b="1" dirty="0">
                <a:solidFill>
                  <a:srgbClr val="1C7293"/>
                </a:solidFill>
                <a:latin typeface="Calibri" pitchFamily="34" charset="0"/>
                <a:ea typeface="Calibri" pitchFamily="34" charset="-122"/>
                <a:cs typeface="Calibri" pitchFamily="34" charset="-120"/>
              </a:rPr>
              <a:t>and hold</a:t>
            </a:r>
            <a:endParaRPr lang="en-US" sz="1250" dirty="0"/>
          </a:p>
        </p:txBody>
      </p:sp>
      <p:sp>
        <p:nvSpPr>
          <p:cNvPr id="14" name="Text 12"/>
          <p:cNvSpPr/>
          <p:nvPr/>
        </p:nvSpPr>
        <p:spPr>
          <a:xfrm>
            <a:off x="3831336" y="2359152"/>
            <a:ext cx="1280160" cy="457200"/>
          </a:xfrm>
          <a:prstGeom prst="rect">
            <a:avLst/>
          </a:prstGeom>
          <a:noFill/>
          <a:ln/>
        </p:spPr>
        <p:txBody>
          <a:bodyPr wrap="square" lIns="0" tIns="0" rIns="0" bIns="0" rtlCol="0" anchor="t"/>
          <a:lstStyle/>
          <a:p>
            <a:pPr marL="0" indent="0" algn="ctr">
              <a:buNone/>
            </a:pPr>
            <a:r>
              <a:rPr lang="en-US" sz="950" dirty="0">
                <a:solidFill>
                  <a:srgbClr val="5A6B7D"/>
                </a:solidFill>
                <a:latin typeface="Calibri" pitchFamily="34" charset="0"/>
                <a:ea typeface="Calibri" pitchFamily="34" charset="-122"/>
                <a:cs typeface="Calibri" pitchFamily="34" charset="-120"/>
              </a:rPr>
              <a:t>continuous time</a:t>
            </a:r>
            <a:endParaRPr lang="en-US" sz="950" dirty="0"/>
          </a:p>
          <a:p>
            <a:pPr marL="0" indent="0" algn="ctr">
              <a:buNone/>
            </a:pPr>
            <a:r>
              <a:rPr lang="en-US" sz="950" dirty="0">
                <a:solidFill>
                  <a:srgbClr val="5A6B7D"/>
                </a:solidFill>
                <a:latin typeface="Calibri" pitchFamily="34" charset="0"/>
                <a:ea typeface="Calibri" pitchFamily="34" charset="-122"/>
                <a:cs typeface="Calibri" pitchFamily="34" charset="-120"/>
              </a:rPr>
              <a:t>to x[n]</a:t>
            </a:r>
            <a:endParaRPr lang="en-US" sz="950" dirty="0"/>
          </a:p>
        </p:txBody>
      </p:sp>
      <p:sp>
        <p:nvSpPr>
          <p:cNvPr id="15" name="Shape 13"/>
          <p:cNvSpPr/>
          <p:nvPr/>
        </p:nvSpPr>
        <p:spPr>
          <a:xfrm>
            <a:off x="5193792" y="2235708"/>
            <a:ext cx="164592" cy="137160"/>
          </a:xfrm>
          <a:prstGeom prst="rightArrow">
            <a:avLst/>
          </a:prstGeom>
          <a:solidFill>
            <a:srgbClr val="5A6B7D"/>
          </a:solidFill>
          <a:ln w="12700">
            <a:solidFill>
              <a:srgbClr val="333333"/>
            </a:solidFill>
            <a:prstDash val="solid"/>
          </a:ln>
        </p:spPr>
      </p:sp>
      <p:sp>
        <p:nvSpPr>
          <p:cNvPr id="16" name="Shape 14"/>
          <p:cNvSpPr/>
          <p:nvPr/>
        </p:nvSpPr>
        <p:spPr>
          <a:xfrm>
            <a:off x="5385816" y="1719072"/>
            <a:ext cx="1389888" cy="1170432"/>
          </a:xfrm>
          <a:prstGeom prst="roundRect">
            <a:avLst>
              <a:gd name="adj" fmla="val 7031"/>
            </a:avLst>
          </a:prstGeom>
          <a:solidFill>
            <a:srgbClr val="F7FAFB"/>
          </a:solidFill>
          <a:ln w="16510">
            <a:solidFill>
              <a:srgbClr val="C97A1E"/>
            </a:solidFill>
            <a:prstDash val="solid"/>
          </a:ln>
          <a:effectLst>
            <a:outerShdw blurRad="127000" dist="25400" dir="5400000" algn="bl" rotWithShape="0">
              <a:srgbClr val="9FB0BE">
                <a:alpha val="26000"/>
              </a:srgbClr>
            </a:outerShdw>
          </a:effectLst>
        </p:spPr>
      </p:sp>
      <p:sp>
        <p:nvSpPr>
          <p:cNvPr id="17" name="Text 15"/>
          <p:cNvSpPr/>
          <p:nvPr/>
        </p:nvSpPr>
        <p:spPr>
          <a:xfrm>
            <a:off x="5440680" y="1865376"/>
            <a:ext cx="1280160" cy="475488"/>
          </a:xfrm>
          <a:prstGeom prst="rect">
            <a:avLst/>
          </a:prstGeom>
          <a:noFill/>
          <a:ln/>
        </p:spPr>
        <p:txBody>
          <a:bodyPr wrap="square" lIns="0" tIns="0" rIns="0" bIns="0" rtlCol="0" anchor="ctr"/>
          <a:lstStyle/>
          <a:p>
            <a:pPr marL="0" indent="0" algn="ctr">
              <a:buNone/>
            </a:pPr>
            <a:r>
              <a:rPr lang="en-US" sz="1250" b="1" dirty="0">
                <a:solidFill>
                  <a:srgbClr val="C97A1E"/>
                </a:solidFill>
                <a:latin typeface="Calibri" pitchFamily="34" charset="0"/>
                <a:ea typeface="Calibri" pitchFamily="34" charset="-122"/>
                <a:cs typeface="Calibri" pitchFamily="34" charset="-120"/>
              </a:rPr>
              <a:t>Quantizer</a:t>
            </a:r>
            <a:endParaRPr lang="en-US" sz="1250" dirty="0"/>
          </a:p>
          <a:p>
            <a:pPr marL="0" indent="0" algn="ctr">
              <a:buNone/>
            </a:pPr>
            <a:r>
              <a:rPr lang="en-US" sz="1250" b="1" dirty="0">
                <a:solidFill>
                  <a:srgbClr val="C97A1E"/>
                </a:solidFill>
                <a:latin typeface="Calibri" pitchFamily="34" charset="0"/>
                <a:ea typeface="Calibri" pitchFamily="34" charset="-122"/>
                <a:cs typeface="Calibri" pitchFamily="34" charset="-120"/>
              </a:rPr>
              <a:t>(ADC)</a:t>
            </a:r>
            <a:endParaRPr lang="en-US" sz="1250" dirty="0"/>
          </a:p>
        </p:txBody>
      </p:sp>
      <p:sp>
        <p:nvSpPr>
          <p:cNvPr id="18" name="Text 16"/>
          <p:cNvSpPr/>
          <p:nvPr/>
        </p:nvSpPr>
        <p:spPr>
          <a:xfrm>
            <a:off x="5440680" y="2359152"/>
            <a:ext cx="1280160" cy="457200"/>
          </a:xfrm>
          <a:prstGeom prst="rect">
            <a:avLst/>
          </a:prstGeom>
          <a:noFill/>
          <a:ln/>
        </p:spPr>
        <p:txBody>
          <a:bodyPr wrap="square" lIns="0" tIns="0" rIns="0" bIns="0" rtlCol="0" anchor="t"/>
          <a:lstStyle/>
          <a:p>
            <a:pPr marL="0" indent="0" algn="ctr">
              <a:buNone/>
            </a:pPr>
            <a:r>
              <a:rPr lang="en-US" sz="950" dirty="0">
                <a:solidFill>
                  <a:srgbClr val="5A6B7D"/>
                </a:solidFill>
                <a:latin typeface="Calibri" pitchFamily="34" charset="0"/>
                <a:ea typeface="Calibri" pitchFamily="34" charset="-122"/>
                <a:cs typeface="Calibri" pitchFamily="34" charset="-120"/>
              </a:rPr>
              <a:t>B bits per</a:t>
            </a:r>
            <a:endParaRPr lang="en-US" sz="950" dirty="0"/>
          </a:p>
          <a:p>
            <a:pPr marL="0" indent="0" algn="ctr">
              <a:buNone/>
            </a:pPr>
            <a:r>
              <a:rPr lang="en-US" sz="950" dirty="0">
                <a:solidFill>
                  <a:srgbClr val="5A6B7D"/>
                </a:solidFill>
                <a:latin typeface="Calibri" pitchFamily="34" charset="0"/>
                <a:ea typeface="Calibri" pitchFamily="34" charset="-122"/>
                <a:cs typeface="Calibri" pitchFamily="34" charset="-120"/>
              </a:rPr>
              <a:t>sample</a:t>
            </a:r>
            <a:endParaRPr lang="en-US" sz="950" dirty="0"/>
          </a:p>
        </p:txBody>
      </p:sp>
      <p:sp>
        <p:nvSpPr>
          <p:cNvPr id="19" name="Shape 17"/>
          <p:cNvSpPr/>
          <p:nvPr/>
        </p:nvSpPr>
        <p:spPr>
          <a:xfrm>
            <a:off x="6803136" y="2235708"/>
            <a:ext cx="164592" cy="137160"/>
          </a:xfrm>
          <a:prstGeom prst="rightArrow">
            <a:avLst/>
          </a:prstGeom>
          <a:solidFill>
            <a:srgbClr val="5A6B7D"/>
          </a:solidFill>
          <a:ln w="12700">
            <a:solidFill>
              <a:srgbClr val="333333"/>
            </a:solidFill>
            <a:prstDash val="solid"/>
          </a:ln>
        </p:spPr>
      </p:sp>
      <p:sp>
        <p:nvSpPr>
          <p:cNvPr id="20" name="Shape 18"/>
          <p:cNvSpPr/>
          <p:nvPr/>
        </p:nvSpPr>
        <p:spPr>
          <a:xfrm>
            <a:off x="6995160" y="1719072"/>
            <a:ext cx="1389888" cy="1170432"/>
          </a:xfrm>
          <a:prstGeom prst="roundRect">
            <a:avLst>
              <a:gd name="adj" fmla="val 7031"/>
            </a:avLst>
          </a:prstGeom>
          <a:solidFill>
            <a:srgbClr val="B23A48"/>
          </a:solidFill>
          <a:ln w="16510">
            <a:solidFill>
              <a:srgbClr val="B23A48"/>
            </a:solidFill>
            <a:prstDash val="solid"/>
          </a:ln>
          <a:effectLst>
            <a:outerShdw blurRad="127000" dist="25400" dir="5400000" algn="bl" rotWithShape="0">
              <a:srgbClr val="9FB0BE">
                <a:alpha val="26000"/>
              </a:srgbClr>
            </a:outerShdw>
          </a:effectLst>
        </p:spPr>
      </p:sp>
      <p:sp>
        <p:nvSpPr>
          <p:cNvPr id="21" name="Text 19"/>
          <p:cNvSpPr/>
          <p:nvPr/>
        </p:nvSpPr>
        <p:spPr>
          <a:xfrm>
            <a:off x="7050024" y="1865376"/>
            <a:ext cx="1280160" cy="475488"/>
          </a:xfrm>
          <a:prstGeom prst="rect">
            <a:avLst/>
          </a:prstGeom>
          <a:noFill/>
          <a:ln/>
        </p:spPr>
        <p:txBody>
          <a:bodyPr wrap="square" lIns="0" tIns="0" rIns="0" bIns="0"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Digital</a:t>
            </a:r>
            <a:endParaRPr lang="en-US" sz="1250" dirty="0"/>
          </a:p>
          <a:p>
            <a:pPr marL="0" indent="0" algn="ctr">
              <a:buNone/>
            </a:pPr>
            <a:r>
              <a:rPr lang="en-US" sz="1250" b="1" dirty="0">
                <a:solidFill>
                  <a:srgbClr val="FFFFFF"/>
                </a:solidFill>
                <a:latin typeface="Calibri" pitchFamily="34" charset="0"/>
                <a:ea typeface="Calibri" pitchFamily="34" charset="-122"/>
                <a:cs typeface="Calibri" pitchFamily="34" charset="-120"/>
              </a:rPr>
              <a:t>processor</a:t>
            </a:r>
            <a:endParaRPr lang="en-US" sz="1250" dirty="0"/>
          </a:p>
        </p:txBody>
      </p:sp>
      <p:sp>
        <p:nvSpPr>
          <p:cNvPr id="22" name="Text 20"/>
          <p:cNvSpPr/>
          <p:nvPr/>
        </p:nvSpPr>
        <p:spPr>
          <a:xfrm>
            <a:off x="7050024" y="2359152"/>
            <a:ext cx="1280160" cy="457200"/>
          </a:xfrm>
          <a:prstGeom prst="rect">
            <a:avLst/>
          </a:prstGeom>
          <a:noFill/>
          <a:ln/>
        </p:spPr>
        <p:txBody>
          <a:bodyPr wrap="square" lIns="0" tIns="0" rIns="0" bIns="0" rtlCol="0" anchor="t"/>
          <a:lstStyle/>
          <a:p>
            <a:pPr marL="0" indent="0" algn="ctr">
              <a:buNone/>
            </a:pPr>
            <a:r>
              <a:rPr lang="en-US" sz="950" dirty="0">
                <a:solidFill>
                  <a:srgbClr val="F0DDE0"/>
                </a:solidFill>
                <a:latin typeface="Calibri" pitchFamily="34" charset="0"/>
                <a:ea typeface="Calibri" pitchFamily="34" charset="-122"/>
                <a:cs typeface="Calibri" pitchFamily="34" charset="-120"/>
              </a:rPr>
              <a:t>the algorithm</a:t>
            </a:r>
            <a:endParaRPr lang="en-US" sz="950" dirty="0"/>
          </a:p>
          <a:p>
            <a:pPr marL="0" indent="0" algn="ctr">
              <a:buNone/>
            </a:pPr>
            <a:r>
              <a:rPr lang="en-US" sz="950" dirty="0">
                <a:solidFill>
                  <a:srgbClr val="F0DDE0"/>
                </a:solidFill>
                <a:latin typeface="Calibri" pitchFamily="34" charset="0"/>
                <a:ea typeface="Calibri" pitchFamily="34" charset="-122"/>
                <a:cs typeface="Calibri" pitchFamily="34" charset="-120"/>
              </a:rPr>
              <a:t>y[n] = T{x[n]}</a:t>
            </a:r>
            <a:endParaRPr lang="en-US" sz="950" dirty="0"/>
          </a:p>
        </p:txBody>
      </p:sp>
      <p:sp>
        <p:nvSpPr>
          <p:cNvPr id="23" name="Shape 21"/>
          <p:cNvSpPr/>
          <p:nvPr/>
        </p:nvSpPr>
        <p:spPr>
          <a:xfrm>
            <a:off x="8412480" y="2235708"/>
            <a:ext cx="164592" cy="137160"/>
          </a:xfrm>
          <a:prstGeom prst="rightArrow">
            <a:avLst/>
          </a:prstGeom>
          <a:solidFill>
            <a:srgbClr val="5A6B7D"/>
          </a:solidFill>
          <a:ln w="12700">
            <a:solidFill>
              <a:srgbClr val="333333"/>
            </a:solidFill>
            <a:prstDash val="solid"/>
          </a:ln>
        </p:spPr>
      </p:sp>
      <p:sp>
        <p:nvSpPr>
          <p:cNvPr id="24" name="Shape 22"/>
          <p:cNvSpPr/>
          <p:nvPr/>
        </p:nvSpPr>
        <p:spPr>
          <a:xfrm>
            <a:off x="8604504" y="1719072"/>
            <a:ext cx="1389888" cy="1170432"/>
          </a:xfrm>
          <a:prstGeom prst="roundRect">
            <a:avLst>
              <a:gd name="adj" fmla="val 7031"/>
            </a:avLst>
          </a:prstGeom>
          <a:solidFill>
            <a:srgbClr val="F7FAFB"/>
          </a:solidFill>
          <a:ln w="16510">
            <a:solidFill>
              <a:srgbClr val="C97A1E"/>
            </a:solidFill>
            <a:prstDash val="solid"/>
          </a:ln>
          <a:effectLst>
            <a:outerShdw blurRad="127000" dist="25400" dir="5400000" algn="bl" rotWithShape="0">
              <a:srgbClr val="9FB0BE">
                <a:alpha val="26000"/>
              </a:srgbClr>
            </a:outerShdw>
          </a:effectLst>
        </p:spPr>
      </p:sp>
      <p:sp>
        <p:nvSpPr>
          <p:cNvPr id="25" name="Text 23"/>
          <p:cNvSpPr/>
          <p:nvPr/>
        </p:nvSpPr>
        <p:spPr>
          <a:xfrm>
            <a:off x="8659368" y="1865376"/>
            <a:ext cx="1280160" cy="475488"/>
          </a:xfrm>
          <a:prstGeom prst="rect">
            <a:avLst/>
          </a:prstGeom>
          <a:noFill/>
          <a:ln/>
        </p:spPr>
        <p:txBody>
          <a:bodyPr wrap="square" lIns="0" tIns="0" rIns="0" bIns="0" rtlCol="0" anchor="ctr"/>
          <a:lstStyle/>
          <a:p>
            <a:pPr marL="0" indent="0" algn="ctr">
              <a:buNone/>
            </a:pPr>
            <a:r>
              <a:rPr lang="en-US" sz="1250" b="1" dirty="0">
                <a:solidFill>
                  <a:srgbClr val="C97A1E"/>
                </a:solidFill>
                <a:latin typeface="Calibri" pitchFamily="34" charset="0"/>
                <a:ea typeface="Calibri" pitchFamily="34" charset="-122"/>
                <a:cs typeface="Calibri" pitchFamily="34" charset="-120"/>
              </a:rPr>
              <a:t>DAC and</a:t>
            </a:r>
            <a:endParaRPr lang="en-US" sz="1250" dirty="0"/>
          </a:p>
          <a:p>
            <a:pPr marL="0" indent="0" algn="ctr">
              <a:buNone/>
            </a:pPr>
            <a:r>
              <a:rPr lang="en-US" sz="1250" b="1" dirty="0">
                <a:solidFill>
                  <a:srgbClr val="C97A1E"/>
                </a:solidFill>
                <a:latin typeface="Calibri" pitchFamily="34" charset="0"/>
                <a:ea typeface="Calibri" pitchFamily="34" charset="-122"/>
                <a:cs typeface="Calibri" pitchFamily="34" charset="-120"/>
              </a:rPr>
              <a:t>hold</a:t>
            </a:r>
            <a:endParaRPr lang="en-US" sz="1250" dirty="0"/>
          </a:p>
        </p:txBody>
      </p:sp>
      <p:sp>
        <p:nvSpPr>
          <p:cNvPr id="26" name="Text 24"/>
          <p:cNvSpPr/>
          <p:nvPr/>
        </p:nvSpPr>
        <p:spPr>
          <a:xfrm>
            <a:off x="8659368" y="2359152"/>
            <a:ext cx="1280160" cy="457200"/>
          </a:xfrm>
          <a:prstGeom prst="rect">
            <a:avLst/>
          </a:prstGeom>
          <a:noFill/>
          <a:ln/>
        </p:spPr>
        <p:txBody>
          <a:bodyPr wrap="square" lIns="0" tIns="0" rIns="0" bIns="0" rtlCol="0" anchor="t"/>
          <a:lstStyle/>
          <a:p>
            <a:pPr marL="0" indent="0" algn="ctr">
              <a:buNone/>
            </a:pPr>
            <a:r>
              <a:rPr lang="en-US" sz="950" dirty="0">
                <a:solidFill>
                  <a:srgbClr val="5A6B7D"/>
                </a:solidFill>
                <a:latin typeface="Calibri" pitchFamily="34" charset="0"/>
                <a:ea typeface="Calibri" pitchFamily="34" charset="-122"/>
                <a:cs typeface="Calibri" pitchFamily="34" charset="-120"/>
              </a:rPr>
              <a:t>back to a</a:t>
            </a:r>
            <a:endParaRPr lang="en-US" sz="950" dirty="0"/>
          </a:p>
          <a:p>
            <a:pPr marL="0" indent="0" algn="ctr">
              <a:buNone/>
            </a:pPr>
            <a:r>
              <a:rPr lang="en-US" sz="950" dirty="0">
                <a:solidFill>
                  <a:srgbClr val="5A6B7D"/>
                </a:solidFill>
                <a:latin typeface="Calibri" pitchFamily="34" charset="0"/>
                <a:ea typeface="Calibri" pitchFamily="34" charset="-122"/>
                <a:cs typeface="Calibri" pitchFamily="34" charset="-120"/>
              </a:rPr>
              <a:t>staircase</a:t>
            </a:r>
            <a:endParaRPr lang="en-US" sz="950" dirty="0"/>
          </a:p>
        </p:txBody>
      </p:sp>
      <p:sp>
        <p:nvSpPr>
          <p:cNvPr id="27" name="Shape 25"/>
          <p:cNvSpPr/>
          <p:nvPr/>
        </p:nvSpPr>
        <p:spPr>
          <a:xfrm>
            <a:off x="10021824" y="2235708"/>
            <a:ext cx="164592" cy="137160"/>
          </a:xfrm>
          <a:prstGeom prst="rightArrow">
            <a:avLst/>
          </a:prstGeom>
          <a:solidFill>
            <a:srgbClr val="5A6B7D"/>
          </a:solidFill>
          <a:ln w="12700">
            <a:solidFill>
              <a:srgbClr val="333333"/>
            </a:solidFill>
            <a:prstDash val="solid"/>
          </a:ln>
        </p:spPr>
      </p:sp>
      <p:sp>
        <p:nvSpPr>
          <p:cNvPr id="28" name="Shape 26"/>
          <p:cNvSpPr/>
          <p:nvPr/>
        </p:nvSpPr>
        <p:spPr>
          <a:xfrm>
            <a:off x="10213848" y="1719072"/>
            <a:ext cx="1389888" cy="1170432"/>
          </a:xfrm>
          <a:prstGeom prst="roundRect">
            <a:avLst>
              <a:gd name="adj" fmla="val 7031"/>
            </a:avLst>
          </a:prstGeom>
          <a:solidFill>
            <a:srgbClr val="F7FAFB"/>
          </a:solidFill>
          <a:ln w="16510">
            <a:solidFill>
              <a:srgbClr val="1C7293"/>
            </a:solidFill>
            <a:prstDash val="solid"/>
          </a:ln>
          <a:effectLst>
            <a:outerShdw blurRad="127000" dist="25400" dir="5400000" algn="bl" rotWithShape="0">
              <a:srgbClr val="9FB0BE">
                <a:alpha val="26000"/>
              </a:srgbClr>
            </a:outerShdw>
          </a:effectLst>
        </p:spPr>
      </p:sp>
      <p:sp>
        <p:nvSpPr>
          <p:cNvPr id="29" name="Text 27"/>
          <p:cNvSpPr/>
          <p:nvPr/>
        </p:nvSpPr>
        <p:spPr>
          <a:xfrm>
            <a:off x="10268712" y="1865376"/>
            <a:ext cx="1280160" cy="475488"/>
          </a:xfrm>
          <a:prstGeom prst="rect">
            <a:avLst/>
          </a:prstGeom>
          <a:noFill/>
          <a:ln/>
        </p:spPr>
        <p:txBody>
          <a:bodyPr wrap="square" lIns="0" tIns="0" rIns="0" bIns="0" rtlCol="0" anchor="ctr"/>
          <a:lstStyle/>
          <a:p>
            <a:pPr marL="0" indent="0" algn="ctr">
              <a:buNone/>
            </a:pPr>
            <a:r>
              <a:rPr lang="en-US" sz="1250" b="1" dirty="0">
                <a:solidFill>
                  <a:srgbClr val="1C7293"/>
                </a:solidFill>
                <a:latin typeface="Calibri" pitchFamily="34" charset="0"/>
                <a:ea typeface="Calibri" pitchFamily="34" charset="-122"/>
                <a:cs typeface="Calibri" pitchFamily="34" charset="-120"/>
              </a:rPr>
              <a:t>Reconstruction</a:t>
            </a:r>
            <a:endParaRPr lang="en-US" sz="1250" dirty="0"/>
          </a:p>
          <a:p>
            <a:pPr marL="0" indent="0" algn="ctr">
              <a:buNone/>
            </a:pPr>
            <a:r>
              <a:rPr lang="en-US" sz="1250" b="1" dirty="0">
                <a:solidFill>
                  <a:srgbClr val="1C7293"/>
                </a:solidFill>
                <a:latin typeface="Calibri" pitchFamily="34" charset="0"/>
                <a:ea typeface="Calibri" pitchFamily="34" charset="-122"/>
                <a:cs typeface="Calibri" pitchFamily="34" charset="-120"/>
              </a:rPr>
              <a:t>filter</a:t>
            </a:r>
            <a:endParaRPr lang="en-US" sz="1250" dirty="0"/>
          </a:p>
        </p:txBody>
      </p:sp>
      <p:sp>
        <p:nvSpPr>
          <p:cNvPr id="30" name="Text 28"/>
          <p:cNvSpPr/>
          <p:nvPr/>
        </p:nvSpPr>
        <p:spPr>
          <a:xfrm>
            <a:off x="10268712" y="2359152"/>
            <a:ext cx="1280160" cy="457200"/>
          </a:xfrm>
          <a:prstGeom prst="rect">
            <a:avLst/>
          </a:prstGeom>
          <a:noFill/>
          <a:ln/>
        </p:spPr>
        <p:txBody>
          <a:bodyPr wrap="square" lIns="0" tIns="0" rIns="0" bIns="0" rtlCol="0" anchor="t"/>
          <a:lstStyle/>
          <a:p>
            <a:pPr marL="0" indent="0" algn="ctr">
              <a:buNone/>
            </a:pPr>
            <a:r>
              <a:rPr lang="en-US" sz="950" dirty="0">
                <a:solidFill>
                  <a:srgbClr val="5A6B7D"/>
                </a:solidFill>
                <a:latin typeface="Calibri" pitchFamily="34" charset="0"/>
                <a:ea typeface="Calibri" pitchFamily="34" charset="-122"/>
                <a:cs typeface="Calibri" pitchFamily="34" charset="-120"/>
              </a:rPr>
              <a:t>smooths to</a:t>
            </a:r>
            <a:endParaRPr lang="en-US" sz="950" dirty="0"/>
          </a:p>
          <a:p>
            <a:pPr marL="0" indent="0" algn="ctr">
              <a:buNone/>
            </a:pPr>
            <a:r>
              <a:rPr lang="en-US" sz="950" dirty="0">
                <a:solidFill>
                  <a:srgbClr val="5A6B7D"/>
                </a:solidFill>
                <a:latin typeface="Calibri" pitchFamily="34" charset="0"/>
                <a:ea typeface="Calibri" pitchFamily="34" charset="-122"/>
                <a:cs typeface="Calibri" pitchFamily="34" charset="-120"/>
              </a:rPr>
              <a:t>y(t)</a:t>
            </a:r>
            <a:endParaRPr lang="en-US" sz="950" dirty="0"/>
          </a:p>
        </p:txBody>
      </p:sp>
      <p:sp>
        <p:nvSpPr>
          <p:cNvPr id="31" name="Text 29"/>
          <p:cNvSpPr/>
          <p:nvPr/>
        </p:nvSpPr>
        <p:spPr>
          <a:xfrm>
            <a:off x="557784" y="3035808"/>
            <a:ext cx="4608576" cy="256032"/>
          </a:xfrm>
          <a:prstGeom prst="rect">
            <a:avLst/>
          </a:prstGeom>
          <a:noFill/>
          <a:ln/>
        </p:spPr>
        <p:txBody>
          <a:bodyPr wrap="square" lIns="0" tIns="0" rIns="0" bIns="0" rtlCol="0" anchor="ctr"/>
          <a:lstStyle/>
          <a:p>
            <a:pPr marL="0" indent="0" algn="ctr">
              <a:buNone/>
            </a:pPr>
            <a:r>
              <a:rPr lang="en-US" sz="1100" b="1" dirty="0">
                <a:solidFill>
                  <a:srgbClr val="1C7293"/>
                </a:solidFill>
                <a:latin typeface="Calibri" pitchFamily="34" charset="0"/>
                <a:ea typeface="Calibri" pitchFamily="34" charset="-122"/>
                <a:cs typeface="Calibri" pitchFamily="34" charset="-120"/>
              </a:rPr>
              <a:t>Analog domain</a:t>
            </a:r>
            <a:endParaRPr lang="en-US" sz="1100" dirty="0"/>
          </a:p>
        </p:txBody>
      </p:sp>
      <p:sp>
        <p:nvSpPr>
          <p:cNvPr id="32" name="Text 30"/>
          <p:cNvSpPr/>
          <p:nvPr/>
        </p:nvSpPr>
        <p:spPr>
          <a:xfrm>
            <a:off x="6995160" y="3035808"/>
            <a:ext cx="1389888" cy="256032"/>
          </a:xfrm>
          <a:prstGeom prst="rect">
            <a:avLst/>
          </a:prstGeom>
          <a:noFill/>
          <a:ln/>
        </p:spPr>
        <p:txBody>
          <a:bodyPr wrap="square" lIns="0" tIns="0" rIns="0" bIns="0" rtlCol="0" anchor="ctr"/>
          <a:lstStyle/>
          <a:p>
            <a:pPr marL="0" indent="0" algn="ctr">
              <a:buNone/>
            </a:pPr>
            <a:r>
              <a:rPr lang="en-US" sz="1100" b="1" dirty="0">
                <a:solidFill>
                  <a:srgbClr val="B23A48"/>
                </a:solidFill>
                <a:latin typeface="Calibri" pitchFamily="34" charset="0"/>
                <a:ea typeface="Calibri" pitchFamily="34" charset="-122"/>
                <a:cs typeface="Calibri" pitchFamily="34" charset="-120"/>
              </a:rPr>
              <a:t>Digital domain</a:t>
            </a:r>
            <a:endParaRPr lang="en-US" sz="1100" dirty="0"/>
          </a:p>
        </p:txBody>
      </p:sp>
      <p:sp>
        <p:nvSpPr>
          <p:cNvPr id="33" name="Text 31"/>
          <p:cNvSpPr/>
          <p:nvPr/>
        </p:nvSpPr>
        <p:spPr>
          <a:xfrm>
            <a:off x="8604504" y="3035808"/>
            <a:ext cx="2999232" cy="256032"/>
          </a:xfrm>
          <a:prstGeom prst="rect">
            <a:avLst/>
          </a:prstGeom>
          <a:noFill/>
          <a:ln/>
        </p:spPr>
        <p:txBody>
          <a:bodyPr wrap="square" lIns="0" tIns="0" rIns="0" bIns="0" rtlCol="0" anchor="ctr"/>
          <a:lstStyle/>
          <a:p>
            <a:pPr marL="0" indent="0" algn="ctr">
              <a:buNone/>
            </a:pPr>
            <a:r>
              <a:rPr lang="en-US" sz="1100" b="1" dirty="0">
                <a:solidFill>
                  <a:srgbClr val="1C7293"/>
                </a:solidFill>
                <a:latin typeface="Calibri" pitchFamily="34" charset="0"/>
                <a:ea typeface="Calibri" pitchFamily="34" charset="-122"/>
                <a:cs typeface="Calibri" pitchFamily="34" charset="-120"/>
              </a:rPr>
              <a:t>Analog domain</a:t>
            </a:r>
            <a:endParaRPr lang="en-US" sz="1100" dirty="0"/>
          </a:p>
        </p:txBody>
      </p:sp>
      <p:sp>
        <p:nvSpPr>
          <p:cNvPr id="34" name="Shape 32"/>
          <p:cNvSpPr/>
          <p:nvPr/>
        </p:nvSpPr>
        <p:spPr>
          <a:xfrm>
            <a:off x="566928" y="4315968"/>
            <a:ext cx="3529584" cy="1417320"/>
          </a:xfrm>
          <a:prstGeom prst="roundRect">
            <a:avLst>
              <a:gd name="adj" fmla="val 5806"/>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35" name="Text 33"/>
          <p:cNvSpPr/>
          <p:nvPr/>
        </p:nvSpPr>
        <p:spPr>
          <a:xfrm>
            <a:off x="749808" y="4425696"/>
            <a:ext cx="3163824" cy="420624"/>
          </a:xfrm>
          <a:prstGeom prst="rect">
            <a:avLst/>
          </a:prstGeom>
          <a:noFill/>
          <a:ln/>
        </p:spPr>
        <p:txBody>
          <a:bodyPr wrap="square" lIns="0" tIns="0" rIns="0" bIns="0" rtlCol="0" anchor="t"/>
          <a:lstStyle/>
          <a:p>
            <a:pPr marL="0" indent="0">
              <a:buNone/>
            </a:pPr>
            <a:r>
              <a:rPr lang="en-US" sz="1250" b="1" dirty="0">
                <a:solidFill>
                  <a:srgbClr val="1C7293"/>
                </a:solidFill>
                <a:latin typeface="Calibri" pitchFamily="34" charset="0"/>
                <a:ea typeface="Calibri" pitchFamily="34" charset="-122"/>
                <a:cs typeface="Calibri" pitchFamily="34" charset="-120"/>
              </a:rPr>
              <a:t>Chapter 4 owns the two ends</a:t>
            </a:r>
            <a:endParaRPr lang="en-US" sz="1250" dirty="0"/>
          </a:p>
        </p:txBody>
      </p:sp>
      <p:sp>
        <p:nvSpPr>
          <p:cNvPr id="36" name="Text 34"/>
          <p:cNvSpPr/>
          <p:nvPr/>
        </p:nvSpPr>
        <p:spPr>
          <a:xfrm>
            <a:off x="749808" y="4864608"/>
            <a:ext cx="3163824" cy="786384"/>
          </a:xfrm>
          <a:prstGeom prst="rect">
            <a:avLst/>
          </a:prstGeom>
          <a:noFill/>
          <a:ln/>
        </p:spPr>
        <p:txBody>
          <a:bodyPr wrap="square" lIns="0" tIns="0" rIns="0" bIns="0" rtlCol="0" anchor="t"/>
          <a:lstStyle/>
          <a:p>
            <a:pPr marL="0" indent="0">
              <a:buNone/>
            </a:pPr>
            <a:r>
              <a:rPr lang="en-US" sz="1100" dirty="0">
                <a:solidFill>
                  <a:srgbClr val="22354F"/>
                </a:solidFill>
                <a:latin typeface="Calibri" pitchFamily="34" charset="0"/>
                <a:ea typeface="Calibri" pitchFamily="34" charset="-122"/>
                <a:cs typeface="Calibri" pitchFamily="34" charset="-120"/>
              </a:rPr>
              <a:t>The anti-alias filter, the sampler, the quantizer, and the reconstruction filter are all analysed in the fourth chapter of this module.</a:t>
            </a:r>
            <a:endParaRPr lang="en-US" sz="1100" dirty="0"/>
          </a:p>
        </p:txBody>
      </p:sp>
      <p:sp>
        <p:nvSpPr>
          <p:cNvPr id="37" name="Shape 35"/>
          <p:cNvSpPr/>
          <p:nvPr/>
        </p:nvSpPr>
        <p:spPr>
          <a:xfrm>
            <a:off x="4315968" y="4315968"/>
            <a:ext cx="3529584" cy="1417320"/>
          </a:xfrm>
          <a:prstGeom prst="roundRect">
            <a:avLst>
              <a:gd name="adj" fmla="val 5806"/>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38" name="Text 36"/>
          <p:cNvSpPr/>
          <p:nvPr/>
        </p:nvSpPr>
        <p:spPr>
          <a:xfrm>
            <a:off x="4498848" y="4425696"/>
            <a:ext cx="3163824" cy="420624"/>
          </a:xfrm>
          <a:prstGeom prst="rect">
            <a:avLst/>
          </a:prstGeom>
          <a:noFill/>
          <a:ln/>
        </p:spPr>
        <p:txBody>
          <a:bodyPr wrap="square" lIns="0" tIns="0" rIns="0" bIns="0" rtlCol="0" anchor="t"/>
          <a:lstStyle/>
          <a:p>
            <a:pPr marL="0" indent="0">
              <a:buNone/>
            </a:pPr>
            <a:r>
              <a:rPr lang="en-US" sz="1250" b="1" dirty="0">
                <a:solidFill>
                  <a:srgbClr val="B23A48"/>
                </a:solidFill>
                <a:latin typeface="Calibri" pitchFamily="34" charset="0"/>
                <a:ea typeface="Calibri" pitchFamily="34" charset="-122"/>
                <a:cs typeface="Calibri" pitchFamily="34" charset="-120"/>
              </a:rPr>
              <a:t>Chapters 3 and 5 to 11 own the middle</a:t>
            </a:r>
            <a:endParaRPr lang="en-US" sz="1250" dirty="0"/>
          </a:p>
        </p:txBody>
      </p:sp>
      <p:sp>
        <p:nvSpPr>
          <p:cNvPr id="39" name="Text 37"/>
          <p:cNvSpPr/>
          <p:nvPr/>
        </p:nvSpPr>
        <p:spPr>
          <a:xfrm>
            <a:off x="4498848" y="4864608"/>
            <a:ext cx="3163824" cy="786384"/>
          </a:xfrm>
          <a:prstGeom prst="rect">
            <a:avLst/>
          </a:prstGeom>
          <a:noFill/>
          <a:ln/>
        </p:spPr>
        <p:txBody>
          <a:bodyPr wrap="square" lIns="0" tIns="0" rIns="0" bIns="0" rtlCol="0" anchor="t"/>
          <a:lstStyle/>
          <a:p>
            <a:pPr marL="0" indent="0">
              <a:buNone/>
            </a:pPr>
            <a:r>
              <a:rPr lang="en-US" sz="1100" dirty="0">
                <a:solidFill>
                  <a:srgbClr val="22354F"/>
                </a:solidFill>
                <a:latin typeface="Calibri" pitchFamily="34" charset="0"/>
                <a:ea typeface="Calibri" pitchFamily="34" charset="-122"/>
                <a:cs typeface="Calibri" pitchFamily="34" charset="-120"/>
              </a:rPr>
              <a:t>The processor block is where difference equations, transforms, and filter design live. It is the part you get to program.</a:t>
            </a:r>
            <a:endParaRPr lang="en-US" sz="1100" dirty="0"/>
          </a:p>
        </p:txBody>
      </p:sp>
      <p:sp>
        <p:nvSpPr>
          <p:cNvPr id="40" name="Shape 38"/>
          <p:cNvSpPr/>
          <p:nvPr/>
        </p:nvSpPr>
        <p:spPr>
          <a:xfrm>
            <a:off x="8065008" y="4315968"/>
            <a:ext cx="3529584" cy="1417320"/>
          </a:xfrm>
          <a:prstGeom prst="roundRect">
            <a:avLst>
              <a:gd name="adj" fmla="val 5806"/>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41" name="Text 39"/>
          <p:cNvSpPr/>
          <p:nvPr/>
        </p:nvSpPr>
        <p:spPr>
          <a:xfrm>
            <a:off x="8247888" y="4425696"/>
            <a:ext cx="3163824" cy="420624"/>
          </a:xfrm>
          <a:prstGeom prst="rect">
            <a:avLst/>
          </a:prstGeom>
          <a:noFill/>
          <a:ln/>
        </p:spPr>
        <p:txBody>
          <a:bodyPr wrap="square" lIns="0" tIns="0" rIns="0" bIns="0" rtlCol="0" anchor="t"/>
          <a:lstStyle/>
          <a:p>
            <a:pPr marL="0" indent="0">
              <a:buNone/>
            </a:pPr>
            <a:r>
              <a:rPr lang="en-US" sz="1250" b="1" dirty="0">
                <a:solidFill>
                  <a:srgbClr val="C97A1E"/>
                </a:solidFill>
                <a:latin typeface="Calibri" pitchFamily="34" charset="0"/>
                <a:ea typeface="Calibri" pitchFamily="34" charset="-122"/>
                <a:cs typeface="Calibri" pitchFamily="34" charset="-120"/>
              </a:rPr>
              <a:t>Nothing here is optional</a:t>
            </a:r>
            <a:endParaRPr lang="en-US" sz="1250" dirty="0"/>
          </a:p>
        </p:txBody>
      </p:sp>
      <p:sp>
        <p:nvSpPr>
          <p:cNvPr id="42" name="Text 40"/>
          <p:cNvSpPr/>
          <p:nvPr/>
        </p:nvSpPr>
        <p:spPr>
          <a:xfrm>
            <a:off x="8247888" y="4864608"/>
            <a:ext cx="3163824" cy="786384"/>
          </a:xfrm>
          <a:prstGeom prst="rect">
            <a:avLst/>
          </a:prstGeom>
          <a:noFill/>
          <a:ln/>
        </p:spPr>
        <p:txBody>
          <a:bodyPr wrap="square" lIns="0" tIns="0" rIns="0" bIns="0" rtlCol="0" anchor="t"/>
          <a:lstStyle/>
          <a:p>
            <a:pPr marL="0" indent="0">
              <a:buNone/>
            </a:pPr>
            <a:r>
              <a:rPr lang="en-US" sz="1100" dirty="0">
                <a:solidFill>
                  <a:srgbClr val="22354F"/>
                </a:solidFill>
                <a:latin typeface="Calibri" pitchFamily="34" charset="0"/>
                <a:ea typeface="Calibri" pitchFamily="34" charset="-122"/>
                <a:cs typeface="Calibri" pitchFamily="34" charset="-120"/>
              </a:rPr>
              <a:t>Leave out the anti-alias filter and even a perfect algorithm gives wrong answers. What goes wrong at the two ends cannot be fixed in the middle.</a:t>
            </a:r>
            <a:endParaRPr lang="en-US" sz="1100" dirty="0"/>
          </a:p>
        </p:txBody>
      </p:sp>
      <p:sp>
        <p:nvSpPr>
          <p:cNvPr id="43" name="Text 41"/>
          <p:cNvSpPr/>
          <p:nvPr/>
        </p:nvSpPr>
        <p:spPr>
          <a:xfrm>
            <a:off x="566928" y="6473952"/>
            <a:ext cx="8595360" cy="237744"/>
          </a:xfrm>
          <a:prstGeom prst="rect">
            <a:avLst/>
          </a:prstGeom>
          <a:noFill/>
          <a:ln/>
        </p:spPr>
        <p:txBody>
          <a:bodyPr wrap="square" lIns="0" tIns="0" rIns="0" bIns="0" rtlCol="0" anchor="ctr"/>
          <a:lstStyle/>
          <a:p>
            <a:pPr marL="0" indent="0">
              <a:buNone/>
            </a:pPr>
            <a:r>
              <a:rPr lang="en-US" sz="900" dirty="0">
                <a:solidFill>
                  <a:srgbClr val="5A6B7D"/>
                </a:solidFill>
                <a:latin typeface="Calibri" pitchFamily="34" charset="0"/>
                <a:ea typeface="Calibri" pitchFamily="34" charset="-122"/>
                <a:cs typeface="Calibri" pitchFamily="34" charset="-120"/>
              </a:rPr>
              <a:t>CSE 5112  ·  Module 1  ·  Foundations of DSP</a:t>
            </a:r>
            <a:endParaRPr lang="en-US" sz="900" dirty="0"/>
          </a:p>
        </p:txBody>
      </p:sp>
      <p:sp>
        <p:nvSpPr>
          <p:cNvPr id="44" name="Text 42"/>
          <p:cNvSpPr/>
          <p:nvPr/>
        </p:nvSpPr>
        <p:spPr>
          <a:xfrm>
            <a:off x="10680192" y="6473952"/>
            <a:ext cx="914400" cy="237744"/>
          </a:xfrm>
          <a:prstGeom prst="rect">
            <a:avLst/>
          </a:prstGeom>
          <a:noFill/>
          <a:ln/>
        </p:spPr>
        <p:txBody>
          <a:bodyPr wrap="square" lIns="0" tIns="0" rIns="0" bIns="0" rtlCol="0" anchor="ctr"/>
          <a:lstStyle/>
          <a:p>
            <a:pPr marL="0" indent="0" algn="r">
              <a:buNone/>
            </a:pPr>
            <a:r>
              <a:rPr lang="en-US" sz="900" dirty="0">
                <a:solidFill>
                  <a:srgbClr val="5A6B7D"/>
                </a:solidFill>
                <a:latin typeface="Calibri" pitchFamily="34" charset="0"/>
                <a:ea typeface="Calibri" pitchFamily="34" charset="-122"/>
                <a:cs typeface="Calibri" pitchFamily="34" charset="-120"/>
              </a:rPr>
              <a:t>13</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66928" y="365760"/>
            <a:ext cx="11027664" cy="566928"/>
          </a:xfrm>
          <a:prstGeom prst="rect">
            <a:avLst/>
          </a:prstGeom>
          <a:noFill/>
          <a:ln/>
        </p:spPr>
        <p:txBody>
          <a:bodyPr wrap="square" lIns="0" tIns="0" rIns="0" bIns="0" rtlCol="0" anchor="ctr"/>
          <a:lstStyle/>
          <a:p>
            <a:pPr marL="0" indent="0">
              <a:buNone/>
            </a:pPr>
            <a:r>
              <a:rPr lang="en-US" sz="2900" b="1" dirty="0">
                <a:solidFill>
                  <a:srgbClr val="16243D"/>
                </a:solidFill>
                <a:latin typeface="Cambria" pitchFamily="34" charset="0"/>
                <a:ea typeface="Cambria" pitchFamily="34" charset="-122"/>
                <a:cs typeface="Cambria" pitchFamily="34" charset="-120"/>
              </a:rPr>
              <a:t>Analog against digital processing</a:t>
            </a:r>
            <a:endParaRPr lang="en-US" sz="2900" dirty="0"/>
          </a:p>
        </p:txBody>
      </p:sp>
      <p:sp>
        <p:nvSpPr>
          <p:cNvPr id="3" name="Text 1"/>
          <p:cNvSpPr/>
          <p:nvPr/>
        </p:nvSpPr>
        <p:spPr>
          <a:xfrm>
            <a:off x="566928" y="914400"/>
            <a:ext cx="11027664" cy="347472"/>
          </a:xfrm>
          <a:prstGeom prst="rect">
            <a:avLst/>
          </a:prstGeom>
          <a:noFill/>
          <a:ln/>
        </p:spPr>
        <p:txBody>
          <a:bodyPr wrap="square" lIns="0" tIns="0" rIns="0" bIns="0" rtlCol="0" anchor="ctr"/>
          <a:lstStyle/>
          <a:p>
            <a:pPr marL="0" indent="0">
              <a:buNone/>
            </a:pPr>
            <a:r>
              <a:rPr lang="en-US" sz="1350" dirty="0">
                <a:solidFill>
                  <a:srgbClr val="43596E"/>
                </a:solidFill>
                <a:latin typeface="Calibri" pitchFamily="34" charset="0"/>
                <a:ea typeface="Calibri" pitchFamily="34" charset="-122"/>
                <a:cs typeface="Calibri" pitchFamily="34" charset="-120"/>
              </a:rPr>
              <a:t>Digital is better at most things. It is not better at everything.</a:t>
            </a:r>
            <a:endParaRPr lang="en-US" sz="1350" dirty="0"/>
          </a:p>
        </p:txBody>
      </p:sp>
      <p:sp>
        <p:nvSpPr>
          <p:cNvPr id="4" name="Shape 2"/>
          <p:cNvSpPr/>
          <p:nvPr/>
        </p:nvSpPr>
        <p:spPr>
          <a:xfrm>
            <a:off x="566928" y="1444752"/>
            <a:ext cx="11027664" cy="438912"/>
          </a:xfrm>
          <a:prstGeom prst="rect">
            <a:avLst/>
          </a:prstGeom>
          <a:solidFill>
            <a:srgbClr val="16243D"/>
          </a:solidFill>
          <a:ln w="12700">
            <a:solidFill>
              <a:srgbClr val="333333"/>
            </a:solidFill>
            <a:prstDash val="solid"/>
          </a:ln>
        </p:spPr>
      </p:sp>
      <p:sp>
        <p:nvSpPr>
          <p:cNvPr id="5" name="Text 3"/>
          <p:cNvSpPr/>
          <p:nvPr/>
        </p:nvSpPr>
        <p:spPr>
          <a:xfrm>
            <a:off x="694944" y="1444752"/>
            <a:ext cx="2029968" cy="438912"/>
          </a:xfrm>
          <a:prstGeom prst="rect">
            <a:avLst/>
          </a:prstGeom>
          <a:noFill/>
          <a:ln/>
        </p:spPr>
        <p:txBody>
          <a:bodyPr wrap="square" lIns="0" tIns="0" rIns="0" bIns="0" rtlCol="0" anchor="ctr"/>
          <a:lstStyle/>
          <a:p>
            <a:pPr marL="0" indent="0" algn="l">
              <a:buNone/>
            </a:pPr>
            <a:r>
              <a:rPr lang="en-US" sz="1250" b="1" dirty="0">
                <a:solidFill>
                  <a:srgbClr val="FFFFFF"/>
                </a:solidFill>
                <a:latin typeface="Calibri" pitchFamily="34" charset="0"/>
                <a:ea typeface="Calibri" pitchFamily="34" charset="-122"/>
                <a:cs typeface="Calibri" pitchFamily="34" charset="-120"/>
              </a:rPr>
              <a:t>Criterion</a:t>
            </a:r>
            <a:endParaRPr lang="en-US" sz="1250" dirty="0"/>
          </a:p>
        </p:txBody>
      </p:sp>
      <p:sp>
        <p:nvSpPr>
          <p:cNvPr id="6" name="Text 4"/>
          <p:cNvSpPr/>
          <p:nvPr/>
        </p:nvSpPr>
        <p:spPr>
          <a:xfrm>
            <a:off x="2980944" y="1444752"/>
            <a:ext cx="4114800" cy="438912"/>
          </a:xfrm>
          <a:prstGeom prst="rect">
            <a:avLst/>
          </a:prstGeom>
          <a:noFill/>
          <a:ln/>
        </p:spPr>
        <p:txBody>
          <a:bodyPr wrap="square" lIns="0" tIns="0" rIns="0" bIns="0" rtlCol="0" anchor="ctr"/>
          <a:lstStyle/>
          <a:p>
            <a:pPr marL="0" indent="0" algn="l">
              <a:buNone/>
            </a:pPr>
            <a:r>
              <a:rPr lang="en-US" sz="1250" b="1" dirty="0">
                <a:solidFill>
                  <a:srgbClr val="FFFFFF"/>
                </a:solidFill>
                <a:latin typeface="Calibri" pitchFamily="34" charset="0"/>
                <a:ea typeface="Calibri" pitchFamily="34" charset="-122"/>
                <a:cs typeface="Calibri" pitchFamily="34" charset="-120"/>
              </a:rPr>
              <a:t>Analog processing</a:t>
            </a:r>
            <a:endParaRPr lang="en-US" sz="1250" dirty="0"/>
          </a:p>
        </p:txBody>
      </p:sp>
      <p:sp>
        <p:nvSpPr>
          <p:cNvPr id="7" name="Text 5"/>
          <p:cNvSpPr/>
          <p:nvPr/>
        </p:nvSpPr>
        <p:spPr>
          <a:xfrm>
            <a:off x="7351776" y="1444752"/>
            <a:ext cx="4114800" cy="438912"/>
          </a:xfrm>
          <a:prstGeom prst="rect">
            <a:avLst/>
          </a:prstGeom>
          <a:noFill/>
          <a:ln/>
        </p:spPr>
        <p:txBody>
          <a:bodyPr wrap="square" lIns="0" tIns="0" rIns="0" bIns="0" rtlCol="0" anchor="ctr"/>
          <a:lstStyle/>
          <a:p>
            <a:pPr marL="0" indent="0" algn="l">
              <a:buNone/>
            </a:pPr>
            <a:r>
              <a:rPr lang="en-US" sz="1250" b="1" dirty="0">
                <a:solidFill>
                  <a:srgbClr val="FFFFFF"/>
                </a:solidFill>
                <a:latin typeface="Calibri" pitchFamily="34" charset="0"/>
                <a:ea typeface="Calibri" pitchFamily="34" charset="-122"/>
                <a:cs typeface="Calibri" pitchFamily="34" charset="-120"/>
              </a:rPr>
              <a:t>Digital processing</a:t>
            </a:r>
            <a:endParaRPr lang="en-US" sz="1250" dirty="0"/>
          </a:p>
        </p:txBody>
      </p:sp>
      <p:sp>
        <p:nvSpPr>
          <p:cNvPr id="8" name="Shape 6"/>
          <p:cNvSpPr/>
          <p:nvPr/>
        </p:nvSpPr>
        <p:spPr>
          <a:xfrm>
            <a:off x="566928" y="1883664"/>
            <a:ext cx="11027664" cy="512064"/>
          </a:xfrm>
          <a:prstGeom prst="rect">
            <a:avLst/>
          </a:prstGeom>
          <a:solidFill>
            <a:srgbClr val="FFFFFF"/>
          </a:solidFill>
          <a:ln w="6350">
            <a:solidFill>
              <a:srgbClr val="D3DDE4"/>
            </a:solidFill>
            <a:prstDash val="solid"/>
          </a:ln>
        </p:spPr>
      </p:sp>
      <p:sp>
        <p:nvSpPr>
          <p:cNvPr id="9" name="Text 7"/>
          <p:cNvSpPr/>
          <p:nvPr/>
        </p:nvSpPr>
        <p:spPr>
          <a:xfrm>
            <a:off x="694944" y="1883664"/>
            <a:ext cx="2029968" cy="512064"/>
          </a:xfrm>
          <a:prstGeom prst="rect">
            <a:avLst/>
          </a:prstGeom>
          <a:noFill/>
          <a:ln/>
        </p:spPr>
        <p:txBody>
          <a:bodyPr wrap="square" lIns="0" tIns="0" rIns="0" bIns="0" rtlCol="0" anchor="ctr"/>
          <a:lstStyle/>
          <a:p>
            <a:pPr marL="0" indent="0" algn="l">
              <a:buNone/>
            </a:pPr>
            <a:r>
              <a:rPr lang="en-US" sz="1250" dirty="0">
                <a:solidFill>
                  <a:srgbClr val="22354F"/>
                </a:solidFill>
                <a:latin typeface="Calibri" pitchFamily="34" charset="0"/>
                <a:ea typeface="Calibri" pitchFamily="34" charset="-122"/>
                <a:cs typeface="Calibri" pitchFamily="34" charset="-120"/>
              </a:rPr>
              <a:t>Accuracy</a:t>
            </a:r>
            <a:endParaRPr lang="en-US" sz="1250" dirty="0"/>
          </a:p>
        </p:txBody>
      </p:sp>
      <p:sp>
        <p:nvSpPr>
          <p:cNvPr id="10" name="Text 8"/>
          <p:cNvSpPr/>
          <p:nvPr/>
        </p:nvSpPr>
        <p:spPr>
          <a:xfrm>
            <a:off x="2980944" y="1883664"/>
            <a:ext cx="4114800" cy="512064"/>
          </a:xfrm>
          <a:prstGeom prst="rect">
            <a:avLst/>
          </a:prstGeom>
          <a:noFill/>
          <a:ln/>
        </p:spPr>
        <p:txBody>
          <a:bodyPr wrap="square" lIns="0" tIns="0" rIns="0" bIns="0" rtlCol="0" anchor="ctr"/>
          <a:lstStyle/>
          <a:p>
            <a:pPr marL="0" indent="0" algn="l">
              <a:buNone/>
            </a:pPr>
            <a:r>
              <a:rPr lang="en-US" sz="1250" dirty="0">
                <a:solidFill>
                  <a:srgbClr val="22354F"/>
                </a:solidFill>
                <a:latin typeface="Calibri" pitchFamily="34" charset="0"/>
                <a:ea typeface="Calibri" pitchFamily="34" charset="-122"/>
                <a:cs typeface="Calibri" pitchFamily="34" charset="-120"/>
              </a:rPr>
              <a:t>Set by component tolerance, drifts with temperature and age</a:t>
            </a:r>
            <a:endParaRPr lang="en-US" sz="1250" dirty="0"/>
          </a:p>
        </p:txBody>
      </p:sp>
      <p:sp>
        <p:nvSpPr>
          <p:cNvPr id="11" name="Text 9"/>
          <p:cNvSpPr/>
          <p:nvPr/>
        </p:nvSpPr>
        <p:spPr>
          <a:xfrm>
            <a:off x="7351776" y="1883664"/>
            <a:ext cx="4114800" cy="512064"/>
          </a:xfrm>
          <a:prstGeom prst="rect">
            <a:avLst/>
          </a:prstGeom>
          <a:noFill/>
          <a:ln/>
        </p:spPr>
        <p:txBody>
          <a:bodyPr wrap="square" lIns="0" tIns="0" rIns="0" bIns="0" rtlCol="0" anchor="ctr"/>
          <a:lstStyle/>
          <a:p>
            <a:pPr marL="0" indent="0" algn="l">
              <a:buNone/>
            </a:pPr>
            <a:r>
              <a:rPr lang="en-US" sz="1250" dirty="0">
                <a:solidFill>
                  <a:srgbClr val="22354F"/>
                </a:solidFill>
                <a:latin typeface="Calibri" pitchFamily="34" charset="0"/>
                <a:ea typeface="Calibri" pitchFamily="34" charset="-122"/>
                <a:cs typeface="Calibri" pitchFamily="34" charset="-120"/>
              </a:rPr>
              <a:t>Set by word length; exactly repeatable across devices and decades</a:t>
            </a:r>
            <a:endParaRPr lang="en-US" sz="1250" dirty="0"/>
          </a:p>
        </p:txBody>
      </p:sp>
      <p:sp>
        <p:nvSpPr>
          <p:cNvPr id="12" name="Shape 10"/>
          <p:cNvSpPr/>
          <p:nvPr/>
        </p:nvSpPr>
        <p:spPr>
          <a:xfrm>
            <a:off x="566928" y="2395728"/>
            <a:ext cx="11027664" cy="512064"/>
          </a:xfrm>
          <a:prstGeom prst="rect">
            <a:avLst/>
          </a:prstGeom>
          <a:solidFill>
            <a:srgbClr val="F7FAFB"/>
          </a:solidFill>
          <a:ln w="6350">
            <a:solidFill>
              <a:srgbClr val="D3DDE4"/>
            </a:solidFill>
            <a:prstDash val="solid"/>
          </a:ln>
        </p:spPr>
      </p:sp>
      <p:sp>
        <p:nvSpPr>
          <p:cNvPr id="13" name="Text 11"/>
          <p:cNvSpPr/>
          <p:nvPr/>
        </p:nvSpPr>
        <p:spPr>
          <a:xfrm>
            <a:off x="694944" y="2395728"/>
            <a:ext cx="2029968" cy="512064"/>
          </a:xfrm>
          <a:prstGeom prst="rect">
            <a:avLst/>
          </a:prstGeom>
          <a:noFill/>
          <a:ln/>
        </p:spPr>
        <p:txBody>
          <a:bodyPr wrap="square" lIns="0" tIns="0" rIns="0" bIns="0" rtlCol="0" anchor="ctr"/>
          <a:lstStyle/>
          <a:p>
            <a:pPr marL="0" indent="0" algn="l">
              <a:buNone/>
            </a:pPr>
            <a:r>
              <a:rPr lang="en-US" sz="1250" dirty="0">
                <a:solidFill>
                  <a:srgbClr val="22354F"/>
                </a:solidFill>
                <a:latin typeface="Calibri" pitchFamily="34" charset="0"/>
                <a:ea typeface="Calibri" pitchFamily="34" charset="-122"/>
                <a:cs typeface="Calibri" pitchFamily="34" charset="-120"/>
              </a:rPr>
              <a:t>Flexibility</a:t>
            </a:r>
            <a:endParaRPr lang="en-US" sz="1250" dirty="0"/>
          </a:p>
        </p:txBody>
      </p:sp>
      <p:sp>
        <p:nvSpPr>
          <p:cNvPr id="14" name="Text 12"/>
          <p:cNvSpPr/>
          <p:nvPr/>
        </p:nvSpPr>
        <p:spPr>
          <a:xfrm>
            <a:off x="2980944" y="2395728"/>
            <a:ext cx="4114800" cy="512064"/>
          </a:xfrm>
          <a:prstGeom prst="rect">
            <a:avLst/>
          </a:prstGeom>
          <a:noFill/>
          <a:ln/>
        </p:spPr>
        <p:txBody>
          <a:bodyPr wrap="square" lIns="0" tIns="0" rIns="0" bIns="0" rtlCol="0" anchor="ctr"/>
          <a:lstStyle/>
          <a:p>
            <a:pPr marL="0" indent="0" algn="l">
              <a:buNone/>
            </a:pPr>
            <a:r>
              <a:rPr lang="en-US" sz="1250" dirty="0">
                <a:solidFill>
                  <a:srgbClr val="22354F"/>
                </a:solidFill>
                <a:latin typeface="Calibri" pitchFamily="34" charset="0"/>
                <a:ea typeface="Calibri" pitchFamily="34" charset="-122"/>
                <a:cs typeface="Calibri" pitchFamily="34" charset="-120"/>
              </a:rPr>
              <a:t>Changing behaviour means changing hardware</a:t>
            </a:r>
            <a:endParaRPr lang="en-US" sz="1250" dirty="0"/>
          </a:p>
        </p:txBody>
      </p:sp>
      <p:sp>
        <p:nvSpPr>
          <p:cNvPr id="15" name="Text 13"/>
          <p:cNvSpPr/>
          <p:nvPr/>
        </p:nvSpPr>
        <p:spPr>
          <a:xfrm>
            <a:off x="7351776" y="2395728"/>
            <a:ext cx="4114800" cy="512064"/>
          </a:xfrm>
          <a:prstGeom prst="rect">
            <a:avLst/>
          </a:prstGeom>
          <a:noFill/>
          <a:ln/>
        </p:spPr>
        <p:txBody>
          <a:bodyPr wrap="square" lIns="0" tIns="0" rIns="0" bIns="0" rtlCol="0" anchor="ctr"/>
          <a:lstStyle/>
          <a:p>
            <a:pPr marL="0" indent="0" algn="l">
              <a:buNone/>
            </a:pPr>
            <a:r>
              <a:rPr lang="en-US" sz="1250" dirty="0">
                <a:solidFill>
                  <a:srgbClr val="22354F"/>
                </a:solidFill>
                <a:latin typeface="Calibri" pitchFamily="34" charset="0"/>
                <a:ea typeface="Calibri" pitchFamily="34" charset="-122"/>
                <a:cs typeface="Calibri" pitchFamily="34" charset="-120"/>
              </a:rPr>
              <a:t>Changing behaviour means changing a coefficient array</a:t>
            </a:r>
            <a:endParaRPr lang="en-US" sz="1250" dirty="0"/>
          </a:p>
        </p:txBody>
      </p:sp>
      <p:sp>
        <p:nvSpPr>
          <p:cNvPr id="16" name="Shape 14"/>
          <p:cNvSpPr/>
          <p:nvPr/>
        </p:nvSpPr>
        <p:spPr>
          <a:xfrm>
            <a:off x="566928" y="2907792"/>
            <a:ext cx="11027664" cy="512064"/>
          </a:xfrm>
          <a:prstGeom prst="rect">
            <a:avLst/>
          </a:prstGeom>
          <a:solidFill>
            <a:srgbClr val="FFFFFF"/>
          </a:solidFill>
          <a:ln w="6350">
            <a:solidFill>
              <a:srgbClr val="D3DDE4"/>
            </a:solidFill>
            <a:prstDash val="solid"/>
          </a:ln>
        </p:spPr>
      </p:sp>
      <p:sp>
        <p:nvSpPr>
          <p:cNvPr id="17" name="Text 15"/>
          <p:cNvSpPr/>
          <p:nvPr/>
        </p:nvSpPr>
        <p:spPr>
          <a:xfrm>
            <a:off x="694944" y="2907792"/>
            <a:ext cx="2029968" cy="512064"/>
          </a:xfrm>
          <a:prstGeom prst="rect">
            <a:avLst/>
          </a:prstGeom>
          <a:noFill/>
          <a:ln/>
        </p:spPr>
        <p:txBody>
          <a:bodyPr wrap="square" lIns="0" tIns="0" rIns="0" bIns="0" rtlCol="0" anchor="ctr"/>
          <a:lstStyle/>
          <a:p>
            <a:pPr marL="0" indent="0" algn="l">
              <a:buNone/>
            </a:pPr>
            <a:r>
              <a:rPr lang="en-US" sz="1250" dirty="0">
                <a:solidFill>
                  <a:srgbClr val="22354F"/>
                </a:solidFill>
                <a:latin typeface="Calibri" pitchFamily="34" charset="0"/>
                <a:ea typeface="Calibri" pitchFamily="34" charset="-122"/>
                <a:cs typeface="Calibri" pitchFamily="34" charset="-120"/>
              </a:rPr>
              <a:t>Complex operations</a:t>
            </a:r>
            <a:endParaRPr lang="en-US" sz="1250" dirty="0"/>
          </a:p>
        </p:txBody>
      </p:sp>
      <p:sp>
        <p:nvSpPr>
          <p:cNvPr id="18" name="Text 16"/>
          <p:cNvSpPr/>
          <p:nvPr/>
        </p:nvSpPr>
        <p:spPr>
          <a:xfrm>
            <a:off x="2980944" y="2907792"/>
            <a:ext cx="4114800" cy="512064"/>
          </a:xfrm>
          <a:prstGeom prst="rect">
            <a:avLst/>
          </a:prstGeom>
          <a:noFill/>
          <a:ln/>
        </p:spPr>
        <p:txBody>
          <a:bodyPr wrap="square" lIns="0" tIns="0" rIns="0" bIns="0" rtlCol="0" anchor="ctr"/>
          <a:lstStyle/>
          <a:p>
            <a:pPr marL="0" indent="0" algn="l">
              <a:buNone/>
            </a:pPr>
            <a:r>
              <a:rPr lang="en-US" sz="1250" dirty="0">
                <a:solidFill>
                  <a:srgbClr val="22354F"/>
                </a:solidFill>
                <a:latin typeface="Calibri" pitchFamily="34" charset="0"/>
                <a:ea typeface="Calibri" pitchFamily="34" charset="-122"/>
                <a:cs typeface="Calibri" pitchFamily="34" charset="-120"/>
              </a:rPr>
              <a:t>Adaptive, nonlinear, and data-dependent processing is hard</a:t>
            </a:r>
            <a:endParaRPr lang="en-US" sz="1250" dirty="0"/>
          </a:p>
        </p:txBody>
      </p:sp>
      <p:sp>
        <p:nvSpPr>
          <p:cNvPr id="19" name="Text 17"/>
          <p:cNvSpPr/>
          <p:nvPr/>
        </p:nvSpPr>
        <p:spPr>
          <a:xfrm>
            <a:off x="7351776" y="2907792"/>
            <a:ext cx="4114800" cy="512064"/>
          </a:xfrm>
          <a:prstGeom prst="rect">
            <a:avLst/>
          </a:prstGeom>
          <a:noFill/>
          <a:ln/>
        </p:spPr>
        <p:txBody>
          <a:bodyPr wrap="square" lIns="0" tIns="0" rIns="0" bIns="0" rtlCol="0" anchor="ctr"/>
          <a:lstStyle/>
          <a:p>
            <a:pPr marL="0" indent="0" algn="l">
              <a:buNone/>
            </a:pPr>
            <a:r>
              <a:rPr lang="en-US" sz="1250" dirty="0">
                <a:solidFill>
                  <a:srgbClr val="22354F"/>
                </a:solidFill>
                <a:latin typeface="Calibri" pitchFamily="34" charset="0"/>
                <a:ea typeface="Calibri" pitchFamily="34" charset="-122"/>
                <a:cs typeface="Calibri" pitchFamily="34" charset="-120"/>
              </a:rPr>
              <a:t>Adaptive filtering, compression, and machine learning are routine</a:t>
            </a:r>
            <a:endParaRPr lang="en-US" sz="1250" dirty="0"/>
          </a:p>
        </p:txBody>
      </p:sp>
      <p:sp>
        <p:nvSpPr>
          <p:cNvPr id="20" name="Shape 18"/>
          <p:cNvSpPr/>
          <p:nvPr/>
        </p:nvSpPr>
        <p:spPr>
          <a:xfrm>
            <a:off x="566928" y="3419856"/>
            <a:ext cx="11027664" cy="512064"/>
          </a:xfrm>
          <a:prstGeom prst="rect">
            <a:avLst/>
          </a:prstGeom>
          <a:solidFill>
            <a:srgbClr val="F7FAFB"/>
          </a:solidFill>
          <a:ln w="6350">
            <a:solidFill>
              <a:srgbClr val="D3DDE4"/>
            </a:solidFill>
            <a:prstDash val="solid"/>
          </a:ln>
        </p:spPr>
      </p:sp>
      <p:sp>
        <p:nvSpPr>
          <p:cNvPr id="21" name="Text 19"/>
          <p:cNvSpPr/>
          <p:nvPr/>
        </p:nvSpPr>
        <p:spPr>
          <a:xfrm>
            <a:off x="694944" y="3419856"/>
            <a:ext cx="2029968" cy="512064"/>
          </a:xfrm>
          <a:prstGeom prst="rect">
            <a:avLst/>
          </a:prstGeom>
          <a:noFill/>
          <a:ln/>
        </p:spPr>
        <p:txBody>
          <a:bodyPr wrap="square" lIns="0" tIns="0" rIns="0" bIns="0" rtlCol="0" anchor="ctr"/>
          <a:lstStyle/>
          <a:p>
            <a:pPr marL="0" indent="0" algn="l">
              <a:buNone/>
            </a:pPr>
            <a:r>
              <a:rPr lang="en-US" sz="1250" dirty="0">
                <a:solidFill>
                  <a:srgbClr val="22354F"/>
                </a:solidFill>
                <a:latin typeface="Calibri" pitchFamily="34" charset="0"/>
                <a:ea typeface="Calibri" pitchFamily="34" charset="-122"/>
                <a:cs typeface="Calibri" pitchFamily="34" charset="-120"/>
              </a:rPr>
              <a:t>Storage and transport</a:t>
            </a:r>
            <a:endParaRPr lang="en-US" sz="1250" dirty="0"/>
          </a:p>
        </p:txBody>
      </p:sp>
      <p:sp>
        <p:nvSpPr>
          <p:cNvPr id="22" name="Text 20"/>
          <p:cNvSpPr/>
          <p:nvPr/>
        </p:nvSpPr>
        <p:spPr>
          <a:xfrm>
            <a:off x="2980944" y="3419856"/>
            <a:ext cx="4114800" cy="512064"/>
          </a:xfrm>
          <a:prstGeom prst="rect">
            <a:avLst/>
          </a:prstGeom>
          <a:noFill/>
          <a:ln/>
        </p:spPr>
        <p:txBody>
          <a:bodyPr wrap="square" lIns="0" tIns="0" rIns="0" bIns="0" rtlCol="0" anchor="ctr"/>
          <a:lstStyle/>
          <a:p>
            <a:pPr marL="0" indent="0" algn="l">
              <a:buNone/>
            </a:pPr>
            <a:r>
              <a:rPr lang="en-US" sz="1250" dirty="0">
                <a:solidFill>
                  <a:srgbClr val="22354F"/>
                </a:solidFill>
                <a:latin typeface="Calibri" pitchFamily="34" charset="0"/>
                <a:ea typeface="Calibri" pitchFamily="34" charset="-122"/>
                <a:cs typeface="Calibri" pitchFamily="34" charset="-120"/>
              </a:rPr>
              <a:t>Copies degrade; storage is bulky</a:t>
            </a:r>
            <a:endParaRPr lang="en-US" sz="1250" dirty="0"/>
          </a:p>
        </p:txBody>
      </p:sp>
      <p:sp>
        <p:nvSpPr>
          <p:cNvPr id="23" name="Text 21"/>
          <p:cNvSpPr/>
          <p:nvPr/>
        </p:nvSpPr>
        <p:spPr>
          <a:xfrm>
            <a:off x="7351776" y="3419856"/>
            <a:ext cx="4114800" cy="512064"/>
          </a:xfrm>
          <a:prstGeom prst="rect">
            <a:avLst/>
          </a:prstGeom>
          <a:noFill/>
          <a:ln/>
        </p:spPr>
        <p:txBody>
          <a:bodyPr wrap="square" lIns="0" tIns="0" rIns="0" bIns="0" rtlCol="0" anchor="ctr"/>
          <a:lstStyle/>
          <a:p>
            <a:pPr marL="0" indent="0" algn="l">
              <a:buNone/>
            </a:pPr>
            <a:r>
              <a:rPr lang="en-US" sz="1250" dirty="0">
                <a:solidFill>
                  <a:srgbClr val="22354F"/>
                </a:solidFill>
                <a:latin typeface="Calibri" pitchFamily="34" charset="0"/>
                <a:ea typeface="Calibri" pitchFamily="34" charset="-122"/>
                <a:cs typeface="Calibri" pitchFamily="34" charset="-120"/>
              </a:rPr>
              <a:t>Lossless copies, error-correcting codes, cheap storage</a:t>
            </a:r>
            <a:endParaRPr lang="en-US" sz="1250" dirty="0"/>
          </a:p>
        </p:txBody>
      </p:sp>
      <p:sp>
        <p:nvSpPr>
          <p:cNvPr id="24" name="Shape 22"/>
          <p:cNvSpPr/>
          <p:nvPr/>
        </p:nvSpPr>
        <p:spPr>
          <a:xfrm>
            <a:off x="566928" y="3931920"/>
            <a:ext cx="11027664" cy="512064"/>
          </a:xfrm>
          <a:prstGeom prst="rect">
            <a:avLst/>
          </a:prstGeom>
          <a:solidFill>
            <a:srgbClr val="FFFFFF"/>
          </a:solidFill>
          <a:ln w="6350">
            <a:solidFill>
              <a:srgbClr val="D3DDE4"/>
            </a:solidFill>
            <a:prstDash val="solid"/>
          </a:ln>
        </p:spPr>
      </p:sp>
      <p:sp>
        <p:nvSpPr>
          <p:cNvPr id="25" name="Text 23"/>
          <p:cNvSpPr/>
          <p:nvPr/>
        </p:nvSpPr>
        <p:spPr>
          <a:xfrm>
            <a:off x="694944" y="3931920"/>
            <a:ext cx="2029968" cy="512064"/>
          </a:xfrm>
          <a:prstGeom prst="rect">
            <a:avLst/>
          </a:prstGeom>
          <a:noFill/>
          <a:ln/>
        </p:spPr>
        <p:txBody>
          <a:bodyPr wrap="square" lIns="0" tIns="0" rIns="0" bIns="0" rtlCol="0" anchor="ctr"/>
          <a:lstStyle/>
          <a:p>
            <a:pPr marL="0" indent="0" algn="l">
              <a:buNone/>
            </a:pPr>
            <a:r>
              <a:rPr lang="en-US" sz="1250" dirty="0">
                <a:solidFill>
                  <a:srgbClr val="22354F"/>
                </a:solidFill>
                <a:latin typeface="Calibri" pitchFamily="34" charset="0"/>
                <a:ea typeface="Calibri" pitchFamily="34" charset="-122"/>
                <a:cs typeface="Calibri" pitchFamily="34" charset="-120"/>
              </a:rPr>
              <a:t>Speed and bandwidth</a:t>
            </a:r>
            <a:endParaRPr lang="en-US" sz="1250" dirty="0"/>
          </a:p>
        </p:txBody>
      </p:sp>
      <p:sp>
        <p:nvSpPr>
          <p:cNvPr id="26" name="Text 24"/>
          <p:cNvSpPr/>
          <p:nvPr/>
        </p:nvSpPr>
        <p:spPr>
          <a:xfrm>
            <a:off x="2980944" y="3931920"/>
            <a:ext cx="4114800" cy="512064"/>
          </a:xfrm>
          <a:prstGeom prst="rect">
            <a:avLst/>
          </a:prstGeom>
          <a:noFill/>
          <a:ln/>
        </p:spPr>
        <p:txBody>
          <a:bodyPr wrap="square" lIns="0" tIns="0" rIns="0" bIns="0" rtlCol="0" anchor="ctr"/>
          <a:lstStyle/>
          <a:p>
            <a:pPr marL="0" indent="0" algn="l">
              <a:buNone/>
            </a:pPr>
            <a:r>
              <a:rPr lang="en-US" sz="1250" dirty="0">
                <a:solidFill>
                  <a:srgbClr val="22354F"/>
                </a:solidFill>
                <a:latin typeface="Calibri" pitchFamily="34" charset="0"/>
                <a:ea typeface="Calibri" pitchFamily="34" charset="-122"/>
                <a:cs typeface="Calibri" pitchFamily="34" charset="-120"/>
              </a:rPr>
              <a:t>Naturally handles very high frequency signals</a:t>
            </a:r>
            <a:endParaRPr lang="en-US" sz="1250" dirty="0"/>
          </a:p>
        </p:txBody>
      </p:sp>
      <p:sp>
        <p:nvSpPr>
          <p:cNvPr id="27" name="Text 25"/>
          <p:cNvSpPr/>
          <p:nvPr/>
        </p:nvSpPr>
        <p:spPr>
          <a:xfrm>
            <a:off x="7351776" y="3931920"/>
            <a:ext cx="4114800" cy="512064"/>
          </a:xfrm>
          <a:prstGeom prst="rect">
            <a:avLst/>
          </a:prstGeom>
          <a:noFill/>
          <a:ln/>
        </p:spPr>
        <p:txBody>
          <a:bodyPr wrap="square" lIns="0" tIns="0" rIns="0" bIns="0" rtlCol="0" anchor="ctr"/>
          <a:lstStyle/>
          <a:p>
            <a:pPr marL="0" indent="0" algn="l">
              <a:buNone/>
            </a:pPr>
            <a:r>
              <a:rPr lang="en-US" sz="1250" dirty="0">
                <a:solidFill>
                  <a:srgbClr val="22354F"/>
                </a:solidFill>
                <a:latin typeface="Calibri" pitchFamily="34" charset="0"/>
                <a:ea typeface="Calibri" pitchFamily="34" charset="-122"/>
                <a:cs typeface="Calibri" pitchFamily="34" charset="-120"/>
              </a:rPr>
              <a:t>Limited by converter rate and processor throughput</a:t>
            </a:r>
            <a:endParaRPr lang="en-US" sz="1250" dirty="0"/>
          </a:p>
        </p:txBody>
      </p:sp>
      <p:sp>
        <p:nvSpPr>
          <p:cNvPr id="28" name="Shape 26"/>
          <p:cNvSpPr/>
          <p:nvPr/>
        </p:nvSpPr>
        <p:spPr>
          <a:xfrm>
            <a:off x="566928" y="4443984"/>
            <a:ext cx="11027664" cy="512064"/>
          </a:xfrm>
          <a:prstGeom prst="rect">
            <a:avLst/>
          </a:prstGeom>
          <a:solidFill>
            <a:srgbClr val="F7FAFB"/>
          </a:solidFill>
          <a:ln w="6350">
            <a:solidFill>
              <a:srgbClr val="D3DDE4"/>
            </a:solidFill>
            <a:prstDash val="solid"/>
          </a:ln>
        </p:spPr>
      </p:sp>
      <p:sp>
        <p:nvSpPr>
          <p:cNvPr id="29" name="Text 27"/>
          <p:cNvSpPr/>
          <p:nvPr/>
        </p:nvSpPr>
        <p:spPr>
          <a:xfrm>
            <a:off x="694944" y="4443984"/>
            <a:ext cx="2029968" cy="512064"/>
          </a:xfrm>
          <a:prstGeom prst="rect">
            <a:avLst/>
          </a:prstGeom>
          <a:noFill/>
          <a:ln/>
        </p:spPr>
        <p:txBody>
          <a:bodyPr wrap="square" lIns="0" tIns="0" rIns="0" bIns="0" rtlCol="0" anchor="ctr"/>
          <a:lstStyle/>
          <a:p>
            <a:pPr marL="0" indent="0" algn="l">
              <a:buNone/>
            </a:pPr>
            <a:r>
              <a:rPr lang="en-US" sz="1250" dirty="0">
                <a:solidFill>
                  <a:srgbClr val="22354F"/>
                </a:solidFill>
                <a:latin typeface="Calibri" pitchFamily="34" charset="0"/>
                <a:ea typeface="Calibri" pitchFamily="34" charset="-122"/>
                <a:cs typeface="Calibri" pitchFamily="34" charset="-120"/>
              </a:rPr>
              <a:t>Power and cost</a:t>
            </a:r>
            <a:endParaRPr lang="en-US" sz="1250" dirty="0"/>
          </a:p>
        </p:txBody>
      </p:sp>
      <p:sp>
        <p:nvSpPr>
          <p:cNvPr id="30" name="Text 28"/>
          <p:cNvSpPr/>
          <p:nvPr/>
        </p:nvSpPr>
        <p:spPr>
          <a:xfrm>
            <a:off x="2980944" y="4443984"/>
            <a:ext cx="4114800" cy="512064"/>
          </a:xfrm>
          <a:prstGeom prst="rect">
            <a:avLst/>
          </a:prstGeom>
          <a:noFill/>
          <a:ln/>
        </p:spPr>
        <p:txBody>
          <a:bodyPr wrap="square" lIns="0" tIns="0" rIns="0" bIns="0" rtlCol="0" anchor="ctr"/>
          <a:lstStyle/>
          <a:p>
            <a:pPr marL="0" indent="0" algn="l">
              <a:buNone/>
            </a:pPr>
            <a:r>
              <a:rPr lang="en-US" sz="1250" dirty="0">
                <a:solidFill>
                  <a:srgbClr val="22354F"/>
                </a:solidFill>
                <a:latin typeface="Calibri" pitchFamily="34" charset="0"/>
                <a:ea typeface="Calibri" pitchFamily="34" charset="-122"/>
                <a:cs typeface="Calibri" pitchFamily="34" charset="-120"/>
              </a:rPr>
              <a:t>Very low power for simple tasks</a:t>
            </a:r>
            <a:endParaRPr lang="en-US" sz="1250" dirty="0"/>
          </a:p>
        </p:txBody>
      </p:sp>
      <p:sp>
        <p:nvSpPr>
          <p:cNvPr id="31" name="Text 29"/>
          <p:cNvSpPr/>
          <p:nvPr/>
        </p:nvSpPr>
        <p:spPr>
          <a:xfrm>
            <a:off x="7351776" y="4443984"/>
            <a:ext cx="4114800" cy="512064"/>
          </a:xfrm>
          <a:prstGeom prst="rect">
            <a:avLst/>
          </a:prstGeom>
          <a:noFill/>
          <a:ln/>
        </p:spPr>
        <p:txBody>
          <a:bodyPr wrap="square" lIns="0" tIns="0" rIns="0" bIns="0" rtlCol="0" anchor="ctr"/>
          <a:lstStyle/>
          <a:p>
            <a:pPr marL="0" indent="0" algn="l">
              <a:buNone/>
            </a:pPr>
            <a:r>
              <a:rPr lang="en-US" sz="1250" dirty="0">
                <a:solidFill>
                  <a:srgbClr val="22354F"/>
                </a:solidFill>
                <a:latin typeface="Calibri" pitchFamily="34" charset="0"/>
                <a:ea typeface="Calibri" pitchFamily="34" charset="-122"/>
                <a:cs typeface="Calibri" pitchFamily="34" charset="-120"/>
              </a:rPr>
              <a:t>Converters and processors add power, cost, and latency</a:t>
            </a:r>
            <a:endParaRPr lang="en-US" sz="1250" dirty="0"/>
          </a:p>
        </p:txBody>
      </p:sp>
      <p:sp>
        <p:nvSpPr>
          <p:cNvPr id="32" name="Shape 30"/>
          <p:cNvSpPr/>
          <p:nvPr/>
        </p:nvSpPr>
        <p:spPr>
          <a:xfrm>
            <a:off x="566928" y="5212080"/>
            <a:ext cx="11027664" cy="676656"/>
          </a:xfrm>
          <a:prstGeom prst="roundRect">
            <a:avLst>
              <a:gd name="adj" fmla="val 10811"/>
            </a:avLst>
          </a:prstGeom>
          <a:solidFill>
            <a:srgbClr val="EDF2F5"/>
          </a:solidFill>
          <a:ln w="13970">
            <a:solidFill>
              <a:srgbClr val="C97A1E"/>
            </a:solidFill>
            <a:prstDash val="solid"/>
          </a:ln>
        </p:spPr>
      </p:sp>
      <p:sp>
        <p:nvSpPr>
          <p:cNvPr id="33" name="Text 31"/>
          <p:cNvSpPr/>
          <p:nvPr/>
        </p:nvSpPr>
        <p:spPr>
          <a:xfrm>
            <a:off x="786384" y="5212080"/>
            <a:ext cx="10588752" cy="676656"/>
          </a:xfrm>
          <a:prstGeom prst="rect">
            <a:avLst/>
          </a:prstGeom>
          <a:noFill/>
          <a:ln/>
        </p:spPr>
        <p:txBody>
          <a:bodyPr wrap="square" lIns="0" tIns="0" rIns="0" bIns="0" rtlCol="0" anchor="ctr"/>
          <a:lstStyle/>
          <a:p>
            <a:pPr marL="0" indent="0">
              <a:buNone/>
            </a:pPr>
            <a:r>
              <a:rPr lang="en-US" sz="1150" b="1" dirty="0">
                <a:solidFill>
                  <a:srgbClr val="C97A1E"/>
                </a:solidFill>
                <a:latin typeface="Calibri" pitchFamily="34" charset="0"/>
                <a:ea typeface="Calibri" pitchFamily="34" charset="-122"/>
                <a:cs typeface="Calibri" pitchFamily="34" charset="-120"/>
              </a:rPr>
              <a:t>Read this honestly   </a:t>
            </a:r>
            <a:r>
              <a:rPr lang="en-US" sz="1300" dirty="0">
                <a:solidFill>
                  <a:srgbClr val="22354F"/>
                </a:solidFill>
                <a:latin typeface="Calibri" pitchFamily="34" charset="0"/>
                <a:ea typeface="Calibri" pitchFamily="34" charset="-122"/>
                <a:cs typeface="Calibri" pitchFamily="34" charset="-120"/>
              </a:rPr>
              <a:t>Digital wins on flexibility, repeatability, and the sheer range of things it can do. It loses on speed, on delay, and on power for simple jobs. That is why a radio front end is still analog today.</a:t>
            </a:r>
            <a:endParaRPr lang="en-US" sz="1150" dirty="0"/>
          </a:p>
        </p:txBody>
      </p:sp>
      <p:sp>
        <p:nvSpPr>
          <p:cNvPr id="34" name="Text 32"/>
          <p:cNvSpPr/>
          <p:nvPr/>
        </p:nvSpPr>
        <p:spPr>
          <a:xfrm>
            <a:off x="566928" y="6473952"/>
            <a:ext cx="8595360" cy="237744"/>
          </a:xfrm>
          <a:prstGeom prst="rect">
            <a:avLst/>
          </a:prstGeom>
          <a:noFill/>
          <a:ln/>
        </p:spPr>
        <p:txBody>
          <a:bodyPr wrap="square" lIns="0" tIns="0" rIns="0" bIns="0" rtlCol="0" anchor="ctr"/>
          <a:lstStyle/>
          <a:p>
            <a:pPr marL="0" indent="0">
              <a:buNone/>
            </a:pPr>
            <a:r>
              <a:rPr lang="en-US" sz="900" dirty="0">
                <a:solidFill>
                  <a:srgbClr val="5A6B7D"/>
                </a:solidFill>
                <a:latin typeface="Calibri" pitchFamily="34" charset="0"/>
                <a:ea typeface="Calibri" pitchFamily="34" charset="-122"/>
                <a:cs typeface="Calibri" pitchFamily="34" charset="-120"/>
              </a:rPr>
              <a:t>CSE 5112  ·  Module 1  ·  Foundations of DSP</a:t>
            </a:r>
            <a:endParaRPr lang="en-US" sz="900" dirty="0"/>
          </a:p>
        </p:txBody>
      </p:sp>
      <p:sp>
        <p:nvSpPr>
          <p:cNvPr id="35" name="Text 33"/>
          <p:cNvSpPr/>
          <p:nvPr/>
        </p:nvSpPr>
        <p:spPr>
          <a:xfrm>
            <a:off x="10680192" y="6473952"/>
            <a:ext cx="914400" cy="237744"/>
          </a:xfrm>
          <a:prstGeom prst="rect">
            <a:avLst/>
          </a:prstGeom>
          <a:noFill/>
          <a:ln/>
        </p:spPr>
        <p:txBody>
          <a:bodyPr wrap="square" lIns="0" tIns="0" rIns="0" bIns="0" rtlCol="0" anchor="ctr"/>
          <a:lstStyle/>
          <a:p>
            <a:pPr marL="0" indent="0" algn="r">
              <a:buNone/>
            </a:pPr>
            <a:r>
              <a:rPr lang="en-US" sz="900" dirty="0">
                <a:solidFill>
                  <a:srgbClr val="5A6B7D"/>
                </a:solidFill>
                <a:latin typeface="Calibri" pitchFamily="34" charset="0"/>
                <a:ea typeface="Calibri" pitchFamily="34" charset="-122"/>
                <a:cs typeface="Calibri" pitchFamily="34" charset="-120"/>
              </a:rPr>
              <a:t>14</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66928" y="365760"/>
            <a:ext cx="11027664" cy="566928"/>
          </a:xfrm>
          <a:prstGeom prst="rect">
            <a:avLst/>
          </a:prstGeom>
          <a:noFill/>
          <a:ln/>
        </p:spPr>
        <p:txBody>
          <a:bodyPr wrap="square" lIns="0" tIns="0" rIns="0" bIns="0" rtlCol="0" anchor="ctr"/>
          <a:lstStyle/>
          <a:p>
            <a:pPr marL="0" indent="0">
              <a:buNone/>
            </a:pPr>
            <a:r>
              <a:rPr lang="en-US" sz="2900" b="1" dirty="0">
                <a:solidFill>
                  <a:srgbClr val="16243D"/>
                </a:solidFill>
                <a:latin typeface="Cambria" pitchFamily="34" charset="0"/>
                <a:ea typeface="Cambria" pitchFamily="34" charset="-122"/>
                <a:cs typeface="Cambria" pitchFamily="34" charset="-120"/>
              </a:rPr>
              <a:t>Where digital signal processing is used</a:t>
            </a:r>
            <a:endParaRPr lang="en-US" sz="2900" dirty="0"/>
          </a:p>
        </p:txBody>
      </p:sp>
      <p:sp>
        <p:nvSpPr>
          <p:cNvPr id="3" name="Text 1"/>
          <p:cNvSpPr/>
          <p:nvPr/>
        </p:nvSpPr>
        <p:spPr>
          <a:xfrm>
            <a:off x="566928" y="914400"/>
            <a:ext cx="11027664" cy="347472"/>
          </a:xfrm>
          <a:prstGeom prst="rect">
            <a:avLst/>
          </a:prstGeom>
          <a:noFill/>
          <a:ln/>
        </p:spPr>
        <p:txBody>
          <a:bodyPr wrap="square" lIns="0" tIns="0" rIns="0" bIns="0" rtlCol="0" anchor="ctr"/>
          <a:lstStyle/>
          <a:p>
            <a:pPr marL="0" indent="0">
              <a:buNone/>
            </a:pPr>
            <a:r>
              <a:rPr lang="en-US" sz="1350" dirty="0">
                <a:solidFill>
                  <a:srgbClr val="43596E"/>
                </a:solidFill>
                <a:latin typeface="Calibri" pitchFamily="34" charset="0"/>
                <a:ea typeface="Calibri" pitchFamily="34" charset="-122"/>
                <a:cs typeface="Calibri" pitchFamily="34" charset="-120"/>
              </a:rPr>
              <a:t>Six very different fields, all using the same small set of tools</a:t>
            </a:r>
            <a:endParaRPr lang="en-US" sz="1350" dirty="0"/>
          </a:p>
        </p:txBody>
      </p:sp>
      <p:sp>
        <p:nvSpPr>
          <p:cNvPr id="4" name="Shape 2"/>
          <p:cNvSpPr/>
          <p:nvPr/>
        </p:nvSpPr>
        <p:spPr>
          <a:xfrm>
            <a:off x="566928" y="1389888"/>
            <a:ext cx="3517392" cy="1737360"/>
          </a:xfrm>
          <a:prstGeom prst="roundRect">
            <a:avLst>
              <a:gd name="adj" fmla="val 4737"/>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5" name="Shape 3"/>
          <p:cNvSpPr/>
          <p:nvPr/>
        </p:nvSpPr>
        <p:spPr>
          <a:xfrm>
            <a:off x="768096" y="1591056"/>
            <a:ext cx="384048" cy="384048"/>
          </a:xfrm>
          <a:prstGeom prst="ellipse">
            <a:avLst/>
          </a:prstGeom>
          <a:solidFill>
            <a:srgbClr val="1C7293"/>
          </a:solidFill>
          <a:ln w="12700">
            <a:solidFill>
              <a:srgbClr val="333333"/>
            </a:solidFill>
            <a:prstDash val="solid"/>
          </a:ln>
        </p:spPr>
      </p:sp>
      <p:sp>
        <p:nvSpPr>
          <p:cNvPr id="6" name="Text 4"/>
          <p:cNvSpPr/>
          <p:nvPr/>
        </p:nvSpPr>
        <p:spPr>
          <a:xfrm>
            <a:off x="768096" y="1591056"/>
            <a:ext cx="384048" cy="384048"/>
          </a:xfrm>
          <a:prstGeom prst="rect">
            <a:avLst/>
          </a:prstGeom>
          <a:noFill/>
          <a:ln/>
        </p:spPr>
        <p:txBody>
          <a:bodyPr wrap="square" lIns="0" tIns="0" rIns="0" bIns="0"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1</a:t>
            </a:r>
            <a:endParaRPr lang="en-US" sz="1250" dirty="0"/>
          </a:p>
        </p:txBody>
      </p:sp>
      <p:sp>
        <p:nvSpPr>
          <p:cNvPr id="7" name="Text 5"/>
          <p:cNvSpPr/>
          <p:nvPr/>
        </p:nvSpPr>
        <p:spPr>
          <a:xfrm>
            <a:off x="1261872" y="1572768"/>
            <a:ext cx="2639568" cy="420624"/>
          </a:xfrm>
          <a:prstGeom prst="rect">
            <a:avLst/>
          </a:prstGeom>
          <a:noFill/>
          <a:ln/>
        </p:spPr>
        <p:txBody>
          <a:bodyPr wrap="square" lIns="0" tIns="0" rIns="0" bIns="0" rtlCol="0" anchor="ctr"/>
          <a:lstStyle/>
          <a:p>
            <a:pPr marL="0" indent="0">
              <a:buNone/>
            </a:pPr>
            <a:r>
              <a:rPr lang="en-US" sz="1350" b="1" dirty="0">
                <a:solidFill>
                  <a:srgbClr val="1C7293"/>
                </a:solidFill>
                <a:latin typeface="Calibri" pitchFamily="34" charset="0"/>
                <a:ea typeface="Calibri" pitchFamily="34" charset="-122"/>
                <a:cs typeface="Calibri" pitchFamily="34" charset="-120"/>
              </a:rPr>
              <a:t>Speech and audio</a:t>
            </a:r>
            <a:endParaRPr lang="en-US" sz="1350" dirty="0"/>
          </a:p>
        </p:txBody>
      </p:sp>
      <p:sp>
        <p:nvSpPr>
          <p:cNvPr id="8" name="Text 6"/>
          <p:cNvSpPr/>
          <p:nvPr/>
        </p:nvSpPr>
        <p:spPr>
          <a:xfrm>
            <a:off x="786384" y="2103120"/>
            <a:ext cx="3078480" cy="877824"/>
          </a:xfrm>
          <a:prstGeom prst="rect">
            <a:avLst/>
          </a:prstGeom>
          <a:noFill/>
          <a:ln/>
        </p:spPr>
        <p:txBody>
          <a:bodyPr wrap="square" lIns="0" tIns="0" rIns="0" bIns="0" rtlCol="0" anchor="t"/>
          <a:lstStyle/>
          <a:p>
            <a:pPr marL="0" indent="0">
              <a:buNone/>
            </a:pPr>
            <a:r>
              <a:rPr lang="en-US" sz="1150" dirty="0">
                <a:solidFill>
                  <a:srgbClr val="22354F"/>
                </a:solidFill>
                <a:latin typeface="Calibri" pitchFamily="34" charset="0"/>
                <a:ea typeface="Calibri" pitchFamily="34" charset="-122"/>
                <a:cs typeface="Calibri" pitchFamily="34" charset="-120"/>
              </a:rPr>
              <a:t>Squeezing speech for mobile calls, removing background noise, cancelling echo, feeding speech recognisers, making music.</a:t>
            </a:r>
            <a:endParaRPr lang="en-US" sz="1150" dirty="0"/>
          </a:p>
        </p:txBody>
      </p:sp>
      <p:sp>
        <p:nvSpPr>
          <p:cNvPr id="9" name="Shape 7"/>
          <p:cNvSpPr/>
          <p:nvPr/>
        </p:nvSpPr>
        <p:spPr>
          <a:xfrm>
            <a:off x="4322064" y="1389888"/>
            <a:ext cx="3517392" cy="1737360"/>
          </a:xfrm>
          <a:prstGeom prst="roundRect">
            <a:avLst>
              <a:gd name="adj" fmla="val 4737"/>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10" name="Shape 8"/>
          <p:cNvSpPr/>
          <p:nvPr/>
        </p:nvSpPr>
        <p:spPr>
          <a:xfrm>
            <a:off x="4523232" y="1591056"/>
            <a:ext cx="384048" cy="384048"/>
          </a:xfrm>
          <a:prstGeom prst="ellipse">
            <a:avLst/>
          </a:prstGeom>
          <a:solidFill>
            <a:srgbClr val="B23A48"/>
          </a:solidFill>
          <a:ln w="12700">
            <a:solidFill>
              <a:srgbClr val="333333"/>
            </a:solidFill>
            <a:prstDash val="solid"/>
          </a:ln>
        </p:spPr>
      </p:sp>
      <p:sp>
        <p:nvSpPr>
          <p:cNvPr id="11" name="Text 9"/>
          <p:cNvSpPr/>
          <p:nvPr/>
        </p:nvSpPr>
        <p:spPr>
          <a:xfrm>
            <a:off x="4523232" y="1591056"/>
            <a:ext cx="384048" cy="384048"/>
          </a:xfrm>
          <a:prstGeom prst="rect">
            <a:avLst/>
          </a:prstGeom>
          <a:noFill/>
          <a:ln/>
        </p:spPr>
        <p:txBody>
          <a:bodyPr wrap="square" lIns="0" tIns="0" rIns="0" bIns="0"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2</a:t>
            </a:r>
            <a:endParaRPr lang="en-US" sz="1250" dirty="0"/>
          </a:p>
        </p:txBody>
      </p:sp>
      <p:sp>
        <p:nvSpPr>
          <p:cNvPr id="12" name="Text 10"/>
          <p:cNvSpPr/>
          <p:nvPr/>
        </p:nvSpPr>
        <p:spPr>
          <a:xfrm>
            <a:off x="5017008" y="1572768"/>
            <a:ext cx="2639568" cy="420624"/>
          </a:xfrm>
          <a:prstGeom prst="rect">
            <a:avLst/>
          </a:prstGeom>
          <a:noFill/>
          <a:ln/>
        </p:spPr>
        <p:txBody>
          <a:bodyPr wrap="square" lIns="0" tIns="0" rIns="0" bIns="0" rtlCol="0" anchor="ctr"/>
          <a:lstStyle/>
          <a:p>
            <a:pPr marL="0" indent="0">
              <a:buNone/>
            </a:pPr>
            <a:r>
              <a:rPr lang="en-US" sz="1350" b="1" dirty="0">
                <a:solidFill>
                  <a:srgbClr val="B23A48"/>
                </a:solidFill>
                <a:latin typeface="Calibri" pitchFamily="34" charset="0"/>
                <a:ea typeface="Calibri" pitchFamily="34" charset="-122"/>
                <a:cs typeface="Calibri" pitchFamily="34" charset="-120"/>
              </a:rPr>
              <a:t>Biomedical</a:t>
            </a:r>
            <a:endParaRPr lang="en-US" sz="1350" dirty="0"/>
          </a:p>
        </p:txBody>
      </p:sp>
      <p:sp>
        <p:nvSpPr>
          <p:cNvPr id="13" name="Text 11"/>
          <p:cNvSpPr/>
          <p:nvPr/>
        </p:nvSpPr>
        <p:spPr>
          <a:xfrm>
            <a:off x="4541520" y="2103120"/>
            <a:ext cx="3078480" cy="877824"/>
          </a:xfrm>
          <a:prstGeom prst="rect">
            <a:avLst/>
          </a:prstGeom>
          <a:noFill/>
          <a:ln/>
        </p:spPr>
        <p:txBody>
          <a:bodyPr wrap="square" lIns="0" tIns="0" rIns="0" bIns="0" rtlCol="0" anchor="t"/>
          <a:lstStyle/>
          <a:p>
            <a:pPr marL="0" indent="0">
              <a:buNone/>
            </a:pPr>
            <a:r>
              <a:rPr lang="en-US" sz="1150" dirty="0">
                <a:solidFill>
                  <a:srgbClr val="22354F"/>
                </a:solidFill>
                <a:latin typeface="Calibri" pitchFamily="34" charset="0"/>
                <a:ea typeface="Calibri" pitchFamily="34" charset="-122"/>
                <a:cs typeface="Calibri" pitchFamily="34" charset="-120"/>
              </a:rPr>
              <a:t>Cleaning up ECG and EEG traces, spotting abnormal heartbeats, building medical images, hearing aids, microscope pictures.</a:t>
            </a:r>
            <a:endParaRPr lang="en-US" sz="1150" dirty="0"/>
          </a:p>
        </p:txBody>
      </p:sp>
      <p:sp>
        <p:nvSpPr>
          <p:cNvPr id="14" name="Shape 12"/>
          <p:cNvSpPr/>
          <p:nvPr/>
        </p:nvSpPr>
        <p:spPr>
          <a:xfrm>
            <a:off x="8077200" y="1389888"/>
            <a:ext cx="3517392" cy="1737360"/>
          </a:xfrm>
          <a:prstGeom prst="roundRect">
            <a:avLst>
              <a:gd name="adj" fmla="val 4737"/>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15" name="Shape 13"/>
          <p:cNvSpPr/>
          <p:nvPr/>
        </p:nvSpPr>
        <p:spPr>
          <a:xfrm>
            <a:off x="8278368" y="1591056"/>
            <a:ext cx="384048" cy="384048"/>
          </a:xfrm>
          <a:prstGeom prst="ellipse">
            <a:avLst/>
          </a:prstGeom>
          <a:solidFill>
            <a:srgbClr val="C97A1E"/>
          </a:solidFill>
          <a:ln w="12700">
            <a:solidFill>
              <a:srgbClr val="333333"/>
            </a:solidFill>
            <a:prstDash val="solid"/>
          </a:ln>
        </p:spPr>
      </p:sp>
      <p:sp>
        <p:nvSpPr>
          <p:cNvPr id="16" name="Text 14"/>
          <p:cNvSpPr/>
          <p:nvPr/>
        </p:nvSpPr>
        <p:spPr>
          <a:xfrm>
            <a:off x="8278368" y="1591056"/>
            <a:ext cx="384048" cy="384048"/>
          </a:xfrm>
          <a:prstGeom prst="rect">
            <a:avLst/>
          </a:prstGeom>
          <a:noFill/>
          <a:ln/>
        </p:spPr>
        <p:txBody>
          <a:bodyPr wrap="square" lIns="0" tIns="0" rIns="0" bIns="0"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3</a:t>
            </a:r>
            <a:endParaRPr lang="en-US" sz="1250" dirty="0"/>
          </a:p>
        </p:txBody>
      </p:sp>
      <p:sp>
        <p:nvSpPr>
          <p:cNvPr id="17" name="Text 15"/>
          <p:cNvSpPr/>
          <p:nvPr/>
        </p:nvSpPr>
        <p:spPr>
          <a:xfrm>
            <a:off x="8772144" y="1572768"/>
            <a:ext cx="2639568" cy="420624"/>
          </a:xfrm>
          <a:prstGeom prst="rect">
            <a:avLst/>
          </a:prstGeom>
          <a:noFill/>
          <a:ln/>
        </p:spPr>
        <p:txBody>
          <a:bodyPr wrap="square" lIns="0" tIns="0" rIns="0" bIns="0" rtlCol="0" anchor="ctr"/>
          <a:lstStyle/>
          <a:p>
            <a:pPr marL="0" indent="0">
              <a:buNone/>
            </a:pPr>
            <a:r>
              <a:rPr lang="en-US" sz="1350" b="1" dirty="0">
                <a:solidFill>
                  <a:srgbClr val="C97A1E"/>
                </a:solidFill>
                <a:latin typeface="Calibri" pitchFamily="34" charset="0"/>
                <a:ea typeface="Calibri" pitchFamily="34" charset="-122"/>
                <a:cs typeface="Calibri" pitchFamily="34" charset="-120"/>
              </a:rPr>
              <a:t>Communications</a:t>
            </a:r>
            <a:endParaRPr lang="en-US" sz="1350" dirty="0"/>
          </a:p>
        </p:txBody>
      </p:sp>
      <p:sp>
        <p:nvSpPr>
          <p:cNvPr id="18" name="Text 16"/>
          <p:cNvSpPr/>
          <p:nvPr/>
        </p:nvSpPr>
        <p:spPr>
          <a:xfrm>
            <a:off x="8296656" y="2103120"/>
            <a:ext cx="3078480" cy="877824"/>
          </a:xfrm>
          <a:prstGeom prst="rect">
            <a:avLst/>
          </a:prstGeom>
          <a:noFill/>
          <a:ln/>
        </p:spPr>
        <p:txBody>
          <a:bodyPr wrap="square" lIns="0" tIns="0" rIns="0" bIns="0" rtlCol="0" anchor="t"/>
          <a:lstStyle/>
          <a:p>
            <a:pPr marL="0" indent="0">
              <a:buNone/>
            </a:pPr>
            <a:r>
              <a:rPr lang="en-US" sz="1150" dirty="0">
                <a:solidFill>
                  <a:srgbClr val="22354F"/>
                </a:solidFill>
                <a:latin typeface="Calibri" pitchFamily="34" charset="0"/>
                <a:ea typeface="Calibri" pitchFamily="34" charset="-122"/>
                <a:cs typeface="Calibri" pitchFamily="34" charset="-120"/>
              </a:rPr>
              <a:t>Putting data onto a radio wave and taking it off again, correcting for the channel, staying in step, fixing errors.</a:t>
            </a:r>
            <a:endParaRPr lang="en-US" sz="1150" dirty="0"/>
          </a:p>
        </p:txBody>
      </p:sp>
      <p:sp>
        <p:nvSpPr>
          <p:cNvPr id="19" name="Shape 17"/>
          <p:cNvSpPr/>
          <p:nvPr/>
        </p:nvSpPr>
        <p:spPr>
          <a:xfrm>
            <a:off x="566928" y="3364992"/>
            <a:ext cx="3517392" cy="1737360"/>
          </a:xfrm>
          <a:prstGeom prst="roundRect">
            <a:avLst>
              <a:gd name="adj" fmla="val 4737"/>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20" name="Shape 18"/>
          <p:cNvSpPr/>
          <p:nvPr/>
        </p:nvSpPr>
        <p:spPr>
          <a:xfrm>
            <a:off x="768096" y="3566160"/>
            <a:ext cx="384048" cy="384048"/>
          </a:xfrm>
          <a:prstGeom prst="ellipse">
            <a:avLst/>
          </a:prstGeom>
          <a:solidFill>
            <a:srgbClr val="2E7D5B"/>
          </a:solidFill>
          <a:ln w="12700">
            <a:solidFill>
              <a:srgbClr val="333333"/>
            </a:solidFill>
            <a:prstDash val="solid"/>
          </a:ln>
        </p:spPr>
      </p:sp>
      <p:sp>
        <p:nvSpPr>
          <p:cNvPr id="21" name="Text 19"/>
          <p:cNvSpPr/>
          <p:nvPr/>
        </p:nvSpPr>
        <p:spPr>
          <a:xfrm>
            <a:off x="768096" y="3566160"/>
            <a:ext cx="384048" cy="384048"/>
          </a:xfrm>
          <a:prstGeom prst="rect">
            <a:avLst/>
          </a:prstGeom>
          <a:noFill/>
          <a:ln/>
        </p:spPr>
        <p:txBody>
          <a:bodyPr wrap="square" lIns="0" tIns="0" rIns="0" bIns="0"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4</a:t>
            </a:r>
            <a:endParaRPr lang="en-US" sz="1250" dirty="0"/>
          </a:p>
        </p:txBody>
      </p:sp>
      <p:sp>
        <p:nvSpPr>
          <p:cNvPr id="22" name="Text 20"/>
          <p:cNvSpPr/>
          <p:nvPr/>
        </p:nvSpPr>
        <p:spPr>
          <a:xfrm>
            <a:off x="1261872" y="3547872"/>
            <a:ext cx="2639568" cy="420624"/>
          </a:xfrm>
          <a:prstGeom prst="rect">
            <a:avLst/>
          </a:prstGeom>
          <a:noFill/>
          <a:ln/>
        </p:spPr>
        <p:txBody>
          <a:bodyPr wrap="square" lIns="0" tIns="0" rIns="0" bIns="0" rtlCol="0" anchor="ctr"/>
          <a:lstStyle/>
          <a:p>
            <a:pPr marL="0" indent="0">
              <a:buNone/>
            </a:pPr>
            <a:r>
              <a:rPr lang="en-US" sz="1350" b="1" dirty="0">
                <a:solidFill>
                  <a:srgbClr val="2E7D5B"/>
                </a:solidFill>
                <a:latin typeface="Calibri" pitchFamily="34" charset="0"/>
                <a:ea typeface="Calibri" pitchFamily="34" charset="-122"/>
                <a:cs typeface="Calibri" pitchFamily="34" charset="-120"/>
              </a:rPr>
              <a:t>Radar, sonar, seismics</a:t>
            </a:r>
            <a:endParaRPr lang="en-US" sz="1350" dirty="0"/>
          </a:p>
        </p:txBody>
      </p:sp>
      <p:sp>
        <p:nvSpPr>
          <p:cNvPr id="23" name="Text 21"/>
          <p:cNvSpPr/>
          <p:nvPr/>
        </p:nvSpPr>
        <p:spPr>
          <a:xfrm>
            <a:off x="786384" y="4078224"/>
            <a:ext cx="3078480" cy="877824"/>
          </a:xfrm>
          <a:prstGeom prst="rect">
            <a:avLst/>
          </a:prstGeom>
          <a:noFill/>
          <a:ln/>
        </p:spPr>
        <p:txBody>
          <a:bodyPr wrap="square" lIns="0" tIns="0" rIns="0" bIns="0" rtlCol="0" anchor="t"/>
          <a:lstStyle/>
          <a:p>
            <a:pPr marL="0" indent="0">
              <a:buNone/>
            </a:pPr>
            <a:r>
              <a:rPr lang="en-US" sz="1150" dirty="0">
                <a:solidFill>
                  <a:srgbClr val="22354F"/>
                </a:solidFill>
                <a:latin typeface="Calibri" pitchFamily="34" charset="0"/>
                <a:ea typeface="Calibri" pitchFamily="34" charset="-122"/>
                <a:cs typeface="Calibri" pitchFamily="34" charset="-120"/>
              </a:rPr>
              <a:t>Sharpening the returned pulse, working out which direction it came from, tracking targets, imaging underground.</a:t>
            </a:r>
            <a:endParaRPr lang="en-US" sz="1150" dirty="0"/>
          </a:p>
        </p:txBody>
      </p:sp>
      <p:sp>
        <p:nvSpPr>
          <p:cNvPr id="24" name="Shape 22"/>
          <p:cNvSpPr/>
          <p:nvPr/>
        </p:nvSpPr>
        <p:spPr>
          <a:xfrm>
            <a:off x="4322064" y="3364992"/>
            <a:ext cx="3517392" cy="1737360"/>
          </a:xfrm>
          <a:prstGeom prst="roundRect">
            <a:avLst>
              <a:gd name="adj" fmla="val 4737"/>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25" name="Shape 23"/>
          <p:cNvSpPr/>
          <p:nvPr/>
        </p:nvSpPr>
        <p:spPr>
          <a:xfrm>
            <a:off x="4523232" y="3566160"/>
            <a:ext cx="384048" cy="384048"/>
          </a:xfrm>
          <a:prstGeom prst="ellipse">
            <a:avLst/>
          </a:prstGeom>
          <a:solidFill>
            <a:srgbClr val="145B77"/>
          </a:solidFill>
          <a:ln w="12700">
            <a:solidFill>
              <a:srgbClr val="333333"/>
            </a:solidFill>
            <a:prstDash val="solid"/>
          </a:ln>
        </p:spPr>
      </p:sp>
      <p:sp>
        <p:nvSpPr>
          <p:cNvPr id="26" name="Text 24"/>
          <p:cNvSpPr/>
          <p:nvPr/>
        </p:nvSpPr>
        <p:spPr>
          <a:xfrm>
            <a:off x="4523232" y="3566160"/>
            <a:ext cx="384048" cy="384048"/>
          </a:xfrm>
          <a:prstGeom prst="rect">
            <a:avLst/>
          </a:prstGeom>
          <a:noFill/>
          <a:ln/>
        </p:spPr>
        <p:txBody>
          <a:bodyPr wrap="square" lIns="0" tIns="0" rIns="0" bIns="0"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5</a:t>
            </a:r>
            <a:endParaRPr lang="en-US" sz="1250" dirty="0"/>
          </a:p>
        </p:txBody>
      </p:sp>
      <p:sp>
        <p:nvSpPr>
          <p:cNvPr id="27" name="Text 25"/>
          <p:cNvSpPr/>
          <p:nvPr/>
        </p:nvSpPr>
        <p:spPr>
          <a:xfrm>
            <a:off x="5017008" y="3547872"/>
            <a:ext cx="2639568" cy="420624"/>
          </a:xfrm>
          <a:prstGeom prst="rect">
            <a:avLst/>
          </a:prstGeom>
          <a:noFill/>
          <a:ln/>
        </p:spPr>
        <p:txBody>
          <a:bodyPr wrap="square" lIns="0" tIns="0" rIns="0" bIns="0" rtlCol="0" anchor="ctr"/>
          <a:lstStyle/>
          <a:p>
            <a:pPr marL="0" indent="0">
              <a:buNone/>
            </a:pPr>
            <a:r>
              <a:rPr lang="en-US" sz="1350" b="1" dirty="0">
                <a:solidFill>
                  <a:srgbClr val="145B77"/>
                </a:solidFill>
                <a:latin typeface="Calibri" pitchFamily="34" charset="0"/>
                <a:ea typeface="Calibri" pitchFamily="34" charset="-122"/>
                <a:cs typeface="Calibri" pitchFamily="34" charset="-120"/>
              </a:rPr>
              <a:t>Image and video</a:t>
            </a:r>
            <a:endParaRPr lang="en-US" sz="1350" dirty="0"/>
          </a:p>
        </p:txBody>
      </p:sp>
      <p:sp>
        <p:nvSpPr>
          <p:cNvPr id="28" name="Text 26"/>
          <p:cNvSpPr/>
          <p:nvPr/>
        </p:nvSpPr>
        <p:spPr>
          <a:xfrm>
            <a:off x="4541520" y="4078224"/>
            <a:ext cx="3078480" cy="877824"/>
          </a:xfrm>
          <a:prstGeom prst="rect">
            <a:avLst/>
          </a:prstGeom>
          <a:noFill/>
          <a:ln/>
        </p:spPr>
        <p:txBody>
          <a:bodyPr wrap="square" lIns="0" tIns="0" rIns="0" bIns="0" rtlCol="0" anchor="t"/>
          <a:lstStyle/>
          <a:p>
            <a:pPr marL="0" indent="0">
              <a:buNone/>
            </a:pPr>
            <a:r>
              <a:rPr lang="en-US" sz="1150" dirty="0">
                <a:solidFill>
                  <a:srgbClr val="22354F"/>
                </a:solidFill>
                <a:latin typeface="Calibri" pitchFamily="34" charset="0"/>
                <a:ea typeface="Calibri" pitchFamily="34" charset="-122"/>
                <a:cs typeface="Calibri" pitchFamily="34" charset="-120"/>
              </a:rPr>
              <a:t>Cleaning up photos, compressing them, finding edges and features, lining two images up, and every convolutional network.</a:t>
            </a:r>
            <a:endParaRPr lang="en-US" sz="1150" dirty="0"/>
          </a:p>
        </p:txBody>
      </p:sp>
      <p:sp>
        <p:nvSpPr>
          <p:cNvPr id="29" name="Shape 27"/>
          <p:cNvSpPr/>
          <p:nvPr/>
        </p:nvSpPr>
        <p:spPr>
          <a:xfrm>
            <a:off x="8077200" y="3364992"/>
            <a:ext cx="3517392" cy="1737360"/>
          </a:xfrm>
          <a:prstGeom prst="roundRect">
            <a:avLst>
              <a:gd name="adj" fmla="val 4737"/>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30" name="Shape 28"/>
          <p:cNvSpPr/>
          <p:nvPr/>
        </p:nvSpPr>
        <p:spPr>
          <a:xfrm>
            <a:off x="8278368" y="3566160"/>
            <a:ext cx="384048" cy="384048"/>
          </a:xfrm>
          <a:prstGeom prst="ellipse">
            <a:avLst/>
          </a:prstGeom>
          <a:solidFill>
            <a:srgbClr val="5A6B7D"/>
          </a:solidFill>
          <a:ln w="12700">
            <a:solidFill>
              <a:srgbClr val="333333"/>
            </a:solidFill>
            <a:prstDash val="solid"/>
          </a:ln>
        </p:spPr>
      </p:sp>
      <p:sp>
        <p:nvSpPr>
          <p:cNvPr id="31" name="Text 29"/>
          <p:cNvSpPr/>
          <p:nvPr/>
        </p:nvSpPr>
        <p:spPr>
          <a:xfrm>
            <a:off x="8278368" y="3566160"/>
            <a:ext cx="384048" cy="384048"/>
          </a:xfrm>
          <a:prstGeom prst="rect">
            <a:avLst/>
          </a:prstGeom>
          <a:noFill/>
          <a:ln/>
        </p:spPr>
        <p:txBody>
          <a:bodyPr wrap="square" lIns="0" tIns="0" rIns="0" bIns="0"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6</a:t>
            </a:r>
            <a:endParaRPr lang="en-US" sz="1250" dirty="0"/>
          </a:p>
        </p:txBody>
      </p:sp>
      <p:sp>
        <p:nvSpPr>
          <p:cNvPr id="32" name="Text 30"/>
          <p:cNvSpPr/>
          <p:nvPr/>
        </p:nvSpPr>
        <p:spPr>
          <a:xfrm>
            <a:off x="8772144" y="3547872"/>
            <a:ext cx="2639568" cy="420624"/>
          </a:xfrm>
          <a:prstGeom prst="rect">
            <a:avLst/>
          </a:prstGeom>
          <a:noFill/>
          <a:ln/>
        </p:spPr>
        <p:txBody>
          <a:bodyPr wrap="square" lIns="0" tIns="0" rIns="0" bIns="0" rtlCol="0" anchor="ctr"/>
          <a:lstStyle/>
          <a:p>
            <a:pPr marL="0" indent="0">
              <a:buNone/>
            </a:pPr>
            <a:r>
              <a:rPr lang="en-US" sz="1350" b="1" dirty="0">
                <a:solidFill>
                  <a:srgbClr val="5A6B7D"/>
                </a:solidFill>
                <a:latin typeface="Calibri" pitchFamily="34" charset="0"/>
                <a:ea typeface="Calibri" pitchFamily="34" charset="-122"/>
                <a:cs typeface="Calibri" pitchFamily="34" charset="-120"/>
              </a:rPr>
              <a:t>Instrumentation</a:t>
            </a:r>
            <a:endParaRPr lang="en-US" sz="1350" dirty="0"/>
          </a:p>
        </p:txBody>
      </p:sp>
      <p:sp>
        <p:nvSpPr>
          <p:cNvPr id="33" name="Text 31"/>
          <p:cNvSpPr/>
          <p:nvPr/>
        </p:nvSpPr>
        <p:spPr>
          <a:xfrm>
            <a:off x="8296656" y="4078224"/>
            <a:ext cx="3078480" cy="877824"/>
          </a:xfrm>
          <a:prstGeom prst="rect">
            <a:avLst/>
          </a:prstGeom>
          <a:noFill/>
          <a:ln/>
        </p:spPr>
        <p:txBody>
          <a:bodyPr wrap="square" lIns="0" tIns="0" rIns="0" bIns="0" rtlCol="0" anchor="t"/>
          <a:lstStyle/>
          <a:p>
            <a:pPr marL="0" indent="0">
              <a:buNone/>
            </a:pPr>
            <a:r>
              <a:rPr lang="en-US" sz="1150" dirty="0">
                <a:solidFill>
                  <a:srgbClr val="22354F"/>
                </a:solidFill>
                <a:latin typeface="Calibri" pitchFamily="34" charset="0"/>
                <a:ea typeface="Calibri" pitchFamily="34" charset="-122"/>
                <a:cs typeface="Calibri" pitchFamily="34" charset="-120"/>
              </a:rPr>
              <a:t>Spectrum analysers, vibration monitors on machines, checking mains power quality, and sensing inside control loops.</a:t>
            </a:r>
            <a:endParaRPr lang="en-US" sz="1150" dirty="0"/>
          </a:p>
        </p:txBody>
      </p:sp>
      <p:sp>
        <p:nvSpPr>
          <p:cNvPr id="34" name="Text 32"/>
          <p:cNvSpPr/>
          <p:nvPr/>
        </p:nvSpPr>
        <p:spPr>
          <a:xfrm>
            <a:off x="566928" y="6473952"/>
            <a:ext cx="8595360" cy="237744"/>
          </a:xfrm>
          <a:prstGeom prst="rect">
            <a:avLst/>
          </a:prstGeom>
          <a:noFill/>
          <a:ln/>
        </p:spPr>
        <p:txBody>
          <a:bodyPr wrap="square" lIns="0" tIns="0" rIns="0" bIns="0" rtlCol="0" anchor="ctr"/>
          <a:lstStyle/>
          <a:p>
            <a:pPr marL="0" indent="0">
              <a:buNone/>
            </a:pPr>
            <a:r>
              <a:rPr lang="en-US" sz="900" dirty="0">
                <a:solidFill>
                  <a:srgbClr val="5A6B7D"/>
                </a:solidFill>
                <a:latin typeface="Calibri" pitchFamily="34" charset="0"/>
                <a:ea typeface="Calibri" pitchFamily="34" charset="-122"/>
                <a:cs typeface="Calibri" pitchFamily="34" charset="-120"/>
              </a:rPr>
              <a:t>CSE 5112  ·  Module 1  ·  Foundations of DSP</a:t>
            </a:r>
            <a:endParaRPr lang="en-US" sz="900" dirty="0"/>
          </a:p>
        </p:txBody>
      </p:sp>
      <p:sp>
        <p:nvSpPr>
          <p:cNvPr id="35" name="Text 33"/>
          <p:cNvSpPr/>
          <p:nvPr/>
        </p:nvSpPr>
        <p:spPr>
          <a:xfrm>
            <a:off x="10680192" y="6473952"/>
            <a:ext cx="914400" cy="237744"/>
          </a:xfrm>
          <a:prstGeom prst="rect">
            <a:avLst/>
          </a:prstGeom>
          <a:noFill/>
          <a:ln/>
        </p:spPr>
        <p:txBody>
          <a:bodyPr wrap="square" lIns="0" tIns="0" rIns="0" bIns="0" rtlCol="0" anchor="ctr"/>
          <a:lstStyle/>
          <a:p>
            <a:pPr marL="0" indent="0" algn="r">
              <a:buNone/>
            </a:pPr>
            <a:r>
              <a:rPr lang="en-US" sz="900" dirty="0">
                <a:solidFill>
                  <a:srgbClr val="5A6B7D"/>
                </a:solidFill>
                <a:latin typeface="Calibri" pitchFamily="34" charset="0"/>
                <a:ea typeface="Calibri" pitchFamily="34" charset="-122"/>
                <a:cs typeface="Calibri" pitchFamily="34" charset="-120"/>
              </a:rPr>
              <a:t>15</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66928" y="365760"/>
            <a:ext cx="11027664" cy="566928"/>
          </a:xfrm>
          <a:prstGeom prst="rect">
            <a:avLst/>
          </a:prstGeom>
          <a:noFill/>
          <a:ln/>
        </p:spPr>
        <p:txBody>
          <a:bodyPr wrap="square" lIns="0" tIns="0" rIns="0" bIns="0" rtlCol="0" anchor="ctr"/>
          <a:lstStyle/>
          <a:p>
            <a:pPr marL="0" indent="0">
              <a:buNone/>
            </a:pPr>
            <a:r>
              <a:rPr lang="en-US" sz="2900" b="1" dirty="0">
                <a:solidFill>
                  <a:srgbClr val="16243D"/>
                </a:solidFill>
                <a:latin typeface="Cambria" pitchFamily="34" charset="0"/>
                <a:ea typeface="Cambria" pitchFamily="34" charset="-122"/>
                <a:cs typeface="Cambria" pitchFamily="34" charset="-120"/>
              </a:rPr>
              <a:t>A first taste: noise reduction in three lines</a:t>
            </a:r>
            <a:endParaRPr lang="en-US" sz="2900" dirty="0"/>
          </a:p>
        </p:txBody>
      </p:sp>
      <p:sp>
        <p:nvSpPr>
          <p:cNvPr id="3" name="Text 1"/>
          <p:cNvSpPr/>
          <p:nvPr/>
        </p:nvSpPr>
        <p:spPr>
          <a:xfrm>
            <a:off x="566928" y="914400"/>
            <a:ext cx="11027664" cy="347472"/>
          </a:xfrm>
          <a:prstGeom prst="rect">
            <a:avLst/>
          </a:prstGeom>
          <a:noFill/>
          <a:ln/>
        </p:spPr>
        <p:txBody>
          <a:bodyPr wrap="square" lIns="0" tIns="0" rIns="0" bIns="0" rtlCol="0" anchor="ctr"/>
          <a:lstStyle/>
          <a:p>
            <a:pPr marL="0" indent="0">
              <a:buNone/>
            </a:pPr>
            <a:r>
              <a:rPr lang="en-US" sz="1350" dirty="0">
                <a:solidFill>
                  <a:srgbClr val="43596E"/>
                </a:solidFill>
                <a:latin typeface="Calibri" pitchFamily="34" charset="0"/>
                <a:ea typeface="Calibri" pitchFamily="34" charset="-122"/>
                <a:cs typeface="Calibri" pitchFamily="34" charset="-120"/>
              </a:rPr>
              <a:t>Nine lines of code that work. The rest of this module explains why they work.</a:t>
            </a:r>
            <a:endParaRPr lang="en-US" sz="1350" dirty="0"/>
          </a:p>
        </p:txBody>
      </p:sp>
      <p:pic>
        <p:nvPicPr>
          <p:cNvPr id="4" name="Image 0" descr="assets/fig/denoise.png"/>
          <p:cNvPicPr>
            <a:picLocks noChangeAspect="1"/>
          </p:cNvPicPr>
          <p:nvPr/>
        </p:nvPicPr>
        <p:blipFill>
          <a:blip r:embed="rId3"/>
          <a:stretch>
            <a:fillRect/>
          </a:stretch>
        </p:blipFill>
        <p:spPr>
          <a:xfrm>
            <a:off x="566928" y="1700784"/>
            <a:ext cx="7406640" cy="1931029"/>
          </a:xfrm>
          <a:prstGeom prst="rect">
            <a:avLst/>
          </a:prstGeom>
        </p:spPr>
      </p:pic>
      <p:sp>
        <p:nvSpPr>
          <p:cNvPr id="5" name="Shape 2"/>
          <p:cNvSpPr/>
          <p:nvPr/>
        </p:nvSpPr>
        <p:spPr>
          <a:xfrm>
            <a:off x="8302752" y="1517904"/>
            <a:ext cx="3291840" cy="2487168"/>
          </a:xfrm>
          <a:prstGeom prst="roundRect">
            <a:avLst>
              <a:gd name="adj" fmla="val 2574"/>
            </a:avLst>
          </a:prstGeom>
          <a:solidFill>
            <a:srgbClr val="16243D"/>
          </a:solidFill>
          <a:ln w="12700">
            <a:solidFill>
              <a:srgbClr val="333333"/>
            </a:solidFill>
            <a:prstDash val="solid"/>
          </a:ln>
          <a:effectLst>
            <a:outerShdw blurRad="127000" dist="25400" dir="5400000" algn="bl" rotWithShape="0">
              <a:srgbClr val="9FB0BE">
                <a:alpha val="26000"/>
              </a:srgbClr>
            </a:outerShdw>
          </a:effectLst>
        </p:spPr>
      </p:sp>
      <p:sp>
        <p:nvSpPr>
          <p:cNvPr id="6" name="Text 3"/>
          <p:cNvSpPr/>
          <p:nvPr/>
        </p:nvSpPr>
        <p:spPr>
          <a:xfrm>
            <a:off x="8522208" y="1682496"/>
            <a:ext cx="2852928" cy="2157984"/>
          </a:xfrm>
          <a:prstGeom prst="rect">
            <a:avLst/>
          </a:prstGeom>
          <a:noFill/>
          <a:ln/>
        </p:spPr>
        <p:txBody>
          <a:bodyPr wrap="square" lIns="0" tIns="0" rIns="0" bIns="0" rtlCol="0" anchor="t"/>
          <a:lstStyle/>
          <a:p>
            <a:pPr marL="0" indent="0">
              <a:lnSpc>
                <a:spcPct val="102000"/>
              </a:lnSpc>
              <a:spcAft>
                <a:spcPts val="100"/>
              </a:spcAft>
              <a:buNone/>
            </a:pPr>
            <a:r>
              <a:rPr lang="en-US" sz="1100" i="1" dirty="0">
                <a:solidFill>
                  <a:srgbClr val="7FA8BE"/>
                </a:solidFill>
                <a:latin typeface="Courier New" pitchFamily="34" charset="0"/>
                <a:ea typeface="Courier New" pitchFamily="34" charset="-122"/>
                <a:cs typeface="Courier New" pitchFamily="34" charset="-120"/>
              </a:rPr>
              <a:t>% moving-average smoother</a:t>
            </a:r>
            <a:endParaRPr lang="en-US" sz="1100" dirty="0"/>
          </a:p>
          <a:p>
            <a:pPr marL="0" indent="0">
              <a:lnSpc>
                <a:spcPct val="102000"/>
              </a:lnSpc>
              <a:spcAft>
                <a:spcPts val="100"/>
              </a:spcAft>
              <a:buNone/>
            </a:pPr>
            <a:r>
              <a:rPr lang="en-US" sz="1100" dirty="0">
                <a:solidFill>
                  <a:srgbClr val="E8F0F5"/>
                </a:solidFill>
                <a:latin typeface="Courier New" pitchFamily="34" charset="0"/>
                <a:ea typeface="Courier New" pitchFamily="34" charset="-122"/>
                <a:cs typeface="Courier New" pitchFamily="34" charset="-120"/>
              </a:rPr>
              <a:t>n  = 0:199;</a:t>
            </a:r>
            <a:endParaRPr lang="en-US" sz="1100" dirty="0"/>
          </a:p>
          <a:p>
            <a:pPr marL="0" indent="0">
              <a:lnSpc>
                <a:spcPct val="102000"/>
              </a:lnSpc>
              <a:spcAft>
                <a:spcPts val="100"/>
              </a:spcAft>
              <a:buNone/>
            </a:pPr>
            <a:r>
              <a:rPr lang="en-US" sz="1100" dirty="0">
                <a:solidFill>
                  <a:srgbClr val="E8F0F5"/>
                </a:solidFill>
                <a:latin typeface="Courier New" pitchFamily="34" charset="0"/>
                <a:ea typeface="Courier New" pitchFamily="34" charset="-122"/>
                <a:cs typeface="Courier New" pitchFamily="34" charset="-120"/>
              </a:rPr>
              <a:t>x  = sin(2*pi*n/60);</a:t>
            </a:r>
            <a:endParaRPr lang="en-US" sz="1100" dirty="0"/>
          </a:p>
          <a:p>
            <a:pPr marL="0" indent="0">
              <a:lnSpc>
                <a:spcPct val="102000"/>
              </a:lnSpc>
              <a:spcAft>
                <a:spcPts val="100"/>
              </a:spcAft>
              <a:buNone/>
            </a:pPr>
            <a:r>
              <a:rPr lang="en-US" sz="1100" dirty="0">
                <a:solidFill>
                  <a:srgbClr val="E8F0F5"/>
                </a:solidFill>
                <a:latin typeface="Courier New" pitchFamily="34" charset="0"/>
                <a:ea typeface="Courier New" pitchFamily="34" charset="-122"/>
                <a:cs typeface="Courier New" pitchFamily="34" charset="-120"/>
              </a:rPr>
              <a:t>xn = x + 0.55*randn(1,200);</a:t>
            </a:r>
            <a:endParaRPr lang="en-US" sz="1100" dirty="0"/>
          </a:p>
          <a:p>
            <a:pPr marL="0" indent="0">
              <a:lnSpc>
                <a:spcPct val="102000"/>
              </a:lnSpc>
              <a:spcAft>
                <a:spcPts val="100"/>
              </a:spcAft>
              <a:buNone/>
            </a:pPr>
            <a:r>
              <a:rPr lang="en-US" sz="1100" dirty="0">
                <a:solidFill>
                  <a:srgbClr val="E8F0F5"/>
                </a:solidFill>
                <a:latin typeface="Courier New" pitchFamily="34" charset="0"/>
                <a:ea typeface="Courier New" pitchFamily="34" charset="-122"/>
                <a:cs typeface="Courier New" pitchFamily="34" charset="-120"/>
              </a:rPr>
              <a:t> </a:t>
            </a:r>
            <a:endParaRPr lang="en-US" sz="1100" dirty="0"/>
          </a:p>
          <a:p>
            <a:pPr marL="0" indent="0">
              <a:lnSpc>
                <a:spcPct val="102000"/>
              </a:lnSpc>
              <a:spcAft>
                <a:spcPts val="100"/>
              </a:spcAft>
              <a:buNone/>
            </a:pPr>
            <a:r>
              <a:rPr lang="en-US" sz="1100" i="1" dirty="0">
                <a:solidFill>
                  <a:srgbClr val="7FA8BE"/>
                </a:solidFill>
                <a:latin typeface="Courier New" pitchFamily="34" charset="0"/>
                <a:ea typeface="Courier New" pitchFamily="34" charset="-122"/>
                <a:cs typeface="Courier New" pitchFamily="34" charset="-120"/>
              </a:rPr>
              <a:t>% the filter itself</a:t>
            </a:r>
            <a:endParaRPr lang="en-US" sz="1100" dirty="0"/>
          </a:p>
          <a:p>
            <a:pPr marL="0" indent="0">
              <a:lnSpc>
                <a:spcPct val="102000"/>
              </a:lnSpc>
              <a:spcAft>
                <a:spcPts val="100"/>
              </a:spcAft>
              <a:buNone/>
            </a:pPr>
            <a:r>
              <a:rPr lang="en-US" sz="1100" dirty="0">
                <a:solidFill>
                  <a:srgbClr val="E8F0F5"/>
                </a:solidFill>
                <a:latin typeface="Courier New" pitchFamily="34" charset="0"/>
                <a:ea typeface="Courier New" pitchFamily="34" charset="-122"/>
                <a:cs typeface="Courier New" pitchFamily="34" charset="-120"/>
              </a:rPr>
              <a:t>h  = ones(1,9)/9;</a:t>
            </a:r>
            <a:endParaRPr lang="en-US" sz="1100" dirty="0"/>
          </a:p>
          <a:p>
            <a:pPr marL="0" indent="0">
              <a:lnSpc>
                <a:spcPct val="102000"/>
              </a:lnSpc>
              <a:spcAft>
                <a:spcPts val="100"/>
              </a:spcAft>
              <a:buNone/>
            </a:pPr>
            <a:r>
              <a:rPr lang="en-US" sz="1100" dirty="0">
                <a:solidFill>
                  <a:srgbClr val="E8F0F5"/>
                </a:solidFill>
                <a:latin typeface="Courier New" pitchFamily="34" charset="0"/>
                <a:ea typeface="Courier New" pitchFamily="34" charset="-122"/>
                <a:cs typeface="Courier New" pitchFamily="34" charset="-120"/>
              </a:rPr>
              <a:t>y  = conv(xn, h, 'same');</a:t>
            </a:r>
            <a:endParaRPr lang="en-US" sz="1100" dirty="0"/>
          </a:p>
          <a:p>
            <a:pPr marL="0" indent="0">
              <a:lnSpc>
                <a:spcPct val="102000"/>
              </a:lnSpc>
              <a:spcAft>
                <a:spcPts val="100"/>
              </a:spcAft>
              <a:buNone/>
            </a:pPr>
            <a:r>
              <a:rPr lang="en-US" sz="1100" dirty="0">
                <a:solidFill>
                  <a:srgbClr val="E8F0F5"/>
                </a:solidFill>
                <a:latin typeface="Courier New" pitchFamily="34" charset="0"/>
                <a:ea typeface="Courier New" pitchFamily="34" charset="-122"/>
                <a:cs typeface="Courier New" pitchFamily="34" charset="-120"/>
              </a:rPr>
              <a:t> </a:t>
            </a:r>
            <a:endParaRPr lang="en-US" sz="1100" dirty="0"/>
          </a:p>
          <a:p>
            <a:pPr marL="0" indent="0">
              <a:lnSpc>
                <a:spcPct val="102000"/>
              </a:lnSpc>
              <a:spcAft>
                <a:spcPts val="100"/>
              </a:spcAft>
              <a:buNone/>
            </a:pPr>
            <a:r>
              <a:rPr lang="en-US" sz="1100" dirty="0">
                <a:solidFill>
                  <a:srgbClr val="E8F0F5"/>
                </a:solidFill>
                <a:latin typeface="Courier New" pitchFamily="34" charset="0"/>
                <a:ea typeface="Courier New" pitchFamily="34" charset="-122"/>
                <a:cs typeface="Courier New" pitchFamily="34" charset="-120"/>
              </a:rPr>
              <a:t>plot(n, y)</a:t>
            </a:r>
            <a:endParaRPr lang="en-US" sz="1100" dirty="0"/>
          </a:p>
        </p:txBody>
      </p:sp>
      <p:sp>
        <p:nvSpPr>
          <p:cNvPr id="7" name="Shape 4"/>
          <p:cNvSpPr/>
          <p:nvPr/>
        </p:nvSpPr>
        <p:spPr>
          <a:xfrm>
            <a:off x="566928" y="4480560"/>
            <a:ext cx="3529584" cy="1207008"/>
          </a:xfrm>
          <a:prstGeom prst="roundRect">
            <a:avLst>
              <a:gd name="adj" fmla="val 6818"/>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8" name="Text 5"/>
          <p:cNvSpPr/>
          <p:nvPr/>
        </p:nvSpPr>
        <p:spPr>
          <a:xfrm>
            <a:off x="749808" y="4572000"/>
            <a:ext cx="3163824" cy="420624"/>
          </a:xfrm>
          <a:prstGeom prst="rect">
            <a:avLst/>
          </a:prstGeom>
          <a:noFill/>
          <a:ln/>
        </p:spPr>
        <p:txBody>
          <a:bodyPr wrap="square" lIns="0" tIns="0" rIns="0" bIns="0" rtlCol="0" anchor="t"/>
          <a:lstStyle/>
          <a:p>
            <a:pPr marL="0" indent="0">
              <a:buNone/>
            </a:pPr>
            <a:r>
              <a:rPr lang="en-US" sz="1250" b="1" dirty="0">
                <a:solidFill>
                  <a:srgbClr val="1C7293"/>
                </a:solidFill>
                <a:latin typeface="Calibri" pitchFamily="34" charset="0"/>
                <a:ea typeface="Calibri" pitchFamily="34" charset="-122"/>
                <a:cs typeface="Calibri" pitchFamily="34" charset="-120"/>
              </a:rPr>
              <a:t>Why does averaging help?</a:t>
            </a:r>
            <a:endParaRPr lang="en-US" sz="1250" dirty="0"/>
          </a:p>
        </p:txBody>
      </p:sp>
      <p:sp>
        <p:nvSpPr>
          <p:cNvPr id="9" name="Text 6"/>
          <p:cNvSpPr/>
          <p:nvPr/>
        </p:nvSpPr>
        <p:spPr>
          <a:xfrm>
            <a:off x="749808" y="5010912"/>
            <a:ext cx="3163824" cy="603504"/>
          </a:xfrm>
          <a:prstGeom prst="rect">
            <a:avLst/>
          </a:prstGeom>
          <a:noFill/>
          <a:ln/>
        </p:spPr>
        <p:txBody>
          <a:bodyPr wrap="square" lIns="0" tIns="0" rIns="0" bIns="0" rtlCol="0" anchor="t"/>
          <a:lstStyle/>
          <a:p>
            <a:pPr marL="0" indent="0">
              <a:buNone/>
            </a:pPr>
            <a:r>
              <a:rPr lang="en-US" sz="1150" dirty="0">
                <a:solidFill>
                  <a:srgbClr val="22354F"/>
                </a:solidFill>
                <a:latin typeface="Calibri" pitchFamily="34" charset="0"/>
                <a:ea typeface="Calibri" pitchFamily="34" charset="-122"/>
                <a:cs typeface="Calibri" pitchFamily="34" charset="-120"/>
              </a:rPr>
              <a:t>Chapter 3: convolution and the impulse response.</a:t>
            </a:r>
            <a:endParaRPr lang="en-US" sz="1150" dirty="0"/>
          </a:p>
        </p:txBody>
      </p:sp>
      <p:sp>
        <p:nvSpPr>
          <p:cNvPr id="10" name="Shape 7"/>
          <p:cNvSpPr/>
          <p:nvPr/>
        </p:nvSpPr>
        <p:spPr>
          <a:xfrm>
            <a:off x="4315968" y="4480560"/>
            <a:ext cx="3529584" cy="1207008"/>
          </a:xfrm>
          <a:prstGeom prst="roundRect">
            <a:avLst>
              <a:gd name="adj" fmla="val 6818"/>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11" name="Text 8"/>
          <p:cNvSpPr/>
          <p:nvPr/>
        </p:nvSpPr>
        <p:spPr>
          <a:xfrm>
            <a:off x="4498848" y="4572000"/>
            <a:ext cx="3163824" cy="420624"/>
          </a:xfrm>
          <a:prstGeom prst="rect">
            <a:avLst/>
          </a:prstGeom>
          <a:noFill/>
          <a:ln/>
        </p:spPr>
        <p:txBody>
          <a:bodyPr wrap="square" lIns="0" tIns="0" rIns="0" bIns="0" rtlCol="0" anchor="t"/>
          <a:lstStyle/>
          <a:p>
            <a:pPr marL="0" indent="0">
              <a:buNone/>
            </a:pPr>
            <a:r>
              <a:rPr lang="en-US" sz="1250" b="1" dirty="0">
                <a:solidFill>
                  <a:srgbClr val="C97A1E"/>
                </a:solidFill>
                <a:latin typeface="Calibri" pitchFamily="34" charset="0"/>
                <a:ea typeface="Calibri" pitchFamily="34" charset="-122"/>
                <a:cs typeface="Calibri" pitchFamily="34" charset="-120"/>
              </a:rPr>
              <a:t>Why nine points and not ninety?</a:t>
            </a:r>
            <a:endParaRPr lang="en-US" sz="1250" dirty="0"/>
          </a:p>
        </p:txBody>
      </p:sp>
      <p:sp>
        <p:nvSpPr>
          <p:cNvPr id="12" name="Text 9"/>
          <p:cNvSpPr/>
          <p:nvPr/>
        </p:nvSpPr>
        <p:spPr>
          <a:xfrm>
            <a:off x="4498848" y="5010912"/>
            <a:ext cx="3163824" cy="603504"/>
          </a:xfrm>
          <a:prstGeom prst="rect">
            <a:avLst/>
          </a:prstGeom>
          <a:noFill/>
          <a:ln/>
        </p:spPr>
        <p:txBody>
          <a:bodyPr wrap="square" lIns="0" tIns="0" rIns="0" bIns="0" rtlCol="0" anchor="t"/>
          <a:lstStyle/>
          <a:p>
            <a:pPr marL="0" indent="0">
              <a:buNone/>
            </a:pPr>
            <a:r>
              <a:rPr lang="en-US" sz="1150" dirty="0">
                <a:solidFill>
                  <a:srgbClr val="22354F"/>
                </a:solidFill>
                <a:latin typeface="Calibri" pitchFamily="34" charset="0"/>
                <a:ea typeface="Calibri" pitchFamily="34" charset="-122"/>
                <a:cs typeface="Calibri" pitchFamily="34" charset="-120"/>
              </a:rPr>
              <a:t>Chapter 6: the filter has a frequency response, and it has a shape.</a:t>
            </a:r>
            <a:endParaRPr lang="en-US" sz="1150" dirty="0"/>
          </a:p>
        </p:txBody>
      </p:sp>
      <p:sp>
        <p:nvSpPr>
          <p:cNvPr id="13" name="Shape 10"/>
          <p:cNvSpPr/>
          <p:nvPr/>
        </p:nvSpPr>
        <p:spPr>
          <a:xfrm>
            <a:off x="8065008" y="4480560"/>
            <a:ext cx="3529584" cy="1207008"/>
          </a:xfrm>
          <a:prstGeom prst="roundRect">
            <a:avLst>
              <a:gd name="adj" fmla="val 6818"/>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14" name="Text 11"/>
          <p:cNvSpPr/>
          <p:nvPr/>
        </p:nvSpPr>
        <p:spPr>
          <a:xfrm>
            <a:off x="8247888" y="4572000"/>
            <a:ext cx="3163824" cy="420624"/>
          </a:xfrm>
          <a:prstGeom prst="rect">
            <a:avLst/>
          </a:prstGeom>
          <a:noFill/>
          <a:ln/>
        </p:spPr>
        <p:txBody>
          <a:bodyPr wrap="square" lIns="0" tIns="0" rIns="0" bIns="0" rtlCol="0" anchor="t"/>
          <a:lstStyle/>
          <a:p>
            <a:pPr marL="0" indent="0">
              <a:buNone/>
            </a:pPr>
            <a:r>
              <a:rPr lang="en-US" sz="1250" b="1" dirty="0">
                <a:solidFill>
                  <a:srgbClr val="B23A48"/>
                </a:solidFill>
                <a:latin typeface="Calibri" pitchFamily="34" charset="0"/>
                <a:ea typeface="Calibri" pitchFamily="34" charset="-122"/>
                <a:cs typeface="Calibri" pitchFamily="34" charset="-120"/>
              </a:rPr>
              <a:t>Why is the output delayed?</a:t>
            </a:r>
            <a:endParaRPr lang="en-US" sz="1250" dirty="0"/>
          </a:p>
        </p:txBody>
      </p:sp>
      <p:sp>
        <p:nvSpPr>
          <p:cNvPr id="15" name="Text 12"/>
          <p:cNvSpPr/>
          <p:nvPr/>
        </p:nvSpPr>
        <p:spPr>
          <a:xfrm>
            <a:off x="8247888" y="5010912"/>
            <a:ext cx="3163824" cy="603504"/>
          </a:xfrm>
          <a:prstGeom prst="rect">
            <a:avLst/>
          </a:prstGeom>
          <a:noFill/>
          <a:ln/>
        </p:spPr>
        <p:txBody>
          <a:bodyPr wrap="square" lIns="0" tIns="0" rIns="0" bIns="0" rtlCol="0" anchor="t"/>
          <a:lstStyle/>
          <a:p>
            <a:pPr marL="0" indent="0">
              <a:buNone/>
            </a:pPr>
            <a:r>
              <a:rPr lang="en-US" sz="1150" dirty="0">
                <a:solidFill>
                  <a:srgbClr val="22354F"/>
                </a:solidFill>
                <a:latin typeface="Calibri" pitchFamily="34" charset="0"/>
                <a:ea typeface="Calibri" pitchFamily="34" charset="-122"/>
                <a:cs typeface="Calibri" pitchFamily="34" charset="-120"/>
              </a:rPr>
              <a:t>Chapter 8 and Chapter 10: phase response and linear phase.</a:t>
            </a:r>
            <a:endParaRPr lang="en-US" sz="1150" dirty="0"/>
          </a:p>
        </p:txBody>
      </p:sp>
      <p:sp>
        <p:nvSpPr>
          <p:cNvPr id="16" name="Text 13"/>
          <p:cNvSpPr/>
          <p:nvPr/>
        </p:nvSpPr>
        <p:spPr>
          <a:xfrm>
            <a:off x="566928" y="6473952"/>
            <a:ext cx="8595360" cy="237744"/>
          </a:xfrm>
          <a:prstGeom prst="rect">
            <a:avLst/>
          </a:prstGeom>
          <a:noFill/>
          <a:ln/>
        </p:spPr>
        <p:txBody>
          <a:bodyPr wrap="square" lIns="0" tIns="0" rIns="0" bIns="0" rtlCol="0" anchor="ctr"/>
          <a:lstStyle/>
          <a:p>
            <a:pPr marL="0" indent="0">
              <a:buNone/>
            </a:pPr>
            <a:r>
              <a:rPr lang="en-US" sz="900" dirty="0">
                <a:solidFill>
                  <a:srgbClr val="5A6B7D"/>
                </a:solidFill>
                <a:latin typeface="Calibri" pitchFamily="34" charset="0"/>
                <a:ea typeface="Calibri" pitchFamily="34" charset="-122"/>
                <a:cs typeface="Calibri" pitchFamily="34" charset="-120"/>
              </a:rPr>
              <a:t>CSE 5112  ·  Module 1  ·  Foundations of DSP</a:t>
            </a:r>
            <a:endParaRPr lang="en-US" sz="900" dirty="0"/>
          </a:p>
        </p:txBody>
      </p:sp>
      <p:sp>
        <p:nvSpPr>
          <p:cNvPr id="17" name="Text 14"/>
          <p:cNvSpPr/>
          <p:nvPr/>
        </p:nvSpPr>
        <p:spPr>
          <a:xfrm>
            <a:off x="10680192" y="6473952"/>
            <a:ext cx="914400" cy="237744"/>
          </a:xfrm>
          <a:prstGeom prst="rect">
            <a:avLst/>
          </a:prstGeom>
          <a:noFill/>
          <a:ln/>
        </p:spPr>
        <p:txBody>
          <a:bodyPr wrap="square" lIns="0" tIns="0" rIns="0" bIns="0" rtlCol="0" anchor="ctr"/>
          <a:lstStyle/>
          <a:p>
            <a:pPr marL="0" indent="0" algn="r">
              <a:buNone/>
            </a:pPr>
            <a:r>
              <a:rPr lang="en-US" sz="900" dirty="0">
                <a:solidFill>
                  <a:srgbClr val="5A6B7D"/>
                </a:solidFill>
                <a:latin typeface="Calibri" pitchFamily="34" charset="0"/>
                <a:ea typeface="Calibri" pitchFamily="34" charset="-122"/>
                <a:cs typeface="Calibri" pitchFamily="34" charset="-120"/>
              </a:rPr>
              <a:t>16</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7">
    <p:bg>
      <p:bgPr>
        <a:solidFill>
          <a:srgbClr val="16243D"/>
        </a:solidFill>
        <a:effectLst/>
      </p:bgPr>
    </p:bg>
    <p:spTree>
      <p:nvGrpSpPr>
        <p:cNvPr id="1" name=""/>
        <p:cNvGrpSpPr/>
        <p:nvPr/>
      </p:nvGrpSpPr>
      <p:grpSpPr>
        <a:xfrm>
          <a:off x="0" y="0"/>
          <a:ext cx="0" cy="0"/>
          <a:chOff x="0" y="0"/>
          <a:chExt cx="0" cy="0"/>
        </a:xfrm>
      </p:grpSpPr>
      <p:sp>
        <p:nvSpPr>
          <p:cNvPr id="2" name="Shape 0"/>
          <p:cNvSpPr/>
          <p:nvPr/>
        </p:nvSpPr>
        <p:spPr>
          <a:xfrm>
            <a:off x="0" y="0"/>
            <a:ext cx="12161520" cy="6858000"/>
          </a:xfrm>
          <a:prstGeom prst="rect">
            <a:avLst/>
          </a:prstGeom>
          <a:solidFill>
            <a:srgbClr val="16243D"/>
          </a:solidFill>
          <a:ln/>
        </p:spPr>
      </p:sp>
      <p:sp>
        <p:nvSpPr>
          <p:cNvPr id="3" name="Shape 1"/>
          <p:cNvSpPr/>
          <p:nvPr/>
        </p:nvSpPr>
        <p:spPr>
          <a:xfrm>
            <a:off x="9646920" y="5538978"/>
            <a:ext cx="109728" cy="534924"/>
          </a:xfrm>
          <a:prstGeom prst="roundRect">
            <a:avLst>
              <a:gd name="adj" fmla="val 50000"/>
            </a:avLst>
          </a:prstGeom>
          <a:solidFill>
            <a:srgbClr val="E29135"/>
          </a:solidFill>
          <a:ln w="12700">
            <a:solidFill>
              <a:srgbClr val="333333"/>
            </a:solidFill>
            <a:prstDash val="solid"/>
          </a:ln>
        </p:spPr>
      </p:sp>
      <p:sp>
        <p:nvSpPr>
          <p:cNvPr id="4" name="Shape 2"/>
          <p:cNvSpPr/>
          <p:nvPr/>
        </p:nvSpPr>
        <p:spPr>
          <a:xfrm>
            <a:off x="9866376" y="5403190"/>
            <a:ext cx="109728" cy="806501"/>
          </a:xfrm>
          <a:prstGeom prst="roundRect">
            <a:avLst>
              <a:gd name="adj" fmla="val 50000"/>
            </a:avLst>
          </a:prstGeom>
          <a:solidFill>
            <a:srgbClr val="1C7293"/>
          </a:solidFill>
          <a:ln w="12700">
            <a:solidFill>
              <a:srgbClr val="333333"/>
            </a:solidFill>
            <a:prstDash val="solid"/>
          </a:ln>
        </p:spPr>
      </p:sp>
      <p:sp>
        <p:nvSpPr>
          <p:cNvPr id="5" name="Shape 3"/>
          <p:cNvSpPr/>
          <p:nvPr/>
        </p:nvSpPr>
        <p:spPr>
          <a:xfrm>
            <a:off x="10085832" y="5262372"/>
            <a:ext cx="109728" cy="1088136"/>
          </a:xfrm>
          <a:prstGeom prst="roundRect">
            <a:avLst>
              <a:gd name="adj" fmla="val 50000"/>
            </a:avLst>
          </a:prstGeom>
          <a:solidFill>
            <a:srgbClr val="1C7293"/>
          </a:solidFill>
          <a:ln w="12700">
            <a:solidFill>
              <a:srgbClr val="333333"/>
            </a:solidFill>
            <a:prstDash val="solid"/>
          </a:ln>
        </p:spPr>
      </p:sp>
      <p:sp>
        <p:nvSpPr>
          <p:cNvPr id="6" name="Shape 4"/>
          <p:cNvSpPr/>
          <p:nvPr/>
        </p:nvSpPr>
        <p:spPr>
          <a:xfrm>
            <a:off x="10305288" y="5212080"/>
            <a:ext cx="109728" cy="1188720"/>
          </a:xfrm>
          <a:prstGeom prst="roundRect">
            <a:avLst>
              <a:gd name="adj" fmla="val 50000"/>
            </a:avLst>
          </a:prstGeom>
          <a:solidFill>
            <a:srgbClr val="E29135"/>
          </a:solidFill>
          <a:ln w="12700">
            <a:solidFill>
              <a:srgbClr val="333333"/>
            </a:solidFill>
            <a:prstDash val="solid"/>
          </a:ln>
        </p:spPr>
      </p:sp>
      <p:sp>
        <p:nvSpPr>
          <p:cNvPr id="7" name="Shape 5"/>
          <p:cNvSpPr/>
          <p:nvPr/>
        </p:nvSpPr>
        <p:spPr>
          <a:xfrm>
            <a:off x="10524744" y="5342839"/>
            <a:ext cx="109728" cy="927202"/>
          </a:xfrm>
          <a:prstGeom prst="roundRect">
            <a:avLst>
              <a:gd name="adj" fmla="val 50000"/>
            </a:avLst>
          </a:prstGeom>
          <a:solidFill>
            <a:srgbClr val="1C7293"/>
          </a:solidFill>
          <a:ln w="12700">
            <a:solidFill>
              <a:srgbClr val="333333"/>
            </a:solidFill>
            <a:prstDash val="solid"/>
          </a:ln>
        </p:spPr>
      </p:sp>
      <p:sp>
        <p:nvSpPr>
          <p:cNvPr id="8" name="Shape 6"/>
          <p:cNvSpPr/>
          <p:nvPr/>
        </p:nvSpPr>
        <p:spPr>
          <a:xfrm>
            <a:off x="10744200" y="5483657"/>
            <a:ext cx="109728" cy="645566"/>
          </a:xfrm>
          <a:prstGeom prst="roundRect">
            <a:avLst>
              <a:gd name="adj" fmla="val 50000"/>
            </a:avLst>
          </a:prstGeom>
          <a:solidFill>
            <a:srgbClr val="1C7293"/>
          </a:solidFill>
          <a:ln w="12700">
            <a:solidFill>
              <a:srgbClr val="333333"/>
            </a:solidFill>
            <a:prstDash val="solid"/>
          </a:ln>
        </p:spPr>
      </p:sp>
      <p:sp>
        <p:nvSpPr>
          <p:cNvPr id="9" name="Shape 7"/>
          <p:cNvSpPr/>
          <p:nvPr/>
        </p:nvSpPr>
        <p:spPr>
          <a:xfrm>
            <a:off x="10963656" y="5574182"/>
            <a:ext cx="109728" cy="464515"/>
          </a:xfrm>
          <a:prstGeom prst="roundRect">
            <a:avLst>
              <a:gd name="adj" fmla="val 50000"/>
            </a:avLst>
          </a:prstGeom>
          <a:solidFill>
            <a:srgbClr val="E29135"/>
          </a:solidFill>
          <a:ln w="12700">
            <a:solidFill>
              <a:srgbClr val="333333"/>
            </a:solidFill>
            <a:prstDash val="solid"/>
          </a:ln>
        </p:spPr>
      </p:sp>
      <p:sp>
        <p:nvSpPr>
          <p:cNvPr id="10" name="Shape 8"/>
          <p:cNvSpPr/>
          <p:nvPr/>
        </p:nvSpPr>
        <p:spPr>
          <a:xfrm>
            <a:off x="11183112" y="5503774"/>
            <a:ext cx="109728" cy="605333"/>
          </a:xfrm>
          <a:prstGeom prst="roundRect">
            <a:avLst>
              <a:gd name="adj" fmla="val 50000"/>
            </a:avLst>
          </a:prstGeom>
          <a:solidFill>
            <a:srgbClr val="1C7293"/>
          </a:solidFill>
          <a:ln w="12700">
            <a:solidFill>
              <a:srgbClr val="333333"/>
            </a:solidFill>
            <a:prstDash val="solid"/>
          </a:ln>
        </p:spPr>
      </p:sp>
      <p:sp>
        <p:nvSpPr>
          <p:cNvPr id="11" name="Shape 9"/>
          <p:cNvSpPr/>
          <p:nvPr/>
        </p:nvSpPr>
        <p:spPr>
          <a:xfrm>
            <a:off x="11402568" y="5373014"/>
            <a:ext cx="109728" cy="866851"/>
          </a:xfrm>
          <a:prstGeom prst="roundRect">
            <a:avLst>
              <a:gd name="adj" fmla="val 50000"/>
            </a:avLst>
          </a:prstGeom>
          <a:solidFill>
            <a:srgbClr val="1C7293"/>
          </a:solidFill>
          <a:ln w="12700">
            <a:solidFill>
              <a:srgbClr val="333333"/>
            </a:solidFill>
            <a:prstDash val="solid"/>
          </a:ln>
        </p:spPr>
      </p:sp>
      <p:sp>
        <p:nvSpPr>
          <p:cNvPr id="12" name="Shape 10"/>
          <p:cNvSpPr/>
          <p:nvPr/>
        </p:nvSpPr>
        <p:spPr>
          <a:xfrm>
            <a:off x="11622024" y="5252314"/>
            <a:ext cx="109728" cy="1108253"/>
          </a:xfrm>
          <a:prstGeom prst="roundRect">
            <a:avLst>
              <a:gd name="adj" fmla="val 50000"/>
            </a:avLst>
          </a:prstGeom>
          <a:solidFill>
            <a:srgbClr val="E29135"/>
          </a:solidFill>
          <a:ln w="12700">
            <a:solidFill>
              <a:srgbClr val="333333"/>
            </a:solidFill>
            <a:prstDash val="solid"/>
          </a:ln>
        </p:spPr>
      </p:sp>
      <p:sp>
        <p:nvSpPr>
          <p:cNvPr id="13" name="Text 11"/>
          <p:cNvSpPr/>
          <p:nvPr/>
        </p:nvSpPr>
        <p:spPr>
          <a:xfrm>
            <a:off x="658368" y="932688"/>
            <a:ext cx="7315200" cy="329184"/>
          </a:xfrm>
          <a:prstGeom prst="rect">
            <a:avLst/>
          </a:prstGeom>
          <a:noFill/>
          <a:ln/>
        </p:spPr>
        <p:txBody>
          <a:bodyPr wrap="square" lIns="0" tIns="0" rIns="0" bIns="0" rtlCol="0" anchor="ctr"/>
          <a:lstStyle/>
          <a:p>
            <a:pPr marL="0" indent="0">
              <a:buNone/>
            </a:pPr>
            <a:r>
              <a:rPr lang="en-US" sz="1400" b="1" kern="0" spc="300" dirty="0">
                <a:solidFill>
                  <a:srgbClr val="E29135"/>
                </a:solidFill>
                <a:latin typeface="Calibri" pitchFamily="34" charset="0"/>
                <a:ea typeface="Calibri" pitchFamily="34" charset="-122"/>
                <a:cs typeface="Calibri" pitchFamily="34" charset="-120"/>
              </a:rPr>
              <a:t>CHAPTER TWO</a:t>
            </a:r>
            <a:endParaRPr lang="en-US" sz="1400" dirty="0"/>
          </a:p>
        </p:txBody>
      </p:sp>
      <p:sp>
        <p:nvSpPr>
          <p:cNvPr id="14" name="Shape 12"/>
          <p:cNvSpPr/>
          <p:nvPr/>
        </p:nvSpPr>
        <p:spPr>
          <a:xfrm>
            <a:off x="9720072" y="868680"/>
            <a:ext cx="1554480" cy="1554480"/>
          </a:xfrm>
          <a:prstGeom prst="ellipse">
            <a:avLst/>
          </a:prstGeom>
          <a:solidFill>
            <a:srgbClr val="16243D"/>
          </a:solidFill>
          <a:ln w="25400">
            <a:solidFill>
              <a:srgbClr val="1C7293"/>
            </a:solidFill>
            <a:prstDash val="solid"/>
          </a:ln>
        </p:spPr>
      </p:sp>
      <p:sp>
        <p:nvSpPr>
          <p:cNvPr id="15" name="Text 13"/>
          <p:cNvSpPr/>
          <p:nvPr/>
        </p:nvSpPr>
        <p:spPr>
          <a:xfrm>
            <a:off x="9720072" y="868680"/>
            <a:ext cx="1554480" cy="1554480"/>
          </a:xfrm>
          <a:prstGeom prst="rect">
            <a:avLst/>
          </a:prstGeom>
          <a:noFill/>
          <a:ln/>
        </p:spPr>
        <p:txBody>
          <a:bodyPr wrap="square" lIns="0" tIns="0" rIns="0" bIns="0" rtlCol="0" anchor="ctr"/>
          <a:lstStyle/>
          <a:p>
            <a:pPr marL="0" indent="0" algn="ctr">
              <a:buNone/>
            </a:pPr>
            <a:r>
              <a:rPr lang="en-US" sz="6200" b="1" dirty="0">
                <a:solidFill>
                  <a:srgbClr val="FFFFFF"/>
                </a:solidFill>
                <a:latin typeface="Cambria" pitchFamily="34" charset="0"/>
                <a:ea typeface="Cambria" pitchFamily="34" charset="-122"/>
                <a:cs typeface="Cambria" pitchFamily="34" charset="-120"/>
              </a:rPr>
              <a:t>2</a:t>
            </a:r>
            <a:endParaRPr lang="en-US" sz="6200" dirty="0"/>
          </a:p>
        </p:txBody>
      </p:sp>
      <p:sp>
        <p:nvSpPr>
          <p:cNvPr id="16" name="Text 14"/>
          <p:cNvSpPr/>
          <p:nvPr/>
        </p:nvSpPr>
        <p:spPr>
          <a:xfrm>
            <a:off x="658368" y="1298448"/>
            <a:ext cx="8503920" cy="1234440"/>
          </a:xfrm>
          <a:prstGeom prst="rect">
            <a:avLst/>
          </a:prstGeom>
          <a:noFill/>
          <a:ln/>
        </p:spPr>
        <p:txBody>
          <a:bodyPr wrap="square" lIns="0" tIns="0" rIns="0" bIns="0" rtlCol="0" anchor="t"/>
          <a:lstStyle/>
          <a:p>
            <a:pPr marL="0" indent="0">
              <a:buNone/>
            </a:pPr>
            <a:r>
              <a:rPr lang="en-US" sz="3800" b="1" dirty="0">
                <a:solidFill>
                  <a:srgbClr val="FFFFFF"/>
                </a:solidFill>
                <a:latin typeface="Cambria" pitchFamily="34" charset="0"/>
                <a:ea typeface="Cambria" pitchFamily="34" charset="-122"/>
                <a:cs typeface="Cambria" pitchFamily="34" charset="-120"/>
              </a:rPr>
              <a:t>Review of Analog</a:t>
            </a:r>
            <a:endParaRPr lang="en-US" sz="3800" dirty="0"/>
          </a:p>
          <a:p>
            <a:pPr marL="0" indent="0">
              <a:buNone/>
            </a:pPr>
            <a:r>
              <a:rPr lang="en-US" sz="3800" b="1" dirty="0">
                <a:solidFill>
                  <a:srgbClr val="FFFFFF"/>
                </a:solidFill>
                <a:latin typeface="Cambria" pitchFamily="34" charset="0"/>
                <a:ea typeface="Cambria" pitchFamily="34" charset="-122"/>
                <a:cs typeface="Cambria" pitchFamily="34" charset="-120"/>
              </a:rPr>
              <a:t>Signal Analysis</a:t>
            </a:r>
            <a:endParaRPr lang="en-US" sz="3800" dirty="0"/>
          </a:p>
        </p:txBody>
      </p:sp>
      <p:sp>
        <p:nvSpPr>
          <p:cNvPr id="17" name="Text 15"/>
          <p:cNvSpPr/>
          <p:nvPr/>
        </p:nvSpPr>
        <p:spPr>
          <a:xfrm>
            <a:off x="658368" y="2999232"/>
            <a:ext cx="7315200" cy="292608"/>
          </a:xfrm>
          <a:prstGeom prst="rect">
            <a:avLst/>
          </a:prstGeom>
          <a:noFill/>
          <a:ln/>
        </p:spPr>
        <p:txBody>
          <a:bodyPr wrap="square" lIns="0" tIns="0" rIns="0" bIns="0" rtlCol="0" anchor="ctr"/>
          <a:lstStyle/>
          <a:p>
            <a:pPr marL="0" indent="0">
              <a:buNone/>
            </a:pPr>
            <a:r>
              <a:rPr lang="en-US" sz="1250" b="1" kern="0" spc="150" dirty="0">
                <a:solidFill>
                  <a:srgbClr val="E29135"/>
                </a:solidFill>
                <a:latin typeface="Calibri" pitchFamily="34" charset="0"/>
                <a:ea typeface="Calibri" pitchFamily="34" charset="-122"/>
                <a:cs typeface="Calibri" pitchFamily="34" charset="-120"/>
              </a:rPr>
              <a:t>Intended learning outcomes</a:t>
            </a:r>
            <a:endParaRPr lang="en-US" sz="1250" dirty="0"/>
          </a:p>
        </p:txBody>
      </p:sp>
      <p:sp>
        <p:nvSpPr>
          <p:cNvPr id="18" name="Text 16"/>
          <p:cNvSpPr/>
          <p:nvPr/>
        </p:nvSpPr>
        <p:spPr>
          <a:xfrm>
            <a:off x="658368" y="3364992"/>
            <a:ext cx="9692640" cy="2286000"/>
          </a:xfrm>
          <a:prstGeom prst="rect">
            <a:avLst/>
          </a:prstGeom>
          <a:noFill/>
          <a:ln/>
        </p:spPr>
        <p:txBody>
          <a:bodyPr wrap="square" lIns="0" tIns="0" rIns="0" bIns="0" rtlCol="0" anchor="t"/>
          <a:lstStyle/>
          <a:p>
            <a:pPr marL="203200" indent="-203200">
              <a:spcAft>
                <a:spcPts val="1200"/>
              </a:spcAft>
              <a:buSzPct val="100000"/>
              <a:buChar char="▪"/>
            </a:pPr>
            <a:r>
              <a:rPr lang="en-US" sz="1500" dirty="0">
                <a:solidFill>
                  <a:srgbClr val="BFD3E0"/>
                </a:solidFill>
                <a:latin typeface="Calibri" pitchFamily="34" charset="0"/>
                <a:ea typeface="Calibri" pitchFamily="34" charset="-122"/>
                <a:cs typeface="Calibri" pitchFamily="34" charset="-120"/>
              </a:rPr>
              <a:t>Classify analog signals as periodic or aperiodic, and as energy or power signals</a:t>
            </a:r>
            <a:endParaRPr lang="en-US" sz="1500" dirty="0"/>
          </a:p>
          <a:p>
            <a:pPr marL="203200" indent="-203200">
              <a:spcAft>
                <a:spcPts val="1200"/>
              </a:spcAft>
              <a:buSzPct val="100000"/>
              <a:buChar char="▪"/>
            </a:pPr>
            <a:r>
              <a:rPr lang="en-US" sz="1500" dirty="0">
                <a:solidFill>
                  <a:srgbClr val="BFD3E0"/>
                </a:solidFill>
                <a:latin typeface="Calibri" pitchFamily="34" charset="0"/>
                <a:ea typeface="Calibri" pitchFamily="34" charset="-122"/>
                <a:cs typeface="Calibri" pitchFamily="34" charset="-120"/>
              </a:rPr>
              <a:t>Compute Fourier series coefficients and interpret the resulting line spectrum</a:t>
            </a:r>
            <a:endParaRPr lang="en-US" sz="1500" dirty="0"/>
          </a:p>
          <a:p>
            <a:pPr marL="203200" indent="-203200">
              <a:spcAft>
                <a:spcPts val="1200"/>
              </a:spcAft>
              <a:buSzPct val="100000"/>
              <a:buChar char="▪"/>
            </a:pPr>
            <a:r>
              <a:rPr lang="en-US" sz="1500" dirty="0">
                <a:solidFill>
                  <a:srgbClr val="BFD3E0"/>
                </a:solidFill>
                <a:latin typeface="Calibri" pitchFamily="34" charset="0"/>
                <a:ea typeface="Calibri" pitchFamily="34" charset="-122"/>
                <a:cs typeface="Calibri" pitchFamily="34" charset="-120"/>
              </a:rPr>
              <a:t>Apply the continuous-time Fourier transform and its principal properties</a:t>
            </a:r>
            <a:endParaRPr lang="en-US" sz="1500" dirty="0"/>
          </a:p>
          <a:p>
            <a:pPr marL="203200" indent="-203200">
              <a:spcAft>
                <a:spcPts val="1200"/>
              </a:spcAft>
              <a:buSzPct val="100000"/>
              <a:buChar char="▪"/>
            </a:pPr>
            <a:r>
              <a:rPr lang="en-US" sz="1500" dirty="0">
                <a:solidFill>
                  <a:srgbClr val="BFD3E0"/>
                </a:solidFill>
                <a:latin typeface="Calibri" pitchFamily="34" charset="0"/>
                <a:ea typeface="Calibri" pitchFamily="34" charset="-122"/>
                <a:cs typeface="Calibri" pitchFamily="34" charset="-120"/>
              </a:rPr>
              <a:t>Relate convolution in time to multiplication in frequency for LTI systems</a:t>
            </a:r>
            <a:endParaRPr lang="en-US" sz="15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66928" y="365760"/>
            <a:ext cx="11027664" cy="566928"/>
          </a:xfrm>
          <a:prstGeom prst="rect">
            <a:avLst/>
          </a:prstGeom>
          <a:noFill/>
          <a:ln/>
        </p:spPr>
        <p:txBody>
          <a:bodyPr wrap="square" lIns="0" tIns="0" rIns="0" bIns="0" rtlCol="0" anchor="ctr"/>
          <a:lstStyle/>
          <a:p>
            <a:pPr marL="0" indent="0">
              <a:buNone/>
            </a:pPr>
            <a:r>
              <a:rPr lang="en-US" sz="2900" b="1" dirty="0">
                <a:solidFill>
                  <a:srgbClr val="16243D"/>
                </a:solidFill>
                <a:latin typeface="Cambria" pitchFamily="34" charset="0"/>
                <a:ea typeface="Cambria" pitchFamily="34" charset="-122"/>
                <a:cs typeface="Cambria" pitchFamily="34" charset="-120"/>
              </a:rPr>
              <a:t>Periodicity, energy, and power</a:t>
            </a:r>
            <a:endParaRPr lang="en-US" sz="2900" dirty="0"/>
          </a:p>
        </p:txBody>
      </p:sp>
      <p:sp>
        <p:nvSpPr>
          <p:cNvPr id="3" name="Text 1"/>
          <p:cNvSpPr/>
          <p:nvPr/>
        </p:nvSpPr>
        <p:spPr>
          <a:xfrm>
            <a:off x="566928" y="914400"/>
            <a:ext cx="11027664" cy="347472"/>
          </a:xfrm>
          <a:prstGeom prst="rect">
            <a:avLst/>
          </a:prstGeom>
          <a:noFill/>
          <a:ln/>
        </p:spPr>
        <p:txBody>
          <a:bodyPr wrap="square" lIns="0" tIns="0" rIns="0" bIns="0" rtlCol="0" anchor="ctr"/>
          <a:lstStyle/>
          <a:p>
            <a:pPr marL="0" indent="0">
              <a:buNone/>
            </a:pPr>
            <a:r>
              <a:rPr lang="en-US" sz="1350" dirty="0">
                <a:solidFill>
                  <a:srgbClr val="43596E"/>
                </a:solidFill>
                <a:latin typeface="Calibri" pitchFamily="34" charset="0"/>
                <a:ea typeface="Calibri" pitchFamily="34" charset="-122"/>
                <a:cs typeface="Calibri" pitchFamily="34" charset="-120"/>
              </a:rPr>
              <a:t>Three labels. Which one a signal gets decides which tool you are allowed to use.</a:t>
            </a:r>
            <a:endParaRPr lang="en-US" sz="1350" dirty="0"/>
          </a:p>
        </p:txBody>
      </p:sp>
      <p:sp>
        <p:nvSpPr>
          <p:cNvPr id="4" name="Shape 2"/>
          <p:cNvSpPr/>
          <p:nvPr/>
        </p:nvSpPr>
        <p:spPr>
          <a:xfrm>
            <a:off x="566928" y="1389888"/>
            <a:ext cx="5376672" cy="1920240"/>
          </a:xfrm>
          <a:prstGeom prst="roundRect">
            <a:avLst>
              <a:gd name="adj" fmla="val 4286"/>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5" name="Text 3"/>
          <p:cNvSpPr/>
          <p:nvPr/>
        </p:nvSpPr>
        <p:spPr>
          <a:xfrm>
            <a:off x="786384" y="1536192"/>
            <a:ext cx="4937760" cy="310896"/>
          </a:xfrm>
          <a:prstGeom prst="rect">
            <a:avLst/>
          </a:prstGeom>
          <a:noFill/>
          <a:ln/>
        </p:spPr>
        <p:txBody>
          <a:bodyPr wrap="square" lIns="0" tIns="0" rIns="0" bIns="0" rtlCol="0" anchor="ctr"/>
          <a:lstStyle/>
          <a:p>
            <a:pPr marL="0" indent="0">
              <a:buNone/>
            </a:pPr>
            <a:r>
              <a:rPr lang="en-US" sz="1500" b="1" dirty="0">
                <a:solidFill>
                  <a:srgbClr val="1C7293"/>
                </a:solidFill>
                <a:latin typeface="Calibri" pitchFamily="34" charset="0"/>
                <a:ea typeface="Calibri" pitchFamily="34" charset="-122"/>
                <a:cs typeface="Calibri" pitchFamily="34" charset="-120"/>
              </a:rPr>
              <a:t>Energy signals</a:t>
            </a:r>
            <a:endParaRPr lang="en-US" sz="1500" dirty="0"/>
          </a:p>
        </p:txBody>
      </p:sp>
      <p:sp>
        <p:nvSpPr>
          <p:cNvPr id="6" name="Text 4"/>
          <p:cNvSpPr/>
          <p:nvPr/>
        </p:nvSpPr>
        <p:spPr>
          <a:xfrm>
            <a:off x="786384" y="1847088"/>
            <a:ext cx="4937760" cy="512064"/>
          </a:xfrm>
          <a:prstGeom prst="rect">
            <a:avLst/>
          </a:prstGeom>
          <a:noFill/>
          <a:ln/>
        </p:spPr>
        <p:txBody>
          <a:bodyPr wrap="square" lIns="0" tIns="0" rIns="0" bIns="0" rtlCol="0" anchor="t"/>
          <a:lstStyle/>
          <a:p>
            <a:pPr marL="0" indent="0">
              <a:buNone/>
            </a:pPr>
            <a:r>
              <a:rPr lang="en-US" sz="1250" dirty="0">
                <a:solidFill>
                  <a:srgbClr val="22354F"/>
                </a:solidFill>
                <a:latin typeface="Calibri" pitchFamily="34" charset="0"/>
                <a:ea typeface="Calibri" pitchFamily="34" charset="-122"/>
                <a:cs typeface="Calibri" pitchFamily="34" charset="-120"/>
              </a:rPr>
              <a:t>Total energy adds up to a finite number. These are short events: taps, pulses, and things that die away. The Fourier transform works on them directly.</a:t>
            </a:r>
            <a:endParaRPr lang="en-US" sz="1250" dirty="0"/>
          </a:p>
        </p:txBody>
      </p:sp>
      <p:pic>
        <p:nvPicPr>
          <p:cNvPr id="7" name="Image 0" descr="assets/eq/energy.png"/>
          <p:cNvPicPr>
            <a:picLocks noChangeAspect="1"/>
          </p:cNvPicPr>
          <p:nvPr/>
        </p:nvPicPr>
        <p:blipFill>
          <a:blip r:embed="rId3"/>
          <a:stretch>
            <a:fillRect/>
          </a:stretch>
        </p:blipFill>
        <p:spPr>
          <a:xfrm>
            <a:off x="1860804" y="2505456"/>
            <a:ext cx="2788920" cy="931631"/>
          </a:xfrm>
          <a:prstGeom prst="rect">
            <a:avLst/>
          </a:prstGeom>
        </p:spPr>
      </p:pic>
      <p:sp>
        <p:nvSpPr>
          <p:cNvPr id="8" name="Shape 5"/>
          <p:cNvSpPr/>
          <p:nvPr/>
        </p:nvSpPr>
        <p:spPr>
          <a:xfrm>
            <a:off x="6217920" y="1389888"/>
            <a:ext cx="5376672" cy="1920240"/>
          </a:xfrm>
          <a:prstGeom prst="roundRect">
            <a:avLst>
              <a:gd name="adj" fmla="val 4286"/>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9" name="Text 6"/>
          <p:cNvSpPr/>
          <p:nvPr/>
        </p:nvSpPr>
        <p:spPr>
          <a:xfrm>
            <a:off x="6437376" y="1536192"/>
            <a:ext cx="4937760" cy="310896"/>
          </a:xfrm>
          <a:prstGeom prst="rect">
            <a:avLst/>
          </a:prstGeom>
          <a:noFill/>
          <a:ln/>
        </p:spPr>
        <p:txBody>
          <a:bodyPr wrap="square" lIns="0" tIns="0" rIns="0" bIns="0" rtlCol="0" anchor="ctr"/>
          <a:lstStyle/>
          <a:p>
            <a:pPr marL="0" indent="0">
              <a:buNone/>
            </a:pPr>
            <a:r>
              <a:rPr lang="en-US" sz="1500" b="1" dirty="0">
                <a:solidFill>
                  <a:srgbClr val="C97A1E"/>
                </a:solidFill>
                <a:latin typeface="Calibri" pitchFamily="34" charset="0"/>
                <a:ea typeface="Calibri" pitchFamily="34" charset="-122"/>
                <a:cs typeface="Calibri" pitchFamily="34" charset="-120"/>
              </a:rPr>
              <a:t>Power signals</a:t>
            </a:r>
            <a:endParaRPr lang="en-US" sz="1500" dirty="0"/>
          </a:p>
        </p:txBody>
      </p:sp>
      <p:sp>
        <p:nvSpPr>
          <p:cNvPr id="10" name="Text 7"/>
          <p:cNvSpPr/>
          <p:nvPr/>
        </p:nvSpPr>
        <p:spPr>
          <a:xfrm>
            <a:off x="6437376" y="1847088"/>
            <a:ext cx="4937760" cy="512064"/>
          </a:xfrm>
          <a:prstGeom prst="rect">
            <a:avLst/>
          </a:prstGeom>
          <a:noFill/>
          <a:ln/>
        </p:spPr>
        <p:txBody>
          <a:bodyPr wrap="square" lIns="0" tIns="0" rIns="0" bIns="0" rtlCol="0" anchor="t"/>
          <a:lstStyle/>
          <a:p>
            <a:pPr marL="0" indent="0">
              <a:buNone/>
            </a:pPr>
            <a:r>
              <a:rPr lang="en-US" sz="1250" dirty="0">
                <a:solidFill>
                  <a:srgbClr val="22354F"/>
                </a:solidFill>
                <a:latin typeface="Calibri" pitchFamily="34" charset="0"/>
                <a:ea typeface="Calibri" pitchFamily="34" charset="-122"/>
                <a:cs typeface="Calibri" pitchFamily="34" charset="-120"/>
              </a:rPr>
              <a:t>Energy adds up to infinity, but the average power is finite. Anything that goes on forever, including all repeating signals and most noise.</a:t>
            </a:r>
            <a:endParaRPr lang="en-US" sz="1250" dirty="0"/>
          </a:p>
        </p:txBody>
      </p:sp>
      <p:pic>
        <p:nvPicPr>
          <p:cNvPr id="11" name="Image 1" descr="assets/eq/power.png"/>
          <p:cNvPicPr>
            <a:picLocks noChangeAspect="1"/>
          </p:cNvPicPr>
          <p:nvPr/>
        </p:nvPicPr>
        <p:blipFill>
          <a:blip r:embed="rId4"/>
          <a:stretch>
            <a:fillRect/>
          </a:stretch>
        </p:blipFill>
        <p:spPr>
          <a:xfrm>
            <a:off x="7123176" y="2487168"/>
            <a:ext cx="3566160" cy="878312"/>
          </a:xfrm>
          <a:prstGeom prst="rect">
            <a:avLst/>
          </a:prstGeom>
        </p:spPr>
      </p:pic>
      <p:sp>
        <p:nvSpPr>
          <p:cNvPr id="12" name="Text 8"/>
          <p:cNvSpPr/>
          <p:nvPr/>
        </p:nvSpPr>
        <p:spPr>
          <a:xfrm>
            <a:off x="566928" y="3529584"/>
            <a:ext cx="11027664" cy="292608"/>
          </a:xfrm>
          <a:prstGeom prst="rect">
            <a:avLst/>
          </a:prstGeom>
          <a:noFill/>
          <a:ln/>
        </p:spPr>
        <p:txBody>
          <a:bodyPr wrap="square" lIns="0" tIns="0" rIns="0" bIns="0" rtlCol="0" anchor="ctr"/>
          <a:lstStyle/>
          <a:p>
            <a:pPr marL="0" indent="0">
              <a:buNone/>
            </a:pPr>
            <a:r>
              <a:rPr lang="en-US" sz="1500" b="1" dirty="0">
                <a:solidFill>
                  <a:srgbClr val="16243D"/>
                </a:solidFill>
                <a:latin typeface="Calibri" pitchFamily="34" charset="0"/>
                <a:ea typeface="Calibri" pitchFamily="34" charset="-122"/>
                <a:cs typeface="Calibri" pitchFamily="34" charset="-120"/>
              </a:rPr>
              <a:t>Periodicity</a:t>
            </a:r>
            <a:endParaRPr lang="en-US" sz="1500" dirty="0"/>
          </a:p>
        </p:txBody>
      </p:sp>
      <p:sp>
        <p:nvSpPr>
          <p:cNvPr id="13" name="Text 9"/>
          <p:cNvSpPr/>
          <p:nvPr/>
        </p:nvSpPr>
        <p:spPr>
          <a:xfrm>
            <a:off x="566928" y="3877056"/>
            <a:ext cx="11027664" cy="2011680"/>
          </a:xfrm>
          <a:prstGeom prst="rect">
            <a:avLst/>
          </a:prstGeom>
          <a:noFill/>
          <a:ln/>
        </p:spPr>
        <p:txBody>
          <a:bodyPr wrap="square" lIns="0" tIns="0" rIns="0" bIns="0" rtlCol="0" anchor="t"/>
          <a:lstStyle/>
          <a:p>
            <a:pPr marL="190500" indent="-190500">
              <a:lnSpc>
                <a:spcPct val="106000"/>
              </a:lnSpc>
              <a:spcAft>
                <a:spcPts val="1400"/>
              </a:spcAft>
              <a:buSzPct val="100000"/>
              <a:buChar char="▪"/>
            </a:pPr>
            <a:r>
              <a:rPr lang="en-US" sz="1400" dirty="0">
                <a:solidFill>
                  <a:srgbClr val="22354F"/>
                </a:solidFill>
                <a:latin typeface="Calibri" pitchFamily="34" charset="0"/>
                <a:ea typeface="Calibri" pitchFamily="34" charset="-122"/>
                <a:cs typeface="Calibri" pitchFamily="34" charset="-120"/>
              </a:rPr>
              <a:t>A signal is periodic if it repeats exactly after some time T₀. The smallest such T₀ is called the period, and f₀ = 1/T₀ is how many times it repeats per second.</a:t>
            </a:r>
            <a:endParaRPr lang="en-US" sz="1400" dirty="0"/>
          </a:p>
          <a:p>
            <a:pPr marL="190500" indent="-190500">
              <a:lnSpc>
                <a:spcPct val="106000"/>
              </a:lnSpc>
              <a:spcAft>
                <a:spcPts val="1400"/>
              </a:spcAft>
              <a:buSzPct val="100000"/>
              <a:buChar char="▪"/>
            </a:pPr>
            <a:r>
              <a:rPr lang="en-US" sz="1400" dirty="0">
                <a:solidFill>
                  <a:srgbClr val="22354F"/>
                </a:solidFill>
                <a:latin typeface="Calibri" pitchFamily="34" charset="0"/>
                <a:ea typeface="Calibri" pitchFamily="34" charset="-122"/>
                <a:cs typeface="Calibri" pitchFamily="34" charset="-120"/>
              </a:rPr>
              <a:t>Add two repeating signals together and the result repeats only if their two periods divide into each other neatly. Otherwise the sum never repeats at all.</a:t>
            </a:r>
            <a:endParaRPr lang="en-US" sz="1400" dirty="0"/>
          </a:p>
          <a:p>
            <a:pPr marL="190500" indent="-190500">
              <a:lnSpc>
                <a:spcPct val="106000"/>
              </a:lnSpc>
              <a:spcAft>
                <a:spcPts val="1400"/>
              </a:spcAft>
              <a:buSzPct val="100000"/>
              <a:buChar char="▪"/>
            </a:pPr>
            <a:r>
              <a:rPr lang="en-US" sz="1400" dirty="0">
                <a:solidFill>
                  <a:srgbClr val="22354F"/>
                </a:solidFill>
                <a:latin typeface="Calibri" pitchFamily="34" charset="0"/>
                <a:ea typeface="Calibri" pitchFamily="34" charset="-122"/>
                <a:cs typeface="Calibri" pitchFamily="34" charset="-120"/>
              </a:rPr>
              <a:t>No signal is both an energy signal and a power signal. A few, such as a straight ramp going up forever, are neither.</a:t>
            </a:r>
            <a:endParaRPr lang="en-US" sz="1400" dirty="0"/>
          </a:p>
        </p:txBody>
      </p:sp>
      <p:sp>
        <p:nvSpPr>
          <p:cNvPr id="14" name="Shape 10"/>
          <p:cNvSpPr/>
          <p:nvPr/>
        </p:nvSpPr>
        <p:spPr>
          <a:xfrm>
            <a:off x="566928" y="5650992"/>
            <a:ext cx="11027664" cy="676656"/>
          </a:xfrm>
          <a:prstGeom prst="roundRect">
            <a:avLst>
              <a:gd name="adj" fmla="val 10811"/>
            </a:avLst>
          </a:prstGeom>
          <a:solidFill>
            <a:srgbClr val="EDF2F5"/>
          </a:solidFill>
          <a:ln w="13970">
            <a:solidFill>
              <a:srgbClr val="B23A48"/>
            </a:solidFill>
            <a:prstDash val="solid"/>
          </a:ln>
        </p:spPr>
      </p:sp>
      <p:sp>
        <p:nvSpPr>
          <p:cNvPr id="15" name="Text 11"/>
          <p:cNvSpPr/>
          <p:nvPr/>
        </p:nvSpPr>
        <p:spPr>
          <a:xfrm>
            <a:off x="786384" y="5650992"/>
            <a:ext cx="10588752" cy="676656"/>
          </a:xfrm>
          <a:prstGeom prst="rect">
            <a:avLst/>
          </a:prstGeom>
          <a:noFill/>
          <a:ln/>
        </p:spPr>
        <p:txBody>
          <a:bodyPr wrap="square" lIns="0" tIns="0" rIns="0" bIns="0" rtlCol="0" anchor="ctr"/>
          <a:lstStyle/>
          <a:p>
            <a:pPr marL="0" indent="0">
              <a:buNone/>
            </a:pPr>
            <a:r>
              <a:rPr lang="en-US" sz="1150" b="1" dirty="0">
                <a:solidFill>
                  <a:srgbClr val="B23A48"/>
                </a:solidFill>
                <a:latin typeface="Calibri" pitchFamily="34" charset="0"/>
                <a:ea typeface="Calibri" pitchFamily="34" charset="-122"/>
                <a:cs typeface="Calibri" pitchFamily="34" charset="-120"/>
              </a:rPr>
              <a:t>Common error   </a:t>
            </a:r>
            <a:r>
              <a:rPr lang="en-US" sz="1300" dirty="0">
                <a:solidFill>
                  <a:srgbClr val="22354F"/>
                </a:solidFill>
                <a:latin typeface="Calibri" pitchFamily="34" charset="0"/>
                <a:ea typeface="Calibri" pitchFamily="34" charset="-122"/>
                <a:cs typeface="Calibri" pitchFamily="34" charset="-120"/>
              </a:rPr>
              <a:t>Decide which of the two classes a signal belongs to before you pick a tool. Push a never-ending signal through the Fourier transform integral and you get spikes rather than a sensible curve.</a:t>
            </a:r>
            <a:endParaRPr lang="en-US" sz="1150" dirty="0"/>
          </a:p>
        </p:txBody>
      </p:sp>
      <p:sp>
        <p:nvSpPr>
          <p:cNvPr id="16" name="Text 12"/>
          <p:cNvSpPr/>
          <p:nvPr/>
        </p:nvSpPr>
        <p:spPr>
          <a:xfrm>
            <a:off x="566928" y="6473952"/>
            <a:ext cx="8595360" cy="237744"/>
          </a:xfrm>
          <a:prstGeom prst="rect">
            <a:avLst/>
          </a:prstGeom>
          <a:noFill/>
          <a:ln/>
        </p:spPr>
        <p:txBody>
          <a:bodyPr wrap="square" lIns="0" tIns="0" rIns="0" bIns="0" rtlCol="0" anchor="ctr"/>
          <a:lstStyle/>
          <a:p>
            <a:pPr marL="0" indent="0">
              <a:buNone/>
            </a:pPr>
            <a:r>
              <a:rPr lang="en-US" sz="900" dirty="0">
                <a:solidFill>
                  <a:srgbClr val="5A6B7D"/>
                </a:solidFill>
                <a:latin typeface="Calibri" pitchFamily="34" charset="0"/>
                <a:ea typeface="Calibri" pitchFamily="34" charset="-122"/>
                <a:cs typeface="Calibri" pitchFamily="34" charset="-120"/>
              </a:rPr>
              <a:t>CSE 5112  ·  Module 1  ·  Foundations of DSP</a:t>
            </a:r>
            <a:endParaRPr lang="en-US" sz="900" dirty="0"/>
          </a:p>
        </p:txBody>
      </p:sp>
      <p:sp>
        <p:nvSpPr>
          <p:cNvPr id="17" name="Text 13"/>
          <p:cNvSpPr/>
          <p:nvPr/>
        </p:nvSpPr>
        <p:spPr>
          <a:xfrm>
            <a:off x="10680192" y="6473952"/>
            <a:ext cx="914400" cy="237744"/>
          </a:xfrm>
          <a:prstGeom prst="rect">
            <a:avLst/>
          </a:prstGeom>
          <a:noFill/>
          <a:ln/>
        </p:spPr>
        <p:txBody>
          <a:bodyPr wrap="square" lIns="0" tIns="0" rIns="0" bIns="0" rtlCol="0" anchor="ctr"/>
          <a:lstStyle/>
          <a:p>
            <a:pPr marL="0" indent="0" algn="r">
              <a:buNone/>
            </a:pPr>
            <a:r>
              <a:rPr lang="en-US" sz="900" dirty="0">
                <a:solidFill>
                  <a:srgbClr val="5A6B7D"/>
                </a:solidFill>
                <a:latin typeface="Calibri" pitchFamily="34" charset="0"/>
                <a:ea typeface="Calibri" pitchFamily="34" charset="-122"/>
                <a:cs typeface="Calibri" pitchFamily="34" charset="-120"/>
              </a:rPr>
              <a:t>18</a:t>
            </a:r>
            <a:endParaRPr lang="en-US" sz="9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66928" y="365760"/>
            <a:ext cx="11027664" cy="566928"/>
          </a:xfrm>
          <a:prstGeom prst="rect">
            <a:avLst/>
          </a:prstGeom>
          <a:noFill/>
          <a:ln/>
        </p:spPr>
        <p:txBody>
          <a:bodyPr wrap="square" lIns="0" tIns="0" rIns="0" bIns="0" rtlCol="0" anchor="ctr"/>
          <a:lstStyle/>
          <a:p>
            <a:pPr marL="0" indent="0">
              <a:buNone/>
            </a:pPr>
            <a:r>
              <a:rPr lang="en-US" sz="2900" b="1" dirty="0">
                <a:solidFill>
                  <a:srgbClr val="16243D"/>
                </a:solidFill>
                <a:latin typeface="Cambria" pitchFamily="34" charset="0"/>
                <a:ea typeface="Cambria" pitchFamily="34" charset="-122"/>
                <a:cs typeface="Cambria" pitchFamily="34" charset="-120"/>
              </a:rPr>
              <a:t>Before the formulas: why frequency at all?</a:t>
            </a:r>
            <a:endParaRPr lang="en-US" sz="2900" dirty="0"/>
          </a:p>
        </p:txBody>
      </p:sp>
      <p:sp>
        <p:nvSpPr>
          <p:cNvPr id="3" name="Text 1"/>
          <p:cNvSpPr/>
          <p:nvPr/>
        </p:nvSpPr>
        <p:spPr>
          <a:xfrm>
            <a:off x="566928" y="914400"/>
            <a:ext cx="11027664" cy="347472"/>
          </a:xfrm>
          <a:prstGeom prst="rect">
            <a:avLst/>
          </a:prstGeom>
          <a:noFill/>
          <a:ln/>
        </p:spPr>
        <p:txBody>
          <a:bodyPr wrap="square" lIns="0" tIns="0" rIns="0" bIns="0" rtlCol="0" anchor="ctr"/>
          <a:lstStyle/>
          <a:p>
            <a:pPr marL="0" indent="0">
              <a:buNone/>
            </a:pPr>
            <a:r>
              <a:rPr lang="en-US" sz="1350" dirty="0">
                <a:solidFill>
                  <a:srgbClr val="43596E"/>
                </a:solidFill>
                <a:latin typeface="Calibri" pitchFamily="34" charset="0"/>
                <a:ea typeface="Calibri" pitchFamily="34" charset="-122"/>
                <a:cs typeface="Calibri" pitchFamily="34" charset="-120"/>
              </a:rPr>
              <a:t>A prism splits white light into colours. Fourier analysis does the same to a signal.</a:t>
            </a:r>
            <a:endParaRPr lang="en-US" sz="1350" dirty="0"/>
          </a:p>
        </p:txBody>
      </p:sp>
      <p:pic>
        <p:nvPicPr>
          <p:cNvPr id="4" name="Image 0" descr="assets/fig/prism.png"/>
          <p:cNvPicPr>
            <a:picLocks noChangeAspect="1"/>
          </p:cNvPicPr>
          <p:nvPr/>
        </p:nvPicPr>
        <p:blipFill>
          <a:blip r:embed="rId3"/>
          <a:stretch>
            <a:fillRect/>
          </a:stretch>
        </p:blipFill>
        <p:spPr>
          <a:xfrm>
            <a:off x="1600200" y="1408176"/>
            <a:ext cx="8961120" cy="2270257"/>
          </a:xfrm>
          <a:prstGeom prst="rect">
            <a:avLst/>
          </a:prstGeom>
        </p:spPr>
      </p:pic>
      <p:sp>
        <p:nvSpPr>
          <p:cNvPr id="5" name="Text 2"/>
          <p:cNvSpPr/>
          <p:nvPr/>
        </p:nvSpPr>
        <p:spPr>
          <a:xfrm>
            <a:off x="566928" y="3879601"/>
            <a:ext cx="11027664" cy="2194560"/>
          </a:xfrm>
          <a:prstGeom prst="rect">
            <a:avLst/>
          </a:prstGeom>
          <a:noFill/>
          <a:ln/>
        </p:spPr>
        <p:txBody>
          <a:bodyPr wrap="square" lIns="0" tIns="0" rIns="0" bIns="0" rtlCol="0" anchor="t"/>
          <a:lstStyle/>
          <a:p>
            <a:pPr marL="0" indent="0">
              <a:lnSpc>
                <a:spcPct val="114000"/>
              </a:lnSpc>
              <a:spcAft>
                <a:spcPts val="300"/>
              </a:spcAft>
              <a:buNone/>
            </a:pPr>
            <a:r>
              <a:rPr lang="en-US" sz="1350" b="1" dirty="0">
                <a:solidFill>
                  <a:srgbClr val="16243D"/>
                </a:solidFill>
                <a:latin typeface="Calibri" pitchFamily="34" charset="0"/>
                <a:ea typeface="Calibri" pitchFamily="34" charset="-122"/>
                <a:cs typeface="Calibri" pitchFamily="34" charset="-120"/>
              </a:rPr>
              <a:t>The prism idea</a:t>
            </a:r>
            <a:endParaRPr lang="en-US" sz="1350" dirty="0"/>
          </a:p>
          <a:p>
            <a:pPr marL="0" indent="0">
              <a:lnSpc>
                <a:spcPct val="114000"/>
              </a:lnSpc>
              <a:spcAft>
                <a:spcPts val="1200"/>
              </a:spcAft>
              <a:buNone/>
            </a:pPr>
            <a:r>
              <a:rPr lang="en-US" sz="1300" dirty="0">
                <a:solidFill>
                  <a:srgbClr val="22354F"/>
                </a:solidFill>
                <a:latin typeface="Calibri" pitchFamily="34" charset="0"/>
                <a:ea typeface="Calibri" pitchFamily="34" charset="-122"/>
                <a:cs typeface="Calibri" pitchFamily="34" charset="-120"/>
              </a:rPr>
              <a:t>White light looks like one thing until you put a prism in front of it, and then it separates into colours that were there all along. A signal behaves the same way. The waveform on the left below looks complicated, and yet it is nothing more than three simple tones added together. Fourier analysis is the prism: it takes a measured waveform and tells you which simple tones it is made of, and how much of each.</a:t>
            </a:r>
            <a:endParaRPr lang="en-US" sz="1350" dirty="0"/>
          </a:p>
          <a:p>
            <a:pPr marL="0" indent="0">
              <a:lnSpc>
                <a:spcPct val="114000"/>
              </a:lnSpc>
              <a:spcAft>
                <a:spcPts val="300"/>
              </a:spcAft>
              <a:buNone/>
            </a:pPr>
            <a:r>
              <a:rPr lang="en-US" sz="1350" b="1" dirty="0">
                <a:solidFill>
                  <a:srgbClr val="16243D"/>
                </a:solidFill>
                <a:latin typeface="Calibri" pitchFamily="34" charset="0"/>
                <a:ea typeface="Calibri" pitchFamily="34" charset="-122"/>
                <a:cs typeface="Calibri" pitchFamily="34" charset="-120"/>
              </a:rPr>
              <a:t>Why bother separating them</a:t>
            </a:r>
            <a:endParaRPr lang="en-US" sz="1350" dirty="0"/>
          </a:p>
          <a:p>
            <a:pPr marL="0" indent="0">
              <a:lnSpc>
                <a:spcPct val="114000"/>
              </a:lnSpc>
              <a:spcAft>
                <a:spcPts val="1200"/>
              </a:spcAft>
              <a:buNone/>
            </a:pPr>
            <a:r>
              <a:rPr lang="en-US" sz="1300" dirty="0">
                <a:solidFill>
                  <a:srgbClr val="22354F"/>
                </a:solidFill>
                <a:latin typeface="Calibri" pitchFamily="34" charset="0"/>
                <a:ea typeface="Calibri" pitchFamily="34" charset="-122"/>
                <a:cs typeface="Calibri" pitchFamily="34" charset="-120"/>
              </a:rPr>
              <a:t>Because problems are usually easy to state in terms of tones and hard to state in terms of the waveform. Remove the mains hum means remove the 50 hertz component. Improve the bass means increase the low-frequency components. Neither instruction has any simple meaning if you only look at the waveform, and both become one-line instructions once the signal has been separated.</a:t>
            </a:r>
            <a:endParaRPr lang="en-US" sz="1350" dirty="0"/>
          </a:p>
        </p:txBody>
      </p:sp>
      <p:sp>
        <p:nvSpPr>
          <p:cNvPr id="6" name="Text 3"/>
          <p:cNvSpPr/>
          <p:nvPr/>
        </p:nvSpPr>
        <p:spPr>
          <a:xfrm>
            <a:off x="566928" y="6473952"/>
            <a:ext cx="8595360" cy="237744"/>
          </a:xfrm>
          <a:prstGeom prst="rect">
            <a:avLst/>
          </a:prstGeom>
          <a:noFill/>
          <a:ln/>
        </p:spPr>
        <p:txBody>
          <a:bodyPr wrap="square" lIns="0" tIns="0" rIns="0" bIns="0" rtlCol="0" anchor="ctr"/>
          <a:lstStyle/>
          <a:p>
            <a:pPr marL="0" indent="0">
              <a:buNone/>
            </a:pPr>
            <a:r>
              <a:rPr lang="en-US" sz="900" dirty="0">
                <a:solidFill>
                  <a:srgbClr val="5A6B7D"/>
                </a:solidFill>
                <a:latin typeface="Calibri" pitchFamily="34" charset="0"/>
                <a:ea typeface="Calibri" pitchFamily="34" charset="-122"/>
                <a:cs typeface="Calibri" pitchFamily="34" charset="-120"/>
              </a:rPr>
              <a:t>CSE 5112  ·  Module 1  ·  Foundations of DSP</a:t>
            </a:r>
            <a:endParaRPr lang="en-US" sz="900" dirty="0"/>
          </a:p>
        </p:txBody>
      </p:sp>
      <p:sp>
        <p:nvSpPr>
          <p:cNvPr id="7" name="Text 4"/>
          <p:cNvSpPr/>
          <p:nvPr/>
        </p:nvSpPr>
        <p:spPr>
          <a:xfrm>
            <a:off x="10680192" y="6473952"/>
            <a:ext cx="914400" cy="237744"/>
          </a:xfrm>
          <a:prstGeom prst="rect">
            <a:avLst/>
          </a:prstGeom>
          <a:noFill/>
          <a:ln/>
        </p:spPr>
        <p:txBody>
          <a:bodyPr wrap="square" lIns="0" tIns="0" rIns="0" bIns="0" rtlCol="0" anchor="ctr"/>
          <a:lstStyle/>
          <a:p>
            <a:pPr marL="0" indent="0" algn="r">
              <a:buNone/>
            </a:pPr>
            <a:r>
              <a:rPr lang="en-US" sz="900" dirty="0">
                <a:solidFill>
                  <a:srgbClr val="5A6B7D"/>
                </a:solidFill>
                <a:latin typeface="Calibri" pitchFamily="34" charset="0"/>
                <a:ea typeface="Calibri" pitchFamily="34" charset="-122"/>
                <a:cs typeface="Calibri" pitchFamily="34" charset="-120"/>
              </a:rPr>
              <a:t>19</a:t>
            </a:r>
            <a:endParaRPr lang="en-US"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66928" y="365760"/>
            <a:ext cx="11027664" cy="566928"/>
          </a:xfrm>
          <a:prstGeom prst="rect">
            <a:avLst/>
          </a:prstGeom>
          <a:noFill/>
          <a:ln/>
        </p:spPr>
        <p:txBody>
          <a:bodyPr wrap="square" lIns="0" tIns="0" rIns="0" bIns="0" rtlCol="0" anchor="ctr"/>
          <a:lstStyle/>
          <a:p>
            <a:pPr marL="0" indent="0">
              <a:buNone/>
            </a:pPr>
            <a:r>
              <a:rPr lang="en-US" sz="2900" b="1" dirty="0">
                <a:solidFill>
                  <a:srgbClr val="16243D"/>
                </a:solidFill>
                <a:latin typeface="Cambria" pitchFamily="34" charset="0"/>
                <a:ea typeface="Cambria" pitchFamily="34" charset="-122"/>
                <a:cs typeface="Cambria" pitchFamily="34" charset="-120"/>
              </a:rPr>
              <a:t>Fourier series: periodic signals are sums of harmonics</a:t>
            </a:r>
            <a:endParaRPr lang="en-US" sz="2900" dirty="0"/>
          </a:p>
        </p:txBody>
      </p:sp>
      <p:sp>
        <p:nvSpPr>
          <p:cNvPr id="3" name="Text 1"/>
          <p:cNvSpPr/>
          <p:nvPr/>
        </p:nvSpPr>
        <p:spPr>
          <a:xfrm>
            <a:off x="566928" y="914400"/>
            <a:ext cx="11027664" cy="347472"/>
          </a:xfrm>
          <a:prstGeom prst="rect">
            <a:avLst/>
          </a:prstGeom>
          <a:noFill/>
          <a:ln/>
        </p:spPr>
        <p:txBody>
          <a:bodyPr wrap="square" lIns="0" tIns="0" rIns="0" bIns="0" rtlCol="0" anchor="ctr"/>
          <a:lstStyle/>
          <a:p>
            <a:pPr marL="0" indent="0">
              <a:buNone/>
            </a:pPr>
            <a:r>
              <a:rPr lang="en-US" sz="1350" dirty="0">
                <a:solidFill>
                  <a:srgbClr val="43596E"/>
                </a:solidFill>
                <a:latin typeface="Calibri" pitchFamily="34" charset="0"/>
                <a:ea typeface="Calibri" pitchFamily="34" charset="-122"/>
                <a:cs typeface="Calibri" pitchFamily="34" charset="-120"/>
              </a:rPr>
              <a:t>Any repeating signal is a sum of simple waves. These two formulas say how much of each.</a:t>
            </a:r>
            <a:endParaRPr lang="en-US" sz="1350" dirty="0"/>
          </a:p>
        </p:txBody>
      </p:sp>
      <p:sp>
        <p:nvSpPr>
          <p:cNvPr id="4" name="Shape 2"/>
          <p:cNvSpPr/>
          <p:nvPr/>
        </p:nvSpPr>
        <p:spPr>
          <a:xfrm>
            <a:off x="566928" y="1389888"/>
            <a:ext cx="5376672" cy="1569170"/>
          </a:xfrm>
          <a:prstGeom prst="roundRect">
            <a:avLst>
              <a:gd name="adj" fmla="val 5245"/>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pic>
        <p:nvPicPr>
          <p:cNvPr id="5" name="Image 0" descr="assets/eq/fs_synth.png"/>
          <p:cNvPicPr>
            <a:picLocks noChangeAspect="1"/>
          </p:cNvPicPr>
          <p:nvPr/>
        </p:nvPicPr>
        <p:blipFill>
          <a:blip r:embed="rId3"/>
          <a:stretch>
            <a:fillRect/>
          </a:stretch>
        </p:blipFill>
        <p:spPr>
          <a:xfrm>
            <a:off x="795528" y="1609344"/>
            <a:ext cx="3639312" cy="1130258"/>
          </a:xfrm>
          <a:prstGeom prst="rect">
            <a:avLst/>
          </a:prstGeom>
        </p:spPr>
      </p:pic>
      <p:sp>
        <p:nvSpPr>
          <p:cNvPr id="6" name="Text 3"/>
          <p:cNvSpPr/>
          <p:nvPr/>
        </p:nvSpPr>
        <p:spPr>
          <a:xfrm>
            <a:off x="4754880" y="2028169"/>
            <a:ext cx="960120" cy="292608"/>
          </a:xfrm>
          <a:prstGeom prst="rect">
            <a:avLst/>
          </a:prstGeom>
          <a:noFill/>
          <a:ln/>
        </p:spPr>
        <p:txBody>
          <a:bodyPr wrap="square" lIns="0" tIns="0" rIns="0" bIns="0" rtlCol="0" anchor="ctr"/>
          <a:lstStyle/>
          <a:p>
            <a:pPr marL="0" indent="0" algn="r">
              <a:buNone/>
            </a:pPr>
            <a:r>
              <a:rPr lang="en-US" sz="1150" dirty="0">
                <a:solidFill>
                  <a:srgbClr val="5A6B7D"/>
                </a:solidFill>
                <a:latin typeface="Calibri" pitchFamily="34" charset="0"/>
                <a:ea typeface="Calibri" pitchFamily="34" charset="-122"/>
                <a:cs typeface="Calibri" pitchFamily="34" charset="-120"/>
              </a:rPr>
              <a:t>(2.1)</a:t>
            </a:r>
            <a:endParaRPr lang="en-US" sz="1150" dirty="0"/>
          </a:p>
        </p:txBody>
      </p:sp>
      <p:sp>
        <p:nvSpPr>
          <p:cNvPr id="7" name="Shape 4"/>
          <p:cNvSpPr/>
          <p:nvPr/>
        </p:nvSpPr>
        <p:spPr>
          <a:xfrm>
            <a:off x="6217920" y="1389888"/>
            <a:ext cx="5376672" cy="1213020"/>
          </a:xfrm>
          <a:prstGeom prst="roundRect">
            <a:avLst>
              <a:gd name="adj" fmla="val 6784"/>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pic>
        <p:nvPicPr>
          <p:cNvPr id="8" name="Image 1" descr="assets/eq/fs_coeff.png"/>
          <p:cNvPicPr>
            <a:picLocks noChangeAspect="1"/>
          </p:cNvPicPr>
          <p:nvPr/>
        </p:nvPicPr>
        <p:blipFill>
          <a:blip r:embed="rId4"/>
          <a:stretch>
            <a:fillRect/>
          </a:stretch>
        </p:blipFill>
        <p:spPr>
          <a:xfrm>
            <a:off x="6446520" y="1609344"/>
            <a:ext cx="3639312" cy="774108"/>
          </a:xfrm>
          <a:prstGeom prst="rect">
            <a:avLst/>
          </a:prstGeom>
        </p:spPr>
      </p:pic>
      <p:sp>
        <p:nvSpPr>
          <p:cNvPr id="9" name="Text 5"/>
          <p:cNvSpPr/>
          <p:nvPr/>
        </p:nvSpPr>
        <p:spPr>
          <a:xfrm>
            <a:off x="10405872" y="1850094"/>
            <a:ext cx="960120" cy="292608"/>
          </a:xfrm>
          <a:prstGeom prst="rect">
            <a:avLst/>
          </a:prstGeom>
          <a:noFill/>
          <a:ln/>
        </p:spPr>
        <p:txBody>
          <a:bodyPr wrap="square" lIns="0" tIns="0" rIns="0" bIns="0" rtlCol="0" anchor="ctr"/>
          <a:lstStyle/>
          <a:p>
            <a:pPr marL="0" indent="0" algn="r">
              <a:buNone/>
            </a:pPr>
            <a:r>
              <a:rPr lang="en-US" sz="1150" dirty="0">
                <a:solidFill>
                  <a:srgbClr val="5A6B7D"/>
                </a:solidFill>
                <a:latin typeface="Calibri" pitchFamily="34" charset="0"/>
                <a:ea typeface="Calibri" pitchFamily="34" charset="-122"/>
                <a:cs typeface="Calibri" pitchFamily="34" charset="-120"/>
              </a:rPr>
              <a:t>(2.2)</a:t>
            </a:r>
            <a:endParaRPr lang="en-US" sz="1150" dirty="0"/>
          </a:p>
        </p:txBody>
      </p:sp>
      <p:sp>
        <p:nvSpPr>
          <p:cNvPr id="10" name="Text 6"/>
          <p:cNvSpPr/>
          <p:nvPr/>
        </p:nvSpPr>
        <p:spPr>
          <a:xfrm>
            <a:off x="566928" y="3013922"/>
            <a:ext cx="5376672" cy="274320"/>
          </a:xfrm>
          <a:prstGeom prst="rect">
            <a:avLst/>
          </a:prstGeom>
          <a:noFill/>
          <a:ln/>
        </p:spPr>
        <p:txBody>
          <a:bodyPr wrap="square" lIns="0" tIns="0" rIns="0" bIns="0" rtlCol="0" anchor="ctr"/>
          <a:lstStyle/>
          <a:p>
            <a:pPr marL="0" indent="0" algn="ctr">
              <a:buNone/>
            </a:pPr>
            <a:r>
              <a:rPr lang="en-US" sz="1150" i="1" dirty="0">
                <a:solidFill>
                  <a:srgbClr val="5A6B7D"/>
                </a:solidFill>
                <a:latin typeface="Calibri" pitchFamily="34" charset="0"/>
                <a:ea typeface="Calibri" pitchFamily="34" charset="-122"/>
                <a:cs typeface="Calibri" pitchFamily="34" charset="-120"/>
              </a:rPr>
              <a:t>Synthesis: build the signal from harmonics</a:t>
            </a:r>
            <a:endParaRPr lang="en-US" sz="1150" dirty="0"/>
          </a:p>
        </p:txBody>
      </p:sp>
      <p:sp>
        <p:nvSpPr>
          <p:cNvPr id="11" name="Text 7"/>
          <p:cNvSpPr/>
          <p:nvPr/>
        </p:nvSpPr>
        <p:spPr>
          <a:xfrm>
            <a:off x="6217920" y="3013922"/>
            <a:ext cx="5376672" cy="274320"/>
          </a:xfrm>
          <a:prstGeom prst="rect">
            <a:avLst/>
          </a:prstGeom>
          <a:noFill/>
          <a:ln/>
        </p:spPr>
        <p:txBody>
          <a:bodyPr wrap="square" lIns="0" tIns="0" rIns="0" bIns="0" rtlCol="0" anchor="ctr"/>
          <a:lstStyle/>
          <a:p>
            <a:pPr marL="0" indent="0" algn="ctr">
              <a:buNone/>
            </a:pPr>
            <a:r>
              <a:rPr lang="en-US" sz="1150" i="1" dirty="0">
                <a:solidFill>
                  <a:srgbClr val="5A6B7D"/>
                </a:solidFill>
                <a:latin typeface="Calibri" pitchFamily="34" charset="0"/>
                <a:ea typeface="Calibri" pitchFamily="34" charset="-122"/>
                <a:cs typeface="Calibri" pitchFamily="34" charset="-120"/>
              </a:rPr>
              <a:t>Analysis: extract the weight of each harmonic</a:t>
            </a:r>
            <a:endParaRPr lang="en-US" sz="1150" dirty="0"/>
          </a:p>
        </p:txBody>
      </p:sp>
      <p:sp>
        <p:nvSpPr>
          <p:cNvPr id="12" name="Text 8"/>
          <p:cNvSpPr/>
          <p:nvPr/>
        </p:nvSpPr>
        <p:spPr>
          <a:xfrm>
            <a:off x="566928" y="3471122"/>
            <a:ext cx="11027664" cy="2286000"/>
          </a:xfrm>
          <a:prstGeom prst="rect">
            <a:avLst/>
          </a:prstGeom>
          <a:noFill/>
          <a:ln/>
        </p:spPr>
        <p:txBody>
          <a:bodyPr wrap="square" lIns="0" tIns="0" rIns="0" bIns="0" rtlCol="0" anchor="t"/>
          <a:lstStyle/>
          <a:p>
            <a:pPr marL="190500" indent="-190500">
              <a:lnSpc>
                <a:spcPct val="106000"/>
              </a:lnSpc>
              <a:spcAft>
                <a:spcPts val="1000"/>
              </a:spcAft>
              <a:buSzPct val="100000"/>
              <a:buChar char="▪"/>
            </a:pPr>
            <a:r>
              <a:rPr lang="en-US" sz="1400" dirty="0">
                <a:solidFill>
                  <a:srgbClr val="22354F"/>
                </a:solidFill>
                <a:latin typeface="Calibri" pitchFamily="34" charset="0"/>
                <a:ea typeface="Calibri" pitchFamily="34" charset="-122"/>
                <a:cs typeface="Calibri" pitchFamily="34" charset="-120"/>
              </a:rPr>
              <a:t>Each cₖ is a complex number. Its length tells you how strong that wave is, and its angle tells you where that wave starts.</a:t>
            </a:r>
            <a:endParaRPr lang="en-US" sz="1400" dirty="0"/>
          </a:p>
          <a:p>
            <a:pPr marL="190500" indent="-190500">
              <a:lnSpc>
                <a:spcPct val="106000"/>
              </a:lnSpc>
              <a:spcAft>
                <a:spcPts val="1000"/>
              </a:spcAft>
              <a:buSzPct val="100000"/>
              <a:buChar char="▪"/>
            </a:pPr>
            <a:r>
              <a:rPr lang="en-US" sz="1400" dirty="0">
                <a:solidFill>
                  <a:srgbClr val="22354F"/>
                </a:solidFill>
                <a:latin typeface="Calibri" pitchFamily="34" charset="0"/>
                <a:ea typeface="Calibri" pitchFamily="34" charset="-122"/>
                <a:cs typeface="Calibri" pitchFamily="34" charset="-120"/>
              </a:rPr>
              <a:t>If the signal is real, which every measured signal is, the picture is symmetric about zero. So the negative-frequency half carries no new information.</a:t>
            </a:r>
            <a:endParaRPr lang="en-US" sz="1400" dirty="0"/>
          </a:p>
          <a:p>
            <a:pPr marL="190500" indent="-190500">
              <a:lnSpc>
                <a:spcPct val="106000"/>
              </a:lnSpc>
              <a:spcAft>
                <a:spcPts val="1000"/>
              </a:spcAft>
              <a:buSzPct val="100000"/>
              <a:buChar char="▪"/>
            </a:pPr>
            <a:r>
              <a:rPr lang="en-US" sz="1400" dirty="0">
                <a:solidFill>
                  <a:srgbClr val="22354F"/>
                </a:solidFill>
                <a:latin typeface="Calibri" pitchFamily="34" charset="0"/>
                <a:ea typeface="Calibri" pitchFamily="34" charset="-122"/>
                <a:cs typeface="Calibri" pitchFamily="34" charset="-120"/>
              </a:rPr>
              <a:t>Energy sits only at f₀, 2f₀, 3f₀ and so on, and nowhere in between. That gap-and-spike pattern is the signature of a repeating signal.</a:t>
            </a:r>
            <a:endParaRPr lang="en-US" sz="1400" dirty="0"/>
          </a:p>
          <a:p>
            <a:pPr marL="190500" indent="-190500">
              <a:lnSpc>
                <a:spcPct val="106000"/>
              </a:lnSpc>
              <a:spcAft>
                <a:spcPts val="1000"/>
              </a:spcAft>
              <a:buSzPct val="100000"/>
              <a:buChar char="▪"/>
            </a:pPr>
            <a:r>
              <a:rPr lang="en-US" sz="1400" dirty="0">
                <a:solidFill>
                  <a:srgbClr val="22354F"/>
                </a:solidFill>
                <a:latin typeface="Calibri" pitchFamily="34" charset="0"/>
                <a:ea typeface="Calibri" pitchFamily="34" charset="-122"/>
                <a:cs typeface="Calibri" pitchFamily="34" charset="-120"/>
              </a:rPr>
              <a:t>There are conditions under which this is guaranteed to work. Every signal you will ever measure satisfies them, so you can stop worrying about it.</a:t>
            </a:r>
            <a:endParaRPr lang="en-US" sz="1400" dirty="0"/>
          </a:p>
        </p:txBody>
      </p:sp>
      <p:sp>
        <p:nvSpPr>
          <p:cNvPr id="13" name="Text 9"/>
          <p:cNvSpPr/>
          <p:nvPr/>
        </p:nvSpPr>
        <p:spPr>
          <a:xfrm>
            <a:off x="566928" y="6473952"/>
            <a:ext cx="8595360" cy="237744"/>
          </a:xfrm>
          <a:prstGeom prst="rect">
            <a:avLst/>
          </a:prstGeom>
          <a:noFill/>
          <a:ln/>
        </p:spPr>
        <p:txBody>
          <a:bodyPr wrap="square" lIns="0" tIns="0" rIns="0" bIns="0" rtlCol="0" anchor="ctr"/>
          <a:lstStyle/>
          <a:p>
            <a:pPr marL="0" indent="0">
              <a:buNone/>
            </a:pPr>
            <a:r>
              <a:rPr lang="en-US" sz="900" dirty="0">
                <a:solidFill>
                  <a:srgbClr val="5A6B7D"/>
                </a:solidFill>
                <a:latin typeface="Calibri" pitchFamily="34" charset="0"/>
                <a:ea typeface="Calibri" pitchFamily="34" charset="-122"/>
                <a:cs typeface="Calibri" pitchFamily="34" charset="-120"/>
              </a:rPr>
              <a:t>CSE 5112  ·  Module 1  ·  Foundations of DSP</a:t>
            </a:r>
            <a:endParaRPr lang="en-US" sz="900" dirty="0"/>
          </a:p>
        </p:txBody>
      </p:sp>
      <p:sp>
        <p:nvSpPr>
          <p:cNvPr id="14" name="Text 10"/>
          <p:cNvSpPr/>
          <p:nvPr/>
        </p:nvSpPr>
        <p:spPr>
          <a:xfrm>
            <a:off x="10680192" y="6473952"/>
            <a:ext cx="914400" cy="237744"/>
          </a:xfrm>
          <a:prstGeom prst="rect">
            <a:avLst/>
          </a:prstGeom>
          <a:noFill/>
          <a:ln/>
        </p:spPr>
        <p:txBody>
          <a:bodyPr wrap="square" lIns="0" tIns="0" rIns="0" bIns="0" rtlCol="0" anchor="ctr"/>
          <a:lstStyle/>
          <a:p>
            <a:pPr marL="0" indent="0" algn="r">
              <a:buNone/>
            </a:pPr>
            <a:r>
              <a:rPr lang="en-US" sz="900" dirty="0">
                <a:solidFill>
                  <a:srgbClr val="5A6B7D"/>
                </a:solidFill>
                <a:latin typeface="Calibri" pitchFamily="34" charset="0"/>
                <a:ea typeface="Calibri" pitchFamily="34" charset="-122"/>
                <a:cs typeface="Calibri" pitchFamily="34" charset="-120"/>
              </a:rPr>
              <a:t>20</a:t>
            </a:r>
            <a:endParaRPr lang="en-US" sz="9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66928" y="365760"/>
            <a:ext cx="11027664" cy="566928"/>
          </a:xfrm>
          <a:prstGeom prst="rect">
            <a:avLst/>
          </a:prstGeom>
          <a:noFill/>
          <a:ln/>
        </p:spPr>
        <p:txBody>
          <a:bodyPr wrap="square" lIns="0" tIns="0" rIns="0" bIns="0" rtlCol="0" anchor="ctr"/>
          <a:lstStyle/>
          <a:p>
            <a:pPr marL="0" indent="0">
              <a:buNone/>
            </a:pPr>
            <a:r>
              <a:rPr lang="en-US" sz="2900" b="1" dirty="0">
                <a:solidFill>
                  <a:srgbClr val="16243D"/>
                </a:solidFill>
                <a:latin typeface="Cambria" pitchFamily="34" charset="0"/>
                <a:ea typeface="Cambria" pitchFamily="34" charset="-122"/>
                <a:cs typeface="Cambria" pitchFamily="34" charset="-120"/>
              </a:rPr>
              <a:t>Worked example: the square wave</a:t>
            </a:r>
            <a:endParaRPr lang="en-US" sz="2900" dirty="0"/>
          </a:p>
        </p:txBody>
      </p:sp>
      <p:sp>
        <p:nvSpPr>
          <p:cNvPr id="3" name="Text 1"/>
          <p:cNvSpPr/>
          <p:nvPr/>
        </p:nvSpPr>
        <p:spPr>
          <a:xfrm>
            <a:off x="566928" y="914400"/>
            <a:ext cx="11027664" cy="347472"/>
          </a:xfrm>
          <a:prstGeom prst="rect">
            <a:avLst/>
          </a:prstGeom>
          <a:noFill/>
          <a:ln/>
        </p:spPr>
        <p:txBody>
          <a:bodyPr wrap="square" lIns="0" tIns="0" rIns="0" bIns="0" rtlCol="0" anchor="ctr"/>
          <a:lstStyle/>
          <a:p>
            <a:pPr marL="0" indent="0">
              <a:buNone/>
            </a:pPr>
            <a:r>
              <a:rPr lang="en-US" sz="1350" dirty="0">
                <a:solidFill>
                  <a:srgbClr val="43596E"/>
                </a:solidFill>
                <a:latin typeface="Calibri" pitchFamily="34" charset="0"/>
                <a:ea typeface="Calibri" pitchFamily="34" charset="-122"/>
                <a:cs typeface="Calibri" pitchFamily="34" charset="-120"/>
              </a:rPr>
              <a:t>A sharp corner needs an endless number of waves to build</a:t>
            </a:r>
            <a:endParaRPr lang="en-US" sz="1350" dirty="0"/>
          </a:p>
        </p:txBody>
      </p:sp>
      <p:pic>
        <p:nvPicPr>
          <p:cNvPr id="4" name="Image 0" descr="assets/fig/fs_square.png"/>
          <p:cNvPicPr>
            <a:picLocks noChangeAspect="1"/>
          </p:cNvPicPr>
          <p:nvPr/>
        </p:nvPicPr>
        <p:blipFill>
          <a:blip r:embed="rId3"/>
          <a:stretch>
            <a:fillRect/>
          </a:stretch>
        </p:blipFill>
        <p:spPr>
          <a:xfrm>
            <a:off x="1554480" y="1408176"/>
            <a:ext cx="9052560" cy="2717390"/>
          </a:xfrm>
          <a:prstGeom prst="rect">
            <a:avLst/>
          </a:prstGeom>
        </p:spPr>
      </p:pic>
      <p:pic>
        <p:nvPicPr>
          <p:cNvPr id="5" name="Image 1" descr="assets/eq/sq_fs.png"/>
          <p:cNvPicPr>
            <a:picLocks noChangeAspect="1"/>
          </p:cNvPicPr>
          <p:nvPr/>
        </p:nvPicPr>
        <p:blipFill>
          <a:blip r:embed="rId4"/>
          <a:stretch>
            <a:fillRect/>
          </a:stretch>
        </p:blipFill>
        <p:spPr>
          <a:xfrm>
            <a:off x="1371600" y="4363310"/>
            <a:ext cx="3749040" cy="811836"/>
          </a:xfrm>
          <a:prstGeom prst="rect">
            <a:avLst/>
          </a:prstGeom>
        </p:spPr>
      </p:pic>
      <p:sp>
        <p:nvSpPr>
          <p:cNvPr id="6" name="Shape 2"/>
          <p:cNvSpPr/>
          <p:nvPr/>
        </p:nvSpPr>
        <p:spPr>
          <a:xfrm>
            <a:off x="6537960" y="4217006"/>
            <a:ext cx="5056632" cy="1152144"/>
          </a:xfrm>
          <a:prstGeom prst="roundRect">
            <a:avLst>
              <a:gd name="adj" fmla="val 7143"/>
            </a:avLst>
          </a:prstGeom>
          <a:solidFill>
            <a:srgbClr val="EDF2F5"/>
          </a:solidFill>
          <a:ln w="9525">
            <a:solidFill>
              <a:srgbClr val="D3DDE4"/>
            </a:solidFill>
            <a:prstDash val="solid"/>
          </a:ln>
          <a:effectLst>
            <a:outerShdw blurRad="127000" dist="25400" dir="5400000" algn="bl" rotWithShape="0">
              <a:srgbClr val="9FB0BE">
                <a:alpha val="26000"/>
              </a:srgbClr>
            </a:outerShdw>
          </a:effectLst>
        </p:spPr>
      </p:sp>
      <p:sp>
        <p:nvSpPr>
          <p:cNvPr id="7" name="Text 3"/>
          <p:cNvSpPr/>
          <p:nvPr/>
        </p:nvSpPr>
        <p:spPr>
          <a:xfrm>
            <a:off x="6739128" y="4308446"/>
            <a:ext cx="4654296" cy="274320"/>
          </a:xfrm>
          <a:prstGeom prst="rect">
            <a:avLst/>
          </a:prstGeom>
          <a:noFill/>
          <a:ln/>
        </p:spPr>
        <p:txBody>
          <a:bodyPr wrap="square" lIns="0" tIns="0" rIns="0" bIns="0" rtlCol="0" anchor="ctr"/>
          <a:lstStyle/>
          <a:p>
            <a:pPr marL="0" indent="0">
              <a:buNone/>
            </a:pPr>
            <a:r>
              <a:rPr lang="en-US" sz="1300" b="1" dirty="0">
                <a:solidFill>
                  <a:srgbClr val="B23A48"/>
                </a:solidFill>
                <a:latin typeface="Calibri" pitchFamily="34" charset="0"/>
                <a:ea typeface="Calibri" pitchFamily="34" charset="-122"/>
                <a:cs typeface="Calibri" pitchFamily="34" charset="-120"/>
              </a:rPr>
              <a:t>The Gibbs phenomenon</a:t>
            </a:r>
            <a:endParaRPr lang="en-US" sz="1300" dirty="0"/>
          </a:p>
        </p:txBody>
      </p:sp>
      <p:sp>
        <p:nvSpPr>
          <p:cNvPr id="8" name="Text 4"/>
          <p:cNvSpPr/>
          <p:nvPr/>
        </p:nvSpPr>
        <p:spPr>
          <a:xfrm>
            <a:off x="6739128" y="4582766"/>
            <a:ext cx="4654296" cy="731520"/>
          </a:xfrm>
          <a:prstGeom prst="rect">
            <a:avLst/>
          </a:prstGeom>
          <a:noFill/>
          <a:ln/>
        </p:spPr>
        <p:txBody>
          <a:bodyPr wrap="square" lIns="0" tIns="0" rIns="0" bIns="0" rtlCol="0" anchor="t"/>
          <a:lstStyle/>
          <a:p>
            <a:pPr marL="0" indent="0">
              <a:buNone/>
            </a:pPr>
            <a:r>
              <a:rPr lang="en-US" sz="1100" dirty="0">
                <a:solidFill>
                  <a:srgbClr val="22354F"/>
                </a:solidFill>
                <a:latin typeface="Calibri" pitchFamily="34" charset="0"/>
                <a:ea typeface="Calibri" pitchFamily="34" charset="-122"/>
                <a:cs typeface="Calibri" pitchFamily="34" charset="-120"/>
              </a:rPr>
              <a:t>Right at the jump the sum always overshoots by about nine percent. Adding more waves makes the wobble narrower but never shorter. This is real, not a computer error.</a:t>
            </a:r>
            <a:endParaRPr lang="en-US" sz="1100" dirty="0"/>
          </a:p>
        </p:txBody>
      </p:sp>
      <p:sp>
        <p:nvSpPr>
          <p:cNvPr id="9" name="Shape 5"/>
          <p:cNvSpPr/>
          <p:nvPr/>
        </p:nvSpPr>
        <p:spPr>
          <a:xfrm>
            <a:off x="566928" y="5650992"/>
            <a:ext cx="11027664" cy="676656"/>
          </a:xfrm>
          <a:prstGeom prst="roundRect">
            <a:avLst>
              <a:gd name="adj" fmla="val 10811"/>
            </a:avLst>
          </a:prstGeom>
          <a:solidFill>
            <a:srgbClr val="EDF2F5"/>
          </a:solidFill>
          <a:ln w="13970">
            <a:solidFill>
              <a:srgbClr val="1C7293"/>
            </a:solidFill>
            <a:prstDash val="solid"/>
          </a:ln>
        </p:spPr>
      </p:sp>
      <p:sp>
        <p:nvSpPr>
          <p:cNvPr id="10" name="Text 6"/>
          <p:cNvSpPr/>
          <p:nvPr/>
        </p:nvSpPr>
        <p:spPr>
          <a:xfrm>
            <a:off x="786384" y="5650992"/>
            <a:ext cx="10588752" cy="676656"/>
          </a:xfrm>
          <a:prstGeom prst="rect">
            <a:avLst/>
          </a:prstGeom>
          <a:noFill/>
          <a:ln/>
        </p:spPr>
        <p:txBody>
          <a:bodyPr wrap="square" lIns="0" tIns="0" rIns="0" bIns="0" rtlCol="0" anchor="ctr"/>
          <a:lstStyle/>
          <a:p>
            <a:pPr marL="0" indent="0">
              <a:buNone/>
            </a:pPr>
            <a:r>
              <a:rPr lang="en-US" sz="1150" b="1" dirty="0">
                <a:solidFill>
                  <a:srgbClr val="1C7293"/>
                </a:solidFill>
                <a:latin typeface="Calibri" pitchFamily="34" charset="0"/>
                <a:ea typeface="Calibri" pitchFamily="34" charset="-122"/>
                <a:cs typeface="Calibri" pitchFamily="34" charset="-120"/>
              </a:rPr>
              <a:t>Key point   </a:t>
            </a:r>
            <a:r>
              <a:rPr lang="en-US" sz="1300" dirty="0">
                <a:solidFill>
                  <a:srgbClr val="22354F"/>
                </a:solidFill>
                <a:latin typeface="Calibri" pitchFamily="34" charset="0"/>
                <a:ea typeface="Calibri" pitchFamily="34" charset="-122"/>
                <a:cs typeface="Calibri" pitchFamily="34" charset="-120"/>
              </a:rPr>
              <a:t>Only the odd waves appear, and they fade slowly as 1/k. Slow fading in frequency always means a sharp corner in time. Remember this in Chapter 10, when a filter with a sharp cutoff turns out to need a very long impulse response.</a:t>
            </a:r>
            <a:endParaRPr lang="en-US" sz="1150" dirty="0"/>
          </a:p>
        </p:txBody>
      </p:sp>
      <p:sp>
        <p:nvSpPr>
          <p:cNvPr id="11" name="Text 7"/>
          <p:cNvSpPr/>
          <p:nvPr/>
        </p:nvSpPr>
        <p:spPr>
          <a:xfrm>
            <a:off x="566928" y="6473952"/>
            <a:ext cx="8595360" cy="237744"/>
          </a:xfrm>
          <a:prstGeom prst="rect">
            <a:avLst/>
          </a:prstGeom>
          <a:noFill/>
          <a:ln/>
        </p:spPr>
        <p:txBody>
          <a:bodyPr wrap="square" lIns="0" tIns="0" rIns="0" bIns="0" rtlCol="0" anchor="ctr"/>
          <a:lstStyle/>
          <a:p>
            <a:pPr marL="0" indent="0">
              <a:buNone/>
            </a:pPr>
            <a:r>
              <a:rPr lang="en-US" sz="900" dirty="0">
                <a:solidFill>
                  <a:srgbClr val="5A6B7D"/>
                </a:solidFill>
                <a:latin typeface="Calibri" pitchFamily="34" charset="0"/>
                <a:ea typeface="Calibri" pitchFamily="34" charset="-122"/>
                <a:cs typeface="Calibri" pitchFamily="34" charset="-120"/>
              </a:rPr>
              <a:t>CSE 5112  ·  Module 1  ·  Foundations of DSP</a:t>
            </a:r>
            <a:endParaRPr lang="en-US" sz="900" dirty="0"/>
          </a:p>
        </p:txBody>
      </p:sp>
      <p:sp>
        <p:nvSpPr>
          <p:cNvPr id="12" name="Text 8"/>
          <p:cNvSpPr/>
          <p:nvPr/>
        </p:nvSpPr>
        <p:spPr>
          <a:xfrm>
            <a:off x="10680192" y="6473952"/>
            <a:ext cx="914400" cy="237744"/>
          </a:xfrm>
          <a:prstGeom prst="rect">
            <a:avLst/>
          </a:prstGeom>
          <a:noFill/>
          <a:ln/>
        </p:spPr>
        <p:txBody>
          <a:bodyPr wrap="square" lIns="0" tIns="0" rIns="0" bIns="0" rtlCol="0" anchor="ctr"/>
          <a:lstStyle/>
          <a:p>
            <a:pPr marL="0" indent="0" algn="r">
              <a:buNone/>
            </a:pPr>
            <a:r>
              <a:rPr lang="en-US" sz="900" dirty="0">
                <a:solidFill>
                  <a:srgbClr val="5A6B7D"/>
                </a:solidFill>
                <a:latin typeface="Calibri" pitchFamily="34" charset="0"/>
                <a:ea typeface="Calibri" pitchFamily="34" charset="-122"/>
                <a:cs typeface="Calibri" pitchFamily="34" charset="-120"/>
              </a:rPr>
              <a:t>21</a:t>
            </a:r>
            <a:endParaRPr lang="en-US" sz="9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66928" y="365760"/>
            <a:ext cx="11027664" cy="566928"/>
          </a:xfrm>
          <a:prstGeom prst="rect">
            <a:avLst/>
          </a:prstGeom>
          <a:noFill/>
          <a:ln/>
        </p:spPr>
        <p:txBody>
          <a:bodyPr wrap="square" lIns="0" tIns="0" rIns="0" bIns="0" rtlCol="0" anchor="ctr"/>
          <a:lstStyle/>
          <a:p>
            <a:pPr marL="0" indent="0">
              <a:buNone/>
            </a:pPr>
            <a:r>
              <a:rPr lang="en-US" sz="2900" b="1" dirty="0">
                <a:solidFill>
                  <a:srgbClr val="16243D"/>
                </a:solidFill>
                <a:latin typeface="Cambria" pitchFamily="34" charset="0"/>
                <a:ea typeface="Cambria" pitchFamily="34" charset="-122"/>
                <a:cs typeface="Cambria" pitchFamily="34" charset="-120"/>
              </a:rPr>
              <a:t>How to read a spectrum plot</a:t>
            </a:r>
            <a:endParaRPr lang="en-US" sz="2900" dirty="0"/>
          </a:p>
        </p:txBody>
      </p:sp>
      <p:sp>
        <p:nvSpPr>
          <p:cNvPr id="3" name="Text 1"/>
          <p:cNvSpPr/>
          <p:nvPr/>
        </p:nvSpPr>
        <p:spPr>
          <a:xfrm>
            <a:off x="566928" y="914400"/>
            <a:ext cx="11027664" cy="347472"/>
          </a:xfrm>
          <a:prstGeom prst="rect">
            <a:avLst/>
          </a:prstGeom>
          <a:noFill/>
          <a:ln/>
        </p:spPr>
        <p:txBody>
          <a:bodyPr wrap="square" lIns="0" tIns="0" rIns="0" bIns="0" rtlCol="0" anchor="ctr"/>
          <a:lstStyle/>
          <a:p>
            <a:pPr marL="0" indent="0">
              <a:buNone/>
            </a:pPr>
            <a:r>
              <a:rPr lang="en-US" sz="1350" dirty="0">
                <a:solidFill>
                  <a:srgbClr val="43596E"/>
                </a:solidFill>
                <a:latin typeface="Calibri" pitchFamily="34" charset="0"/>
                <a:ea typeface="Calibri" pitchFamily="34" charset="-122"/>
                <a:cs typeface="Calibri" pitchFamily="34" charset="-120"/>
              </a:rPr>
              <a:t>The left-to-right axis shows speed, not time. Getting that wrong costs marks.</a:t>
            </a:r>
            <a:endParaRPr lang="en-US" sz="1350" dirty="0"/>
          </a:p>
        </p:txBody>
      </p:sp>
      <p:sp>
        <p:nvSpPr>
          <p:cNvPr id="4" name="Shape 2"/>
          <p:cNvSpPr/>
          <p:nvPr/>
        </p:nvSpPr>
        <p:spPr>
          <a:xfrm>
            <a:off x="566928" y="1389888"/>
            <a:ext cx="5376672" cy="1700784"/>
          </a:xfrm>
          <a:prstGeom prst="roundRect">
            <a:avLst>
              <a:gd name="adj" fmla="val 4839"/>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5" name="Shape 3"/>
          <p:cNvSpPr/>
          <p:nvPr/>
        </p:nvSpPr>
        <p:spPr>
          <a:xfrm>
            <a:off x="786384" y="1591056"/>
            <a:ext cx="420624" cy="420624"/>
          </a:xfrm>
          <a:prstGeom prst="ellipse">
            <a:avLst/>
          </a:prstGeom>
          <a:solidFill>
            <a:srgbClr val="B23A48"/>
          </a:solidFill>
          <a:ln w="12700">
            <a:solidFill>
              <a:srgbClr val="333333"/>
            </a:solidFill>
            <a:prstDash val="solid"/>
          </a:ln>
        </p:spPr>
      </p:sp>
      <p:sp>
        <p:nvSpPr>
          <p:cNvPr id="6" name="Text 4"/>
          <p:cNvSpPr/>
          <p:nvPr/>
        </p:nvSpPr>
        <p:spPr>
          <a:xfrm>
            <a:off x="786384" y="1591056"/>
            <a:ext cx="420624" cy="420624"/>
          </a:xfrm>
          <a:prstGeom prst="rect">
            <a:avLst/>
          </a:prstGeom>
          <a:noFill/>
          <a:ln/>
        </p:spPr>
        <p:txBody>
          <a:bodyPr wrap="square" lIns="0" tIns="0" rIns="0" bIns="0"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1</a:t>
            </a:r>
            <a:endParaRPr lang="en-US" sz="1250" dirty="0"/>
          </a:p>
        </p:txBody>
      </p:sp>
      <p:sp>
        <p:nvSpPr>
          <p:cNvPr id="7" name="Text 5"/>
          <p:cNvSpPr/>
          <p:nvPr/>
        </p:nvSpPr>
        <p:spPr>
          <a:xfrm>
            <a:off x="1353312" y="1554480"/>
            <a:ext cx="4370832" cy="493776"/>
          </a:xfrm>
          <a:prstGeom prst="rect">
            <a:avLst/>
          </a:prstGeom>
          <a:noFill/>
          <a:ln/>
        </p:spPr>
        <p:txBody>
          <a:bodyPr wrap="square" lIns="0" tIns="0" rIns="0" bIns="0" rtlCol="0" anchor="ctr"/>
          <a:lstStyle/>
          <a:p>
            <a:pPr marL="0" indent="0">
              <a:buNone/>
            </a:pPr>
            <a:r>
              <a:rPr lang="en-US" sz="1350" b="1" dirty="0">
                <a:solidFill>
                  <a:srgbClr val="B23A48"/>
                </a:solidFill>
                <a:latin typeface="Calibri" pitchFamily="34" charset="0"/>
                <a:ea typeface="Calibri" pitchFamily="34" charset="-122"/>
                <a:cs typeface="Calibri" pitchFamily="34" charset="-120"/>
              </a:rPr>
              <a:t>The horizontal axis is frequency, not time</a:t>
            </a:r>
            <a:endParaRPr lang="en-US" sz="1350" dirty="0"/>
          </a:p>
        </p:txBody>
      </p:sp>
      <p:sp>
        <p:nvSpPr>
          <p:cNvPr id="8" name="Text 6"/>
          <p:cNvSpPr/>
          <p:nvPr/>
        </p:nvSpPr>
        <p:spPr>
          <a:xfrm>
            <a:off x="804672" y="2121408"/>
            <a:ext cx="4901184" cy="896112"/>
          </a:xfrm>
          <a:prstGeom prst="rect">
            <a:avLst/>
          </a:prstGeom>
          <a:noFill/>
          <a:ln/>
        </p:spPr>
        <p:txBody>
          <a:bodyPr wrap="square" lIns="0" tIns="0" rIns="0" bIns="0" rtlCol="0" anchor="t"/>
          <a:lstStyle/>
          <a:p>
            <a:pPr marL="0" indent="0">
              <a:lnSpc>
                <a:spcPct val="108000"/>
              </a:lnSpc>
              <a:buNone/>
            </a:pPr>
            <a:r>
              <a:rPr lang="en-US" sz="1200" dirty="0">
                <a:solidFill>
                  <a:srgbClr val="22354F"/>
                </a:solidFill>
                <a:latin typeface="Calibri" pitchFamily="34" charset="0"/>
                <a:ea typeface="Calibri" pitchFamily="34" charset="-122"/>
                <a:cs typeface="Calibri" pitchFamily="34" charset="-120"/>
              </a:rPr>
              <a:t>This is the single most common misreading. Moving right does not mean later; it means faster. A spike far to the right is a fast wiggle somewhere in the signal, but the plot says nothing about when it occurred.</a:t>
            </a:r>
            <a:endParaRPr lang="en-US" sz="1200" dirty="0"/>
          </a:p>
        </p:txBody>
      </p:sp>
      <p:sp>
        <p:nvSpPr>
          <p:cNvPr id="9" name="Shape 7"/>
          <p:cNvSpPr/>
          <p:nvPr/>
        </p:nvSpPr>
        <p:spPr>
          <a:xfrm>
            <a:off x="6217920" y="1389888"/>
            <a:ext cx="5376672" cy="1700784"/>
          </a:xfrm>
          <a:prstGeom prst="roundRect">
            <a:avLst>
              <a:gd name="adj" fmla="val 4839"/>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10" name="Shape 8"/>
          <p:cNvSpPr/>
          <p:nvPr/>
        </p:nvSpPr>
        <p:spPr>
          <a:xfrm>
            <a:off x="6437376" y="1591056"/>
            <a:ext cx="420624" cy="420624"/>
          </a:xfrm>
          <a:prstGeom prst="ellipse">
            <a:avLst/>
          </a:prstGeom>
          <a:solidFill>
            <a:srgbClr val="1C7293"/>
          </a:solidFill>
          <a:ln w="12700">
            <a:solidFill>
              <a:srgbClr val="333333"/>
            </a:solidFill>
            <a:prstDash val="solid"/>
          </a:ln>
        </p:spPr>
      </p:sp>
      <p:sp>
        <p:nvSpPr>
          <p:cNvPr id="11" name="Text 9"/>
          <p:cNvSpPr/>
          <p:nvPr/>
        </p:nvSpPr>
        <p:spPr>
          <a:xfrm>
            <a:off x="6437376" y="1591056"/>
            <a:ext cx="420624" cy="420624"/>
          </a:xfrm>
          <a:prstGeom prst="rect">
            <a:avLst/>
          </a:prstGeom>
          <a:noFill/>
          <a:ln/>
        </p:spPr>
        <p:txBody>
          <a:bodyPr wrap="square" lIns="0" tIns="0" rIns="0" bIns="0"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2</a:t>
            </a:r>
            <a:endParaRPr lang="en-US" sz="1250" dirty="0"/>
          </a:p>
        </p:txBody>
      </p:sp>
      <p:sp>
        <p:nvSpPr>
          <p:cNvPr id="12" name="Text 10"/>
          <p:cNvSpPr/>
          <p:nvPr/>
        </p:nvSpPr>
        <p:spPr>
          <a:xfrm>
            <a:off x="7004304" y="1554480"/>
            <a:ext cx="4370832" cy="493776"/>
          </a:xfrm>
          <a:prstGeom prst="rect">
            <a:avLst/>
          </a:prstGeom>
          <a:noFill/>
          <a:ln/>
        </p:spPr>
        <p:txBody>
          <a:bodyPr wrap="square" lIns="0" tIns="0" rIns="0" bIns="0" rtlCol="0" anchor="ctr"/>
          <a:lstStyle/>
          <a:p>
            <a:pPr marL="0" indent="0">
              <a:buNone/>
            </a:pPr>
            <a:r>
              <a:rPr lang="en-US" sz="1350" b="1" dirty="0">
                <a:solidFill>
                  <a:srgbClr val="1C7293"/>
                </a:solidFill>
                <a:latin typeface="Calibri" pitchFamily="34" charset="0"/>
                <a:ea typeface="Calibri" pitchFamily="34" charset="-122"/>
                <a:cs typeface="Calibri" pitchFamily="34" charset="-120"/>
              </a:rPr>
              <a:t>The height is how much of that frequency is present</a:t>
            </a:r>
            <a:endParaRPr lang="en-US" sz="1350" dirty="0"/>
          </a:p>
        </p:txBody>
      </p:sp>
      <p:sp>
        <p:nvSpPr>
          <p:cNvPr id="13" name="Text 11"/>
          <p:cNvSpPr/>
          <p:nvPr/>
        </p:nvSpPr>
        <p:spPr>
          <a:xfrm>
            <a:off x="6455664" y="2121408"/>
            <a:ext cx="4901184" cy="896112"/>
          </a:xfrm>
          <a:prstGeom prst="rect">
            <a:avLst/>
          </a:prstGeom>
          <a:noFill/>
          <a:ln/>
        </p:spPr>
        <p:txBody>
          <a:bodyPr wrap="square" lIns="0" tIns="0" rIns="0" bIns="0" rtlCol="0" anchor="t"/>
          <a:lstStyle/>
          <a:p>
            <a:pPr marL="0" indent="0">
              <a:lnSpc>
                <a:spcPct val="108000"/>
              </a:lnSpc>
              <a:buNone/>
            </a:pPr>
            <a:r>
              <a:rPr lang="en-US" sz="1200" dirty="0">
                <a:solidFill>
                  <a:srgbClr val="22354F"/>
                </a:solidFill>
                <a:latin typeface="Calibri" pitchFamily="34" charset="0"/>
                <a:ea typeface="Calibri" pitchFamily="34" charset="-122"/>
                <a:cs typeface="Calibri" pitchFamily="34" charset="-120"/>
              </a:rPr>
              <a:t>Tall means that tone is strong in the signal. Zero height means that tone is simply absent. The units are whatever the signal's units were, so height is comparable across the same plot but not across different signals.</a:t>
            </a:r>
            <a:endParaRPr lang="en-US" sz="1200" dirty="0"/>
          </a:p>
        </p:txBody>
      </p:sp>
      <p:sp>
        <p:nvSpPr>
          <p:cNvPr id="14" name="Shape 12"/>
          <p:cNvSpPr/>
          <p:nvPr/>
        </p:nvSpPr>
        <p:spPr>
          <a:xfrm>
            <a:off x="566928" y="3236976"/>
            <a:ext cx="5376672" cy="1700784"/>
          </a:xfrm>
          <a:prstGeom prst="roundRect">
            <a:avLst>
              <a:gd name="adj" fmla="val 4839"/>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15" name="Shape 13"/>
          <p:cNvSpPr/>
          <p:nvPr/>
        </p:nvSpPr>
        <p:spPr>
          <a:xfrm>
            <a:off x="786384" y="3438144"/>
            <a:ext cx="420624" cy="420624"/>
          </a:xfrm>
          <a:prstGeom prst="ellipse">
            <a:avLst/>
          </a:prstGeom>
          <a:solidFill>
            <a:srgbClr val="C97A1E"/>
          </a:solidFill>
          <a:ln w="12700">
            <a:solidFill>
              <a:srgbClr val="333333"/>
            </a:solidFill>
            <a:prstDash val="solid"/>
          </a:ln>
        </p:spPr>
      </p:sp>
      <p:sp>
        <p:nvSpPr>
          <p:cNvPr id="16" name="Text 14"/>
          <p:cNvSpPr/>
          <p:nvPr/>
        </p:nvSpPr>
        <p:spPr>
          <a:xfrm>
            <a:off x="786384" y="3438144"/>
            <a:ext cx="420624" cy="420624"/>
          </a:xfrm>
          <a:prstGeom prst="rect">
            <a:avLst/>
          </a:prstGeom>
          <a:noFill/>
          <a:ln/>
        </p:spPr>
        <p:txBody>
          <a:bodyPr wrap="square" lIns="0" tIns="0" rIns="0" bIns="0"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3</a:t>
            </a:r>
            <a:endParaRPr lang="en-US" sz="1250" dirty="0"/>
          </a:p>
        </p:txBody>
      </p:sp>
      <p:sp>
        <p:nvSpPr>
          <p:cNvPr id="17" name="Text 15"/>
          <p:cNvSpPr/>
          <p:nvPr/>
        </p:nvSpPr>
        <p:spPr>
          <a:xfrm>
            <a:off x="1353312" y="3401568"/>
            <a:ext cx="4370832" cy="493776"/>
          </a:xfrm>
          <a:prstGeom prst="rect">
            <a:avLst/>
          </a:prstGeom>
          <a:noFill/>
          <a:ln/>
        </p:spPr>
        <p:txBody>
          <a:bodyPr wrap="square" lIns="0" tIns="0" rIns="0" bIns="0" rtlCol="0" anchor="ctr"/>
          <a:lstStyle/>
          <a:p>
            <a:pPr marL="0" indent="0">
              <a:buNone/>
            </a:pPr>
            <a:r>
              <a:rPr lang="en-US" sz="1350" b="1" dirty="0">
                <a:solidFill>
                  <a:srgbClr val="C97A1E"/>
                </a:solidFill>
                <a:latin typeface="Calibri" pitchFamily="34" charset="0"/>
                <a:ea typeface="Calibri" pitchFamily="34" charset="-122"/>
                <a:cs typeface="Calibri" pitchFamily="34" charset="-120"/>
              </a:rPr>
              <a:t>Spikes mean periodic, spread means one-off</a:t>
            </a:r>
            <a:endParaRPr lang="en-US" sz="1350" dirty="0"/>
          </a:p>
        </p:txBody>
      </p:sp>
      <p:sp>
        <p:nvSpPr>
          <p:cNvPr id="18" name="Text 16"/>
          <p:cNvSpPr/>
          <p:nvPr/>
        </p:nvSpPr>
        <p:spPr>
          <a:xfrm>
            <a:off x="804672" y="3968496"/>
            <a:ext cx="4901184" cy="896112"/>
          </a:xfrm>
          <a:prstGeom prst="rect">
            <a:avLst/>
          </a:prstGeom>
          <a:noFill/>
          <a:ln/>
        </p:spPr>
        <p:txBody>
          <a:bodyPr wrap="square" lIns="0" tIns="0" rIns="0" bIns="0" rtlCol="0" anchor="t"/>
          <a:lstStyle/>
          <a:p>
            <a:pPr marL="0" indent="0">
              <a:lnSpc>
                <a:spcPct val="108000"/>
              </a:lnSpc>
              <a:buNone/>
            </a:pPr>
            <a:r>
              <a:rPr lang="en-US" sz="1200" dirty="0">
                <a:solidFill>
                  <a:srgbClr val="22354F"/>
                </a:solidFill>
                <a:latin typeface="Calibri" pitchFamily="34" charset="0"/>
                <a:ea typeface="Calibri" pitchFamily="34" charset="-122"/>
                <a:cs typeface="Calibri" pitchFamily="34" charset="-120"/>
              </a:rPr>
              <a:t>A signal that repeats forever gives isolated spikes, because only exact harmonics of the repetition rate are present. A short pulse or a transient smears energy across a wide continuous band. Narrow in time always means wide in frequency.</a:t>
            </a:r>
            <a:endParaRPr lang="en-US" sz="1200" dirty="0"/>
          </a:p>
        </p:txBody>
      </p:sp>
      <p:sp>
        <p:nvSpPr>
          <p:cNvPr id="19" name="Shape 17"/>
          <p:cNvSpPr/>
          <p:nvPr/>
        </p:nvSpPr>
        <p:spPr>
          <a:xfrm>
            <a:off x="6217920" y="3236976"/>
            <a:ext cx="5376672" cy="1700784"/>
          </a:xfrm>
          <a:prstGeom prst="roundRect">
            <a:avLst>
              <a:gd name="adj" fmla="val 4839"/>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20" name="Shape 18"/>
          <p:cNvSpPr/>
          <p:nvPr/>
        </p:nvSpPr>
        <p:spPr>
          <a:xfrm>
            <a:off x="6437376" y="3438144"/>
            <a:ext cx="420624" cy="420624"/>
          </a:xfrm>
          <a:prstGeom prst="ellipse">
            <a:avLst/>
          </a:prstGeom>
          <a:solidFill>
            <a:srgbClr val="2E7D5B"/>
          </a:solidFill>
          <a:ln w="12700">
            <a:solidFill>
              <a:srgbClr val="333333"/>
            </a:solidFill>
            <a:prstDash val="solid"/>
          </a:ln>
        </p:spPr>
      </p:sp>
      <p:sp>
        <p:nvSpPr>
          <p:cNvPr id="21" name="Text 19"/>
          <p:cNvSpPr/>
          <p:nvPr/>
        </p:nvSpPr>
        <p:spPr>
          <a:xfrm>
            <a:off x="6437376" y="3438144"/>
            <a:ext cx="420624" cy="420624"/>
          </a:xfrm>
          <a:prstGeom prst="rect">
            <a:avLst/>
          </a:prstGeom>
          <a:noFill/>
          <a:ln/>
        </p:spPr>
        <p:txBody>
          <a:bodyPr wrap="square" lIns="0" tIns="0" rIns="0" bIns="0"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4</a:t>
            </a:r>
            <a:endParaRPr lang="en-US" sz="1250" dirty="0"/>
          </a:p>
        </p:txBody>
      </p:sp>
      <p:sp>
        <p:nvSpPr>
          <p:cNvPr id="22" name="Text 20"/>
          <p:cNvSpPr/>
          <p:nvPr/>
        </p:nvSpPr>
        <p:spPr>
          <a:xfrm>
            <a:off x="7004304" y="3401568"/>
            <a:ext cx="4370832" cy="493776"/>
          </a:xfrm>
          <a:prstGeom prst="rect">
            <a:avLst/>
          </a:prstGeom>
          <a:noFill/>
          <a:ln/>
        </p:spPr>
        <p:txBody>
          <a:bodyPr wrap="square" lIns="0" tIns="0" rIns="0" bIns="0" rtlCol="0" anchor="ctr"/>
          <a:lstStyle/>
          <a:p>
            <a:pPr marL="0" indent="0">
              <a:buNone/>
            </a:pPr>
            <a:r>
              <a:rPr lang="en-US" sz="1350" b="1" dirty="0">
                <a:solidFill>
                  <a:srgbClr val="2E7D5B"/>
                </a:solidFill>
                <a:latin typeface="Calibri" pitchFamily="34" charset="0"/>
                <a:ea typeface="Calibri" pitchFamily="34" charset="-122"/>
                <a:cs typeface="Calibri" pitchFamily="34" charset="-120"/>
              </a:rPr>
              <a:t>There is a second plot you are not being shown</a:t>
            </a:r>
            <a:endParaRPr lang="en-US" sz="1350" dirty="0"/>
          </a:p>
        </p:txBody>
      </p:sp>
      <p:sp>
        <p:nvSpPr>
          <p:cNvPr id="23" name="Text 21"/>
          <p:cNvSpPr/>
          <p:nvPr/>
        </p:nvSpPr>
        <p:spPr>
          <a:xfrm>
            <a:off x="6455664" y="3968496"/>
            <a:ext cx="4901184" cy="896112"/>
          </a:xfrm>
          <a:prstGeom prst="rect">
            <a:avLst/>
          </a:prstGeom>
          <a:noFill/>
          <a:ln/>
        </p:spPr>
        <p:txBody>
          <a:bodyPr wrap="square" lIns="0" tIns="0" rIns="0" bIns="0" rtlCol="0" anchor="t"/>
          <a:lstStyle/>
          <a:p>
            <a:pPr marL="0" indent="0">
              <a:lnSpc>
                <a:spcPct val="108000"/>
              </a:lnSpc>
              <a:buNone/>
            </a:pPr>
            <a:r>
              <a:rPr lang="en-US" sz="1200" dirty="0">
                <a:solidFill>
                  <a:srgbClr val="22354F"/>
                </a:solidFill>
                <a:latin typeface="Calibri" pitchFamily="34" charset="0"/>
                <a:ea typeface="Calibri" pitchFamily="34" charset="-122"/>
                <a:cs typeface="Calibri" pitchFamily="34" charset="-120"/>
              </a:rPr>
              <a:t>Every spectrum has a magnitude part and a phase part. Most textbook figures print only the magnitude, because it is easier to interpret. The phase carries the timing information, and Chapter 8 shows what goes wrong when a filter mishandles it.</a:t>
            </a:r>
            <a:endParaRPr lang="en-US" sz="1200" dirty="0"/>
          </a:p>
        </p:txBody>
      </p:sp>
      <p:sp>
        <p:nvSpPr>
          <p:cNvPr id="24" name="Shape 22"/>
          <p:cNvSpPr/>
          <p:nvPr/>
        </p:nvSpPr>
        <p:spPr>
          <a:xfrm>
            <a:off x="566928" y="5102352"/>
            <a:ext cx="11027664" cy="932688"/>
          </a:xfrm>
          <a:prstGeom prst="roundRect">
            <a:avLst>
              <a:gd name="adj" fmla="val 7843"/>
            </a:avLst>
          </a:prstGeom>
          <a:solidFill>
            <a:srgbClr val="EDF2F5"/>
          </a:solidFill>
          <a:ln w="13970">
            <a:solidFill>
              <a:srgbClr val="2E7D5B"/>
            </a:solidFill>
            <a:prstDash val="solid"/>
          </a:ln>
        </p:spPr>
      </p:sp>
      <p:sp>
        <p:nvSpPr>
          <p:cNvPr id="25" name="Text 23"/>
          <p:cNvSpPr/>
          <p:nvPr/>
        </p:nvSpPr>
        <p:spPr>
          <a:xfrm>
            <a:off x="786384" y="5230368"/>
            <a:ext cx="10588752" cy="256032"/>
          </a:xfrm>
          <a:prstGeom prst="rect">
            <a:avLst/>
          </a:prstGeom>
          <a:noFill/>
          <a:ln/>
        </p:spPr>
        <p:txBody>
          <a:bodyPr wrap="square" lIns="0" tIns="0" rIns="0" bIns="0" rtlCol="0" anchor="ctr"/>
          <a:lstStyle/>
          <a:p>
            <a:pPr marL="0" indent="0">
              <a:buNone/>
            </a:pPr>
            <a:r>
              <a:rPr lang="en-US" sz="1150" b="1" dirty="0">
                <a:solidFill>
                  <a:srgbClr val="2E7D5B"/>
                </a:solidFill>
                <a:latin typeface="Calibri" pitchFamily="34" charset="0"/>
                <a:ea typeface="Calibri" pitchFamily="34" charset="-122"/>
                <a:cs typeface="Calibri" pitchFamily="34" charset="-120"/>
              </a:rPr>
              <a:t>Plain words</a:t>
            </a:r>
            <a:endParaRPr lang="en-US" sz="1150" dirty="0"/>
          </a:p>
        </p:txBody>
      </p:sp>
      <p:sp>
        <p:nvSpPr>
          <p:cNvPr id="26" name="Text 24"/>
          <p:cNvSpPr/>
          <p:nvPr/>
        </p:nvSpPr>
        <p:spPr>
          <a:xfrm>
            <a:off x="786384" y="5504688"/>
            <a:ext cx="10588752" cy="384048"/>
          </a:xfrm>
          <a:prstGeom prst="rect">
            <a:avLst/>
          </a:prstGeom>
          <a:noFill/>
          <a:ln/>
        </p:spPr>
        <p:txBody>
          <a:bodyPr wrap="square" lIns="0" tIns="0" rIns="0" bIns="0" rtlCol="0" anchor="t"/>
          <a:lstStyle/>
          <a:p>
            <a:pPr marL="0" indent="0">
              <a:lnSpc>
                <a:spcPct val="110000"/>
              </a:lnSpc>
              <a:buNone/>
            </a:pPr>
            <a:r>
              <a:rPr lang="en-US" sz="1250" dirty="0">
                <a:solidFill>
                  <a:srgbClr val="22354F"/>
                </a:solidFill>
                <a:latin typeface="Calibri" pitchFamily="34" charset="0"/>
                <a:ea typeface="Calibri" pitchFamily="34" charset="-122"/>
                <a:cs typeface="Calibri" pitchFamily="34" charset="-120"/>
              </a:rPr>
              <a:t>A spectrum is an ingredients list. The horizontal position names the ingredient and the height says how much of it went in. It does not tell you the order the cook added them, and for that you need the phase plot.</a:t>
            </a:r>
            <a:endParaRPr lang="en-US" sz="1250" dirty="0"/>
          </a:p>
        </p:txBody>
      </p:sp>
      <p:sp>
        <p:nvSpPr>
          <p:cNvPr id="27" name="Text 25"/>
          <p:cNvSpPr/>
          <p:nvPr/>
        </p:nvSpPr>
        <p:spPr>
          <a:xfrm>
            <a:off x="566928" y="6473952"/>
            <a:ext cx="8595360" cy="237744"/>
          </a:xfrm>
          <a:prstGeom prst="rect">
            <a:avLst/>
          </a:prstGeom>
          <a:noFill/>
          <a:ln/>
        </p:spPr>
        <p:txBody>
          <a:bodyPr wrap="square" lIns="0" tIns="0" rIns="0" bIns="0" rtlCol="0" anchor="ctr"/>
          <a:lstStyle/>
          <a:p>
            <a:pPr marL="0" indent="0">
              <a:buNone/>
            </a:pPr>
            <a:r>
              <a:rPr lang="en-US" sz="900" dirty="0">
                <a:solidFill>
                  <a:srgbClr val="5A6B7D"/>
                </a:solidFill>
                <a:latin typeface="Calibri" pitchFamily="34" charset="0"/>
                <a:ea typeface="Calibri" pitchFamily="34" charset="-122"/>
                <a:cs typeface="Calibri" pitchFamily="34" charset="-120"/>
              </a:rPr>
              <a:t>CSE 5112  ·  Module 1  ·  Foundations of DSP</a:t>
            </a:r>
            <a:endParaRPr lang="en-US" sz="900" dirty="0"/>
          </a:p>
        </p:txBody>
      </p:sp>
      <p:sp>
        <p:nvSpPr>
          <p:cNvPr id="28" name="Text 26"/>
          <p:cNvSpPr/>
          <p:nvPr/>
        </p:nvSpPr>
        <p:spPr>
          <a:xfrm>
            <a:off x="10680192" y="6473952"/>
            <a:ext cx="914400" cy="237744"/>
          </a:xfrm>
          <a:prstGeom prst="rect">
            <a:avLst/>
          </a:prstGeom>
          <a:noFill/>
          <a:ln/>
        </p:spPr>
        <p:txBody>
          <a:bodyPr wrap="square" lIns="0" tIns="0" rIns="0" bIns="0" rtlCol="0" anchor="ctr"/>
          <a:lstStyle/>
          <a:p>
            <a:pPr marL="0" indent="0" algn="r">
              <a:buNone/>
            </a:pPr>
            <a:r>
              <a:rPr lang="en-US" sz="900" dirty="0">
                <a:solidFill>
                  <a:srgbClr val="5A6B7D"/>
                </a:solidFill>
                <a:latin typeface="Calibri" pitchFamily="34" charset="0"/>
                <a:ea typeface="Calibri" pitchFamily="34" charset="-122"/>
                <a:cs typeface="Calibri" pitchFamily="34" charset="-120"/>
              </a:rPr>
              <a:t>22</a:t>
            </a:r>
            <a:endParaRPr lang="en-US" sz="9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66928" y="365760"/>
            <a:ext cx="11027664" cy="566928"/>
          </a:xfrm>
          <a:prstGeom prst="rect">
            <a:avLst/>
          </a:prstGeom>
          <a:noFill/>
          <a:ln/>
        </p:spPr>
        <p:txBody>
          <a:bodyPr wrap="square" lIns="0" tIns="0" rIns="0" bIns="0" rtlCol="0" anchor="ctr"/>
          <a:lstStyle/>
          <a:p>
            <a:pPr marL="0" indent="0">
              <a:buNone/>
            </a:pPr>
            <a:r>
              <a:rPr lang="en-US" sz="2900" b="1" dirty="0">
                <a:solidFill>
                  <a:srgbClr val="16243D"/>
                </a:solidFill>
                <a:latin typeface="Cambria" pitchFamily="34" charset="0"/>
                <a:ea typeface="Cambria" pitchFamily="34" charset="-122"/>
                <a:cs typeface="Cambria" pitchFamily="34" charset="-120"/>
              </a:rPr>
              <a:t>From Fourier series to Fourier transform, slowly</a:t>
            </a:r>
            <a:endParaRPr lang="en-US" sz="2900" dirty="0"/>
          </a:p>
        </p:txBody>
      </p:sp>
      <p:sp>
        <p:nvSpPr>
          <p:cNvPr id="3" name="Text 1"/>
          <p:cNvSpPr/>
          <p:nvPr/>
        </p:nvSpPr>
        <p:spPr>
          <a:xfrm>
            <a:off x="566928" y="914400"/>
            <a:ext cx="11027664" cy="347472"/>
          </a:xfrm>
          <a:prstGeom prst="rect">
            <a:avLst/>
          </a:prstGeom>
          <a:noFill/>
          <a:ln/>
        </p:spPr>
        <p:txBody>
          <a:bodyPr wrap="square" lIns="0" tIns="0" rIns="0" bIns="0" rtlCol="0" anchor="ctr"/>
          <a:lstStyle/>
          <a:p>
            <a:pPr marL="0" indent="0">
              <a:buNone/>
            </a:pPr>
            <a:r>
              <a:rPr lang="en-US" sz="1350" dirty="0">
                <a:solidFill>
                  <a:srgbClr val="43596E"/>
                </a:solidFill>
                <a:latin typeface="Calibri" pitchFamily="34" charset="0"/>
                <a:ea typeface="Calibri" pitchFamily="34" charset="-122"/>
                <a:cs typeface="Calibri" pitchFamily="34" charset="-120"/>
              </a:rPr>
              <a:t>Stretch the repeat time until it is infinite, and the spikes join up into a curve</a:t>
            </a:r>
            <a:endParaRPr lang="en-US" sz="1350" dirty="0"/>
          </a:p>
        </p:txBody>
      </p:sp>
      <p:sp>
        <p:nvSpPr>
          <p:cNvPr id="4" name="Shape 2"/>
          <p:cNvSpPr/>
          <p:nvPr/>
        </p:nvSpPr>
        <p:spPr>
          <a:xfrm>
            <a:off x="566928" y="1389888"/>
            <a:ext cx="11027664" cy="713232"/>
          </a:xfrm>
          <a:prstGeom prst="roundRect">
            <a:avLst>
              <a:gd name="adj" fmla="val 11538"/>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5" name="Shape 3"/>
          <p:cNvSpPr/>
          <p:nvPr/>
        </p:nvSpPr>
        <p:spPr>
          <a:xfrm>
            <a:off x="768096" y="1545336"/>
            <a:ext cx="402336" cy="402336"/>
          </a:xfrm>
          <a:prstGeom prst="ellipse">
            <a:avLst/>
          </a:prstGeom>
          <a:solidFill>
            <a:srgbClr val="1C7293"/>
          </a:solidFill>
          <a:ln w="12700">
            <a:solidFill>
              <a:srgbClr val="333333"/>
            </a:solidFill>
            <a:prstDash val="solid"/>
          </a:ln>
        </p:spPr>
      </p:sp>
      <p:sp>
        <p:nvSpPr>
          <p:cNvPr id="6" name="Text 4"/>
          <p:cNvSpPr/>
          <p:nvPr/>
        </p:nvSpPr>
        <p:spPr>
          <a:xfrm>
            <a:off x="768096" y="1545336"/>
            <a:ext cx="402336" cy="402336"/>
          </a:xfrm>
          <a:prstGeom prst="rect">
            <a:avLst/>
          </a:prstGeom>
          <a:noFill/>
          <a:ln/>
        </p:spPr>
        <p:txBody>
          <a:bodyPr wrap="square" lIns="0" tIns="0" rIns="0" bIns="0"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1</a:t>
            </a:r>
            <a:endParaRPr lang="en-US" sz="1250" dirty="0"/>
          </a:p>
        </p:txBody>
      </p:sp>
      <p:sp>
        <p:nvSpPr>
          <p:cNvPr id="7" name="Text 5"/>
          <p:cNvSpPr/>
          <p:nvPr/>
        </p:nvSpPr>
        <p:spPr>
          <a:xfrm>
            <a:off x="1335024" y="1463040"/>
            <a:ext cx="3108960" cy="566928"/>
          </a:xfrm>
          <a:prstGeom prst="rect">
            <a:avLst/>
          </a:prstGeom>
          <a:noFill/>
          <a:ln/>
        </p:spPr>
        <p:txBody>
          <a:bodyPr wrap="square" lIns="0" tIns="0" rIns="0" bIns="0" rtlCol="0" anchor="ctr"/>
          <a:lstStyle/>
          <a:p>
            <a:pPr marL="0" indent="0">
              <a:buNone/>
            </a:pPr>
            <a:r>
              <a:rPr lang="en-US" sz="1250" b="1" dirty="0">
                <a:solidFill>
                  <a:srgbClr val="1C7293"/>
                </a:solidFill>
                <a:latin typeface="Calibri" pitchFamily="34" charset="0"/>
                <a:ea typeface="Calibri" pitchFamily="34" charset="-122"/>
                <a:cs typeface="Calibri" pitchFamily="34" charset="-120"/>
              </a:rPr>
              <a:t>Start with something that repeats</a:t>
            </a:r>
            <a:endParaRPr lang="en-US" sz="1250" dirty="0"/>
          </a:p>
        </p:txBody>
      </p:sp>
      <p:sp>
        <p:nvSpPr>
          <p:cNvPr id="8" name="Text 6"/>
          <p:cNvSpPr/>
          <p:nvPr/>
        </p:nvSpPr>
        <p:spPr>
          <a:xfrm>
            <a:off x="4608576" y="1463040"/>
            <a:ext cx="6766560" cy="566928"/>
          </a:xfrm>
          <a:prstGeom prst="rect">
            <a:avLst/>
          </a:prstGeom>
          <a:noFill/>
          <a:ln/>
        </p:spPr>
        <p:txBody>
          <a:bodyPr wrap="square" lIns="0" tIns="0" rIns="0" bIns="0" rtlCol="0" anchor="ctr"/>
          <a:lstStyle/>
          <a:p>
            <a:pPr marL="0" indent="0">
              <a:buNone/>
            </a:pPr>
            <a:r>
              <a:rPr lang="en-US" sz="1150" dirty="0">
                <a:solidFill>
                  <a:srgbClr val="22354F"/>
                </a:solidFill>
                <a:latin typeface="Calibri" pitchFamily="34" charset="0"/>
                <a:ea typeface="Calibri" pitchFamily="34" charset="-122"/>
                <a:cs typeface="Calibri" pitchFamily="34" charset="-120"/>
              </a:rPr>
              <a:t>Fourier series only applies to a signal that repeats forever with period T₀. Its spectrum is a set of isolated spikes at 0, f₀, 2f₀, 3f₀ and so on, where f₀ = 1/T₀.</a:t>
            </a:r>
            <a:endParaRPr lang="en-US" sz="1150" dirty="0"/>
          </a:p>
        </p:txBody>
      </p:sp>
      <p:sp>
        <p:nvSpPr>
          <p:cNvPr id="9" name="Shape 7"/>
          <p:cNvSpPr/>
          <p:nvPr/>
        </p:nvSpPr>
        <p:spPr>
          <a:xfrm>
            <a:off x="566928" y="2194560"/>
            <a:ext cx="11027664" cy="713232"/>
          </a:xfrm>
          <a:prstGeom prst="roundRect">
            <a:avLst>
              <a:gd name="adj" fmla="val 11538"/>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10" name="Shape 8"/>
          <p:cNvSpPr/>
          <p:nvPr/>
        </p:nvSpPr>
        <p:spPr>
          <a:xfrm>
            <a:off x="768096" y="2350008"/>
            <a:ext cx="402336" cy="402336"/>
          </a:xfrm>
          <a:prstGeom prst="ellipse">
            <a:avLst/>
          </a:prstGeom>
          <a:solidFill>
            <a:srgbClr val="1C7293"/>
          </a:solidFill>
          <a:ln w="12700">
            <a:solidFill>
              <a:srgbClr val="333333"/>
            </a:solidFill>
            <a:prstDash val="solid"/>
          </a:ln>
        </p:spPr>
      </p:sp>
      <p:sp>
        <p:nvSpPr>
          <p:cNvPr id="11" name="Text 9"/>
          <p:cNvSpPr/>
          <p:nvPr/>
        </p:nvSpPr>
        <p:spPr>
          <a:xfrm>
            <a:off x="768096" y="2350008"/>
            <a:ext cx="402336" cy="402336"/>
          </a:xfrm>
          <a:prstGeom prst="rect">
            <a:avLst/>
          </a:prstGeom>
          <a:noFill/>
          <a:ln/>
        </p:spPr>
        <p:txBody>
          <a:bodyPr wrap="square" lIns="0" tIns="0" rIns="0" bIns="0"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2</a:t>
            </a:r>
            <a:endParaRPr lang="en-US" sz="1250" dirty="0"/>
          </a:p>
        </p:txBody>
      </p:sp>
      <p:sp>
        <p:nvSpPr>
          <p:cNvPr id="12" name="Text 10"/>
          <p:cNvSpPr/>
          <p:nvPr/>
        </p:nvSpPr>
        <p:spPr>
          <a:xfrm>
            <a:off x="1335024" y="2267712"/>
            <a:ext cx="3108960" cy="566928"/>
          </a:xfrm>
          <a:prstGeom prst="rect">
            <a:avLst/>
          </a:prstGeom>
          <a:noFill/>
          <a:ln/>
        </p:spPr>
        <p:txBody>
          <a:bodyPr wrap="square" lIns="0" tIns="0" rIns="0" bIns="0" rtlCol="0" anchor="ctr"/>
          <a:lstStyle/>
          <a:p>
            <a:pPr marL="0" indent="0">
              <a:buNone/>
            </a:pPr>
            <a:r>
              <a:rPr lang="en-US" sz="1250" b="1" dirty="0">
                <a:solidFill>
                  <a:srgbClr val="1C7293"/>
                </a:solidFill>
                <a:latin typeface="Calibri" pitchFamily="34" charset="0"/>
                <a:ea typeface="Calibri" pitchFamily="34" charset="-122"/>
                <a:cs typeface="Calibri" pitchFamily="34" charset="-120"/>
              </a:rPr>
              <a:t>Now stretch the period</a:t>
            </a:r>
            <a:endParaRPr lang="en-US" sz="1250" dirty="0"/>
          </a:p>
        </p:txBody>
      </p:sp>
      <p:sp>
        <p:nvSpPr>
          <p:cNvPr id="13" name="Text 11"/>
          <p:cNvSpPr/>
          <p:nvPr/>
        </p:nvSpPr>
        <p:spPr>
          <a:xfrm>
            <a:off x="4608576" y="2267712"/>
            <a:ext cx="6766560" cy="566928"/>
          </a:xfrm>
          <a:prstGeom prst="rect">
            <a:avLst/>
          </a:prstGeom>
          <a:noFill/>
          <a:ln/>
        </p:spPr>
        <p:txBody>
          <a:bodyPr wrap="square" lIns="0" tIns="0" rIns="0" bIns="0" rtlCol="0" anchor="ctr"/>
          <a:lstStyle/>
          <a:p>
            <a:pPr marL="0" indent="0">
              <a:buNone/>
            </a:pPr>
            <a:r>
              <a:rPr lang="en-US" sz="1150" dirty="0">
                <a:solidFill>
                  <a:srgbClr val="22354F"/>
                </a:solidFill>
                <a:latin typeface="Calibri" pitchFamily="34" charset="0"/>
                <a:ea typeface="Calibri" pitchFamily="34" charset="-122"/>
                <a:cs typeface="Calibri" pitchFamily="34" charset="-120"/>
              </a:rPr>
              <a:t>Suppose the repetition gets slower: T₀ doubles, then doubles again. The spikes stay in the same places relative to each other, but the spacing f₀ between them shrinks each time. The picture fills in.</a:t>
            </a:r>
            <a:endParaRPr lang="en-US" sz="1150" dirty="0"/>
          </a:p>
        </p:txBody>
      </p:sp>
      <p:sp>
        <p:nvSpPr>
          <p:cNvPr id="14" name="Shape 12"/>
          <p:cNvSpPr/>
          <p:nvPr/>
        </p:nvSpPr>
        <p:spPr>
          <a:xfrm>
            <a:off x="566928" y="2999232"/>
            <a:ext cx="11027664" cy="713232"/>
          </a:xfrm>
          <a:prstGeom prst="roundRect">
            <a:avLst>
              <a:gd name="adj" fmla="val 11538"/>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15" name="Shape 13"/>
          <p:cNvSpPr/>
          <p:nvPr/>
        </p:nvSpPr>
        <p:spPr>
          <a:xfrm>
            <a:off x="768096" y="3154680"/>
            <a:ext cx="402336" cy="402336"/>
          </a:xfrm>
          <a:prstGeom prst="ellipse">
            <a:avLst/>
          </a:prstGeom>
          <a:solidFill>
            <a:srgbClr val="C97A1E"/>
          </a:solidFill>
          <a:ln w="12700">
            <a:solidFill>
              <a:srgbClr val="333333"/>
            </a:solidFill>
            <a:prstDash val="solid"/>
          </a:ln>
        </p:spPr>
      </p:sp>
      <p:sp>
        <p:nvSpPr>
          <p:cNvPr id="16" name="Text 14"/>
          <p:cNvSpPr/>
          <p:nvPr/>
        </p:nvSpPr>
        <p:spPr>
          <a:xfrm>
            <a:off x="768096" y="3154680"/>
            <a:ext cx="402336" cy="402336"/>
          </a:xfrm>
          <a:prstGeom prst="rect">
            <a:avLst/>
          </a:prstGeom>
          <a:noFill/>
          <a:ln/>
        </p:spPr>
        <p:txBody>
          <a:bodyPr wrap="square" lIns="0" tIns="0" rIns="0" bIns="0"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3</a:t>
            </a:r>
            <a:endParaRPr lang="en-US" sz="1250" dirty="0"/>
          </a:p>
        </p:txBody>
      </p:sp>
      <p:sp>
        <p:nvSpPr>
          <p:cNvPr id="17" name="Text 15"/>
          <p:cNvSpPr/>
          <p:nvPr/>
        </p:nvSpPr>
        <p:spPr>
          <a:xfrm>
            <a:off x="1335024" y="3072384"/>
            <a:ext cx="3108960" cy="566928"/>
          </a:xfrm>
          <a:prstGeom prst="rect">
            <a:avLst/>
          </a:prstGeom>
          <a:noFill/>
          <a:ln/>
        </p:spPr>
        <p:txBody>
          <a:bodyPr wrap="square" lIns="0" tIns="0" rIns="0" bIns="0" rtlCol="0" anchor="ctr"/>
          <a:lstStyle/>
          <a:p>
            <a:pPr marL="0" indent="0">
              <a:buNone/>
            </a:pPr>
            <a:r>
              <a:rPr lang="en-US" sz="1250" b="1" dirty="0">
                <a:solidFill>
                  <a:srgbClr val="C97A1E"/>
                </a:solidFill>
                <a:latin typeface="Calibri" pitchFamily="34" charset="0"/>
                <a:ea typeface="Calibri" pitchFamily="34" charset="-122"/>
                <a:cs typeface="Calibri" pitchFamily="34" charset="-120"/>
              </a:rPr>
              <a:t>Take the stretch to the limit</a:t>
            </a:r>
            <a:endParaRPr lang="en-US" sz="1250" dirty="0"/>
          </a:p>
        </p:txBody>
      </p:sp>
      <p:sp>
        <p:nvSpPr>
          <p:cNvPr id="18" name="Text 16"/>
          <p:cNvSpPr/>
          <p:nvPr/>
        </p:nvSpPr>
        <p:spPr>
          <a:xfrm>
            <a:off x="4608576" y="3072384"/>
            <a:ext cx="6766560" cy="566928"/>
          </a:xfrm>
          <a:prstGeom prst="rect">
            <a:avLst/>
          </a:prstGeom>
          <a:noFill/>
          <a:ln/>
        </p:spPr>
        <p:txBody>
          <a:bodyPr wrap="square" lIns="0" tIns="0" rIns="0" bIns="0" rtlCol="0" anchor="ctr"/>
          <a:lstStyle/>
          <a:p>
            <a:pPr marL="0" indent="0">
              <a:buNone/>
            </a:pPr>
            <a:r>
              <a:rPr lang="en-US" sz="1150" dirty="0">
                <a:solidFill>
                  <a:srgbClr val="22354F"/>
                </a:solidFill>
                <a:latin typeface="Calibri" pitchFamily="34" charset="0"/>
                <a:ea typeface="Calibri" pitchFamily="34" charset="-122"/>
                <a:cs typeface="Calibri" pitchFamily="34" charset="-120"/>
              </a:rPr>
              <a:t>Let T₀ grow without bound. The signal now repeats so rarely that it effectively happens once. The spike spacing shrinks to zero and the isolated spikes merge into a continuous curve.</a:t>
            </a:r>
            <a:endParaRPr lang="en-US" sz="1150" dirty="0"/>
          </a:p>
        </p:txBody>
      </p:sp>
      <p:sp>
        <p:nvSpPr>
          <p:cNvPr id="19" name="Shape 17"/>
          <p:cNvSpPr/>
          <p:nvPr/>
        </p:nvSpPr>
        <p:spPr>
          <a:xfrm>
            <a:off x="566928" y="3803904"/>
            <a:ext cx="11027664" cy="713232"/>
          </a:xfrm>
          <a:prstGeom prst="roundRect">
            <a:avLst>
              <a:gd name="adj" fmla="val 11538"/>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20" name="Shape 18"/>
          <p:cNvSpPr/>
          <p:nvPr/>
        </p:nvSpPr>
        <p:spPr>
          <a:xfrm>
            <a:off x="768096" y="3959352"/>
            <a:ext cx="402336" cy="402336"/>
          </a:xfrm>
          <a:prstGeom prst="ellipse">
            <a:avLst/>
          </a:prstGeom>
          <a:solidFill>
            <a:srgbClr val="B23A48"/>
          </a:solidFill>
          <a:ln w="12700">
            <a:solidFill>
              <a:srgbClr val="333333"/>
            </a:solidFill>
            <a:prstDash val="solid"/>
          </a:ln>
        </p:spPr>
      </p:sp>
      <p:sp>
        <p:nvSpPr>
          <p:cNvPr id="21" name="Text 19"/>
          <p:cNvSpPr/>
          <p:nvPr/>
        </p:nvSpPr>
        <p:spPr>
          <a:xfrm>
            <a:off x="768096" y="3959352"/>
            <a:ext cx="402336" cy="402336"/>
          </a:xfrm>
          <a:prstGeom prst="rect">
            <a:avLst/>
          </a:prstGeom>
          <a:noFill/>
          <a:ln/>
        </p:spPr>
        <p:txBody>
          <a:bodyPr wrap="square" lIns="0" tIns="0" rIns="0" bIns="0"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4</a:t>
            </a:r>
            <a:endParaRPr lang="en-US" sz="1250" dirty="0"/>
          </a:p>
        </p:txBody>
      </p:sp>
      <p:sp>
        <p:nvSpPr>
          <p:cNvPr id="22" name="Text 20"/>
          <p:cNvSpPr/>
          <p:nvPr/>
        </p:nvSpPr>
        <p:spPr>
          <a:xfrm>
            <a:off x="1335024" y="3877056"/>
            <a:ext cx="3108960" cy="566928"/>
          </a:xfrm>
          <a:prstGeom prst="rect">
            <a:avLst/>
          </a:prstGeom>
          <a:noFill/>
          <a:ln/>
        </p:spPr>
        <p:txBody>
          <a:bodyPr wrap="square" lIns="0" tIns="0" rIns="0" bIns="0" rtlCol="0" anchor="ctr"/>
          <a:lstStyle/>
          <a:p>
            <a:pPr marL="0" indent="0">
              <a:buNone/>
            </a:pPr>
            <a:r>
              <a:rPr lang="en-US" sz="1250" b="1" dirty="0">
                <a:solidFill>
                  <a:srgbClr val="B23A48"/>
                </a:solidFill>
                <a:latin typeface="Calibri" pitchFamily="34" charset="0"/>
                <a:ea typeface="Calibri" pitchFamily="34" charset="-122"/>
                <a:cs typeface="Calibri" pitchFamily="34" charset="-120"/>
              </a:rPr>
              <a:t>Rename what you have</a:t>
            </a:r>
            <a:endParaRPr lang="en-US" sz="1250" dirty="0"/>
          </a:p>
        </p:txBody>
      </p:sp>
      <p:sp>
        <p:nvSpPr>
          <p:cNvPr id="23" name="Text 21"/>
          <p:cNvSpPr/>
          <p:nvPr/>
        </p:nvSpPr>
        <p:spPr>
          <a:xfrm>
            <a:off x="4608576" y="3877056"/>
            <a:ext cx="6766560" cy="566928"/>
          </a:xfrm>
          <a:prstGeom prst="rect">
            <a:avLst/>
          </a:prstGeom>
          <a:noFill/>
          <a:ln/>
        </p:spPr>
        <p:txBody>
          <a:bodyPr wrap="square" lIns="0" tIns="0" rIns="0" bIns="0" rtlCol="0" anchor="ctr"/>
          <a:lstStyle/>
          <a:p>
            <a:pPr marL="0" indent="0">
              <a:buNone/>
            </a:pPr>
            <a:r>
              <a:rPr lang="en-US" sz="1150" dirty="0">
                <a:solidFill>
                  <a:srgbClr val="22354F"/>
                </a:solidFill>
                <a:latin typeface="Calibri" pitchFamily="34" charset="0"/>
                <a:ea typeface="Calibri" pitchFamily="34" charset="-122"/>
                <a:cs typeface="Calibri" pitchFamily="34" charset="-120"/>
              </a:rPr>
              <a:t>That continuous curve is the Fourier transform. The sum over harmonics has become an integral over frequency, and the coefficients cₖ have become a function X(jΩ). Nothing new was invented; a discrete list became a continuous curve.</a:t>
            </a:r>
            <a:endParaRPr lang="en-US" sz="1150" dirty="0"/>
          </a:p>
        </p:txBody>
      </p:sp>
      <p:pic>
        <p:nvPicPr>
          <p:cNvPr id="24" name="Image 0" descr="assets/eq/fs_to_ft.png"/>
          <p:cNvPicPr>
            <a:picLocks noChangeAspect="1"/>
          </p:cNvPicPr>
          <p:nvPr/>
        </p:nvPicPr>
        <p:blipFill>
          <a:blip r:embed="rId3"/>
          <a:stretch>
            <a:fillRect/>
          </a:stretch>
        </p:blipFill>
        <p:spPr>
          <a:xfrm>
            <a:off x="4160520" y="4718304"/>
            <a:ext cx="3840480" cy="414948"/>
          </a:xfrm>
          <a:prstGeom prst="rect">
            <a:avLst/>
          </a:prstGeom>
        </p:spPr>
      </p:pic>
      <p:sp>
        <p:nvSpPr>
          <p:cNvPr id="25" name="Shape 22"/>
          <p:cNvSpPr/>
          <p:nvPr/>
        </p:nvSpPr>
        <p:spPr>
          <a:xfrm>
            <a:off x="566928" y="5340096"/>
            <a:ext cx="11027664" cy="932688"/>
          </a:xfrm>
          <a:prstGeom prst="roundRect">
            <a:avLst>
              <a:gd name="adj" fmla="val 7843"/>
            </a:avLst>
          </a:prstGeom>
          <a:solidFill>
            <a:srgbClr val="EDF2F5"/>
          </a:solidFill>
          <a:ln w="13970">
            <a:solidFill>
              <a:srgbClr val="2E7D5B"/>
            </a:solidFill>
            <a:prstDash val="solid"/>
          </a:ln>
        </p:spPr>
      </p:sp>
      <p:sp>
        <p:nvSpPr>
          <p:cNvPr id="26" name="Text 23"/>
          <p:cNvSpPr/>
          <p:nvPr/>
        </p:nvSpPr>
        <p:spPr>
          <a:xfrm>
            <a:off x="786384" y="5468112"/>
            <a:ext cx="10588752" cy="256032"/>
          </a:xfrm>
          <a:prstGeom prst="rect">
            <a:avLst/>
          </a:prstGeom>
          <a:noFill/>
          <a:ln/>
        </p:spPr>
        <p:txBody>
          <a:bodyPr wrap="square" lIns="0" tIns="0" rIns="0" bIns="0" rtlCol="0" anchor="ctr"/>
          <a:lstStyle/>
          <a:p>
            <a:pPr marL="0" indent="0">
              <a:buNone/>
            </a:pPr>
            <a:r>
              <a:rPr lang="en-US" sz="1150" b="1" dirty="0">
                <a:solidFill>
                  <a:srgbClr val="2E7D5B"/>
                </a:solidFill>
                <a:latin typeface="Calibri" pitchFamily="34" charset="0"/>
                <a:ea typeface="Calibri" pitchFamily="34" charset="-122"/>
                <a:cs typeface="Calibri" pitchFamily="34" charset="-120"/>
              </a:rPr>
              <a:t>Why this is worth ten minutes</a:t>
            </a:r>
            <a:endParaRPr lang="en-US" sz="1150" dirty="0"/>
          </a:p>
        </p:txBody>
      </p:sp>
      <p:sp>
        <p:nvSpPr>
          <p:cNvPr id="27" name="Text 24"/>
          <p:cNvSpPr/>
          <p:nvPr/>
        </p:nvSpPr>
        <p:spPr>
          <a:xfrm>
            <a:off x="786384" y="5742432"/>
            <a:ext cx="10588752" cy="384048"/>
          </a:xfrm>
          <a:prstGeom prst="rect">
            <a:avLst/>
          </a:prstGeom>
          <a:noFill/>
          <a:ln/>
        </p:spPr>
        <p:txBody>
          <a:bodyPr wrap="square" lIns="0" tIns="0" rIns="0" bIns="0" rtlCol="0" anchor="t"/>
          <a:lstStyle/>
          <a:p>
            <a:pPr marL="0" indent="0">
              <a:lnSpc>
                <a:spcPct val="110000"/>
              </a:lnSpc>
              <a:buNone/>
            </a:pPr>
            <a:r>
              <a:rPr lang="en-US" sz="1250" dirty="0">
                <a:solidFill>
                  <a:srgbClr val="22354F"/>
                </a:solidFill>
                <a:latin typeface="Calibri" pitchFamily="34" charset="0"/>
                <a:ea typeface="Calibri" pitchFamily="34" charset="-122"/>
                <a:cs typeface="Calibri" pitchFamily="34" charset="-120"/>
              </a:rPr>
              <a:t>Most students learn these as two separate formulas. They are one idea at two settings of a single dial, and the dial is the period. Repeating signals give spikes, one-off signals give curves, and the rest follows.</a:t>
            </a:r>
            <a:endParaRPr lang="en-US" sz="1250" dirty="0"/>
          </a:p>
        </p:txBody>
      </p:sp>
      <p:sp>
        <p:nvSpPr>
          <p:cNvPr id="28" name="Text 25"/>
          <p:cNvSpPr/>
          <p:nvPr/>
        </p:nvSpPr>
        <p:spPr>
          <a:xfrm>
            <a:off x="566928" y="6473952"/>
            <a:ext cx="8595360" cy="237744"/>
          </a:xfrm>
          <a:prstGeom prst="rect">
            <a:avLst/>
          </a:prstGeom>
          <a:noFill/>
          <a:ln/>
        </p:spPr>
        <p:txBody>
          <a:bodyPr wrap="square" lIns="0" tIns="0" rIns="0" bIns="0" rtlCol="0" anchor="ctr"/>
          <a:lstStyle/>
          <a:p>
            <a:pPr marL="0" indent="0">
              <a:buNone/>
            </a:pPr>
            <a:r>
              <a:rPr lang="en-US" sz="900" dirty="0">
                <a:solidFill>
                  <a:srgbClr val="5A6B7D"/>
                </a:solidFill>
                <a:latin typeface="Calibri" pitchFamily="34" charset="0"/>
                <a:ea typeface="Calibri" pitchFamily="34" charset="-122"/>
                <a:cs typeface="Calibri" pitchFamily="34" charset="-120"/>
              </a:rPr>
              <a:t>CSE 5112  ·  Module 1  ·  Foundations of DSP</a:t>
            </a:r>
            <a:endParaRPr lang="en-US" sz="900" dirty="0"/>
          </a:p>
        </p:txBody>
      </p:sp>
      <p:sp>
        <p:nvSpPr>
          <p:cNvPr id="29" name="Text 26"/>
          <p:cNvSpPr/>
          <p:nvPr/>
        </p:nvSpPr>
        <p:spPr>
          <a:xfrm>
            <a:off x="10680192" y="6473952"/>
            <a:ext cx="914400" cy="237744"/>
          </a:xfrm>
          <a:prstGeom prst="rect">
            <a:avLst/>
          </a:prstGeom>
          <a:noFill/>
          <a:ln/>
        </p:spPr>
        <p:txBody>
          <a:bodyPr wrap="square" lIns="0" tIns="0" rIns="0" bIns="0" rtlCol="0" anchor="ctr"/>
          <a:lstStyle/>
          <a:p>
            <a:pPr marL="0" indent="0" algn="r">
              <a:buNone/>
            </a:pPr>
            <a:r>
              <a:rPr lang="en-US" sz="900" dirty="0">
                <a:solidFill>
                  <a:srgbClr val="5A6B7D"/>
                </a:solidFill>
                <a:latin typeface="Calibri" pitchFamily="34" charset="0"/>
                <a:ea typeface="Calibri" pitchFamily="34" charset="-122"/>
                <a:cs typeface="Calibri" pitchFamily="34" charset="-120"/>
              </a:rPr>
              <a:t>23</a:t>
            </a:r>
            <a:endParaRPr lang="en-US" sz="9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66928" y="365760"/>
            <a:ext cx="11027664" cy="566928"/>
          </a:xfrm>
          <a:prstGeom prst="rect">
            <a:avLst/>
          </a:prstGeom>
          <a:noFill/>
          <a:ln/>
        </p:spPr>
        <p:txBody>
          <a:bodyPr wrap="square" lIns="0" tIns="0" rIns="0" bIns="0" rtlCol="0" anchor="ctr"/>
          <a:lstStyle/>
          <a:p>
            <a:pPr marL="0" indent="0">
              <a:buNone/>
            </a:pPr>
            <a:r>
              <a:rPr lang="en-US" sz="2900" b="1" dirty="0">
                <a:solidFill>
                  <a:srgbClr val="16243D"/>
                </a:solidFill>
                <a:latin typeface="Cambria" pitchFamily="34" charset="0"/>
                <a:ea typeface="Cambria" pitchFamily="34" charset="-122"/>
                <a:cs typeface="Cambria" pitchFamily="34" charset="-120"/>
              </a:rPr>
              <a:t>The continuous-time Fourier transform</a:t>
            </a:r>
            <a:endParaRPr lang="en-US" sz="2900" dirty="0"/>
          </a:p>
        </p:txBody>
      </p:sp>
      <p:sp>
        <p:nvSpPr>
          <p:cNvPr id="3" name="Text 1"/>
          <p:cNvSpPr/>
          <p:nvPr/>
        </p:nvSpPr>
        <p:spPr>
          <a:xfrm>
            <a:off x="566928" y="914400"/>
            <a:ext cx="11027664" cy="347472"/>
          </a:xfrm>
          <a:prstGeom prst="rect">
            <a:avLst/>
          </a:prstGeom>
          <a:noFill/>
          <a:ln/>
        </p:spPr>
        <p:txBody>
          <a:bodyPr wrap="square" lIns="0" tIns="0" rIns="0" bIns="0" rtlCol="0" anchor="ctr"/>
          <a:lstStyle/>
          <a:p>
            <a:pPr marL="0" indent="0">
              <a:buNone/>
            </a:pPr>
            <a:r>
              <a:rPr lang="en-US" sz="1350" dirty="0">
                <a:solidFill>
                  <a:srgbClr val="43596E"/>
                </a:solidFill>
                <a:latin typeface="Calibri" pitchFamily="34" charset="0"/>
                <a:ea typeface="Calibri" pitchFamily="34" charset="-122"/>
                <a:cs typeface="Calibri" pitchFamily="34" charset="-120"/>
              </a:rPr>
              <a:t>The same idea as Fourier series, but for a signal that happens only once</a:t>
            </a:r>
            <a:endParaRPr lang="en-US" sz="1350" dirty="0"/>
          </a:p>
        </p:txBody>
      </p:sp>
      <p:sp>
        <p:nvSpPr>
          <p:cNvPr id="4" name="Shape 2"/>
          <p:cNvSpPr/>
          <p:nvPr/>
        </p:nvSpPr>
        <p:spPr>
          <a:xfrm>
            <a:off x="566928" y="1389888"/>
            <a:ext cx="5376672" cy="1285011"/>
          </a:xfrm>
          <a:prstGeom prst="roundRect">
            <a:avLst>
              <a:gd name="adj" fmla="val 6404"/>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pic>
        <p:nvPicPr>
          <p:cNvPr id="5" name="Image 0" descr="assets/eq/ctft.png"/>
          <p:cNvPicPr>
            <a:picLocks noChangeAspect="1"/>
          </p:cNvPicPr>
          <p:nvPr/>
        </p:nvPicPr>
        <p:blipFill>
          <a:blip r:embed="rId3"/>
          <a:stretch>
            <a:fillRect/>
          </a:stretch>
        </p:blipFill>
        <p:spPr>
          <a:xfrm>
            <a:off x="795528" y="1609344"/>
            <a:ext cx="3639312" cy="846099"/>
          </a:xfrm>
          <a:prstGeom prst="rect">
            <a:avLst/>
          </a:prstGeom>
        </p:spPr>
      </p:pic>
      <p:sp>
        <p:nvSpPr>
          <p:cNvPr id="6" name="Text 3"/>
          <p:cNvSpPr/>
          <p:nvPr/>
        </p:nvSpPr>
        <p:spPr>
          <a:xfrm>
            <a:off x="4754880" y="1886090"/>
            <a:ext cx="960120" cy="292608"/>
          </a:xfrm>
          <a:prstGeom prst="rect">
            <a:avLst/>
          </a:prstGeom>
          <a:noFill/>
          <a:ln/>
        </p:spPr>
        <p:txBody>
          <a:bodyPr wrap="square" lIns="0" tIns="0" rIns="0" bIns="0" rtlCol="0" anchor="ctr"/>
          <a:lstStyle/>
          <a:p>
            <a:pPr marL="0" indent="0" algn="r">
              <a:buNone/>
            </a:pPr>
            <a:r>
              <a:rPr lang="en-US" sz="1150" dirty="0">
                <a:solidFill>
                  <a:srgbClr val="5A6B7D"/>
                </a:solidFill>
                <a:latin typeface="Calibri" pitchFamily="34" charset="0"/>
                <a:ea typeface="Calibri" pitchFamily="34" charset="-122"/>
                <a:cs typeface="Calibri" pitchFamily="34" charset="-120"/>
              </a:rPr>
              <a:t>(2.3)</a:t>
            </a:r>
            <a:endParaRPr lang="en-US" sz="1150" dirty="0"/>
          </a:p>
        </p:txBody>
      </p:sp>
      <p:sp>
        <p:nvSpPr>
          <p:cNvPr id="7" name="Shape 4"/>
          <p:cNvSpPr/>
          <p:nvPr/>
        </p:nvSpPr>
        <p:spPr>
          <a:xfrm>
            <a:off x="6217920" y="1389888"/>
            <a:ext cx="5376672" cy="1197913"/>
          </a:xfrm>
          <a:prstGeom prst="roundRect">
            <a:avLst>
              <a:gd name="adj" fmla="val 6870"/>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pic>
        <p:nvPicPr>
          <p:cNvPr id="8" name="Image 1" descr="assets/eq/ictft.png"/>
          <p:cNvPicPr>
            <a:picLocks noChangeAspect="1"/>
          </p:cNvPicPr>
          <p:nvPr/>
        </p:nvPicPr>
        <p:blipFill>
          <a:blip r:embed="rId4"/>
          <a:stretch>
            <a:fillRect/>
          </a:stretch>
        </p:blipFill>
        <p:spPr>
          <a:xfrm>
            <a:off x="6446520" y="1609344"/>
            <a:ext cx="3639312" cy="759001"/>
          </a:xfrm>
          <a:prstGeom prst="rect">
            <a:avLst/>
          </a:prstGeom>
        </p:spPr>
      </p:pic>
      <p:sp>
        <p:nvSpPr>
          <p:cNvPr id="9" name="Text 5"/>
          <p:cNvSpPr/>
          <p:nvPr/>
        </p:nvSpPr>
        <p:spPr>
          <a:xfrm>
            <a:off x="10405872" y="1842540"/>
            <a:ext cx="960120" cy="292608"/>
          </a:xfrm>
          <a:prstGeom prst="rect">
            <a:avLst/>
          </a:prstGeom>
          <a:noFill/>
          <a:ln/>
        </p:spPr>
        <p:txBody>
          <a:bodyPr wrap="square" lIns="0" tIns="0" rIns="0" bIns="0" rtlCol="0" anchor="ctr"/>
          <a:lstStyle/>
          <a:p>
            <a:pPr marL="0" indent="0" algn="r">
              <a:buNone/>
            </a:pPr>
            <a:r>
              <a:rPr lang="en-US" sz="1150" dirty="0">
                <a:solidFill>
                  <a:srgbClr val="5A6B7D"/>
                </a:solidFill>
                <a:latin typeface="Calibri" pitchFamily="34" charset="0"/>
                <a:ea typeface="Calibri" pitchFamily="34" charset="-122"/>
                <a:cs typeface="Calibri" pitchFamily="34" charset="-120"/>
              </a:rPr>
              <a:t>(2.4)</a:t>
            </a:r>
            <a:endParaRPr lang="en-US" sz="1150" dirty="0"/>
          </a:p>
        </p:txBody>
      </p:sp>
      <p:sp>
        <p:nvSpPr>
          <p:cNvPr id="10" name="Text 6"/>
          <p:cNvSpPr/>
          <p:nvPr/>
        </p:nvSpPr>
        <p:spPr>
          <a:xfrm>
            <a:off x="566928" y="2720619"/>
            <a:ext cx="5376672" cy="256032"/>
          </a:xfrm>
          <a:prstGeom prst="rect">
            <a:avLst/>
          </a:prstGeom>
          <a:noFill/>
          <a:ln/>
        </p:spPr>
        <p:txBody>
          <a:bodyPr wrap="square" lIns="0" tIns="0" rIns="0" bIns="0" rtlCol="0" anchor="ctr"/>
          <a:lstStyle/>
          <a:p>
            <a:pPr marL="0" indent="0" algn="ctr">
              <a:buNone/>
            </a:pPr>
            <a:r>
              <a:rPr lang="en-US" sz="1150" i="1" dirty="0">
                <a:solidFill>
                  <a:srgbClr val="5A6B7D"/>
                </a:solidFill>
                <a:latin typeface="Calibri" pitchFamily="34" charset="0"/>
                <a:ea typeface="Calibri" pitchFamily="34" charset="-122"/>
                <a:cs typeface="Calibri" pitchFamily="34" charset="-120"/>
              </a:rPr>
              <a:t>Forward transform (analysis)</a:t>
            </a:r>
            <a:endParaRPr lang="en-US" sz="1150" dirty="0"/>
          </a:p>
        </p:txBody>
      </p:sp>
      <p:sp>
        <p:nvSpPr>
          <p:cNvPr id="11" name="Text 7"/>
          <p:cNvSpPr/>
          <p:nvPr/>
        </p:nvSpPr>
        <p:spPr>
          <a:xfrm>
            <a:off x="6217920" y="2720619"/>
            <a:ext cx="5376672" cy="256032"/>
          </a:xfrm>
          <a:prstGeom prst="rect">
            <a:avLst/>
          </a:prstGeom>
          <a:noFill/>
          <a:ln/>
        </p:spPr>
        <p:txBody>
          <a:bodyPr wrap="square" lIns="0" tIns="0" rIns="0" bIns="0" rtlCol="0" anchor="ctr"/>
          <a:lstStyle/>
          <a:p>
            <a:pPr marL="0" indent="0" algn="ctr">
              <a:buNone/>
            </a:pPr>
            <a:r>
              <a:rPr lang="en-US" sz="1150" i="1" dirty="0">
                <a:solidFill>
                  <a:srgbClr val="5A6B7D"/>
                </a:solidFill>
                <a:latin typeface="Calibri" pitchFamily="34" charset="0"/>
                <a:ea typeface="Calibri" pitchFamily="34" charset="-122"/>
                <a:cs typeface="Calibri" pitchFamily="34" charset="-120"/>
              </a:rPr>
              <a:t>Inverse transform (synthesis)</a:t>
            </a:r>
            <a:endParaRPr lang="en-US" sz="1150" dirty="0"/>
          </a:p>
        </p:txBody>
      </p:sp>
      <p:pic>
        <p:nvPicPr>
          <p:cNvPr id="12" name="Image 2" descr="assets/fig/ft_pair.png"/>
          <p:cNvPicPr>
            <a:picLocks noChangeAspect="1"/>
          </p:cNvPicPr>
          <p:nvPr/>
        </p:nvPicPr>
        <p:blipFill>
          <a:blip r:embed="rId5"/>
          <a:stretch>
            <a:fillRect/>
          </a:stretch>
        </p:blipFill>
        <p:spPr>
          <a:xfrm>
            <a:off x="1783080" y="3095523"/>
            <a:ext cx="8595360" cy="2220974"/>
          </a:xfrm>
          <a:prstGeom prst="rect">
            <a:avLst/>
          </a:prstGeom>
        </p:spPr>
      </p:pic>
      <p:sp>
        <p:nvSpPr>
          <p:cNvPr id="13" name="Text 8"/>
          <p:cNvSpPr/>
          <p:nvPr/>
        </p:nvSpPr>
        <p:spPr>
          <a:xfrm>
            <a:off x="1783080" y="5371362"/>
            <a:ext cx="8595360" cy="274320"/>
          </a:xfrm>
          <a:prstGeom prst="rect">
            <a:avLst/>
          </a:prstGeom>
          <a:noFill/>
          <a:ln/>
        </p:spPr>
        <p:txBody>
          <a:bodyPr wrap="square" lIns="0" tIns="0" rIns="0" bIns="0" rtlCol="0" anchor="ctr"/>
          <a:lstStyle/>
          <a:p>
            <a:pPr marL="0" indent="0" algn="ctr">
              <a:buNone/>
            </a:pPr>
            <a:r>
              <a:rPr lang="en-US" sz="1100" i="1" dirty="0">
                <a:solidFill>
                  <a:srgbClr val="5A6B7D"/>
                </a:solidFill>
                <a:latin typeface="Calibri" pitchFamily="34" charset="0"/>
                <a:ea typeface="Calibri" pitchFamily="34" charset="-122"/>
                <a:cs typeface="Calibri" pitchFamily="34" charset="-120"/>
              </a:rPr>
              <a:t>A rectangular pulse and its transform. Narrow in time means wide in frequency, and this reciprocity has no exceptions.</a:t>
            </a:r>
            <a:endParaRPr lang="en-US" sz="1100" dirty="0"/>
          </a:p>
        </p:txBody>
      </p:sp>
      <p:sp>
        <p:nvSpPr>
          <p:cNvPr id="14" name="Text 9"/>
          <p:cNvSpPr/>
          <p:nvPr/>
        </p:nvSpPr>
        <p:spPr>
          <a:xfrm>
            <a:off x="566928" y="6473952"/>
            <a:ext cx="8595360" cy="237744"/>
          </a:xfrm>
          <a:prstGeom prst="rect">
            <a:avLst/>
          </a:prstGeom>
          <a:noFill/>
          <a:ln/>
        </p:spPr>
        <p:txBody>
          <a:bodyPr wrap="square" lIns="0" tIns="0" rIns="0" bIns="0" rtlCol="0" anchor="ctr"/>
          <a:lstStyle/>
          <a:p>
            <a:pPr marL="0" indent="0">
              <a:buNone/>
            </a:pPr>
            <a:r>
              <a:rPr lang="en-US" sz="900" dirty="0">
                <a:solidFill>
                  <a:srgbClr val="5A6B7D"/>
                </a:solidFill>
                <a:latin typeface="Calibri" pitchFamily="34" charset="0"/>
                <a:ea typeface="Calibri" pitchFamily="34" charset="-122"/>
                <a:cs typeface="Calibri" pitchFamily="34" charset="-120"/>
              </a:rPr>
              <a:t>CSE 5112  ·  Module 1  ·  Foundations of DSP</a:t>
            </a:r>
            <a:endParaRPr lang="en-US" sz="900" dirty="0"/>
          </a:p>
        </p:txBody>
      </p:sp>
      <p:sp>
        <p:nvSpPr>
          <p:cNvPr id="15" name="Text 10"/>
          <p:cNvSpPr/>
          <p:nvPr/>
        </p:nvSpPr>
        <p:spPr>
          <a:xfrm>
            <a:off x="10680192" y="6473952"/>
            <a:ext cx="914400" cy="237744"/>
          </a:xfrm>
          <a:prstGeom prst="rect">
            <a:avLst/>
          </a:prstGeom>
          <a:noFill/>
          <a:ln/>
        </p:spPr>
        <p:txBody>
          <a:bodyPr wrap="square" lIns="0" tIns="0" rIns="0" bIns="0" rtlCol="0" anchor="ctr"/>
          <a:lstStyle/>
          <a:p>
            <a:pPr marL="0" indent="0" algn="r">
              <a:buNone/>
            </a:pPr>
            <a:r>
              <a:rPr lang="en-US" sz="900" dirty="0">
                <a:solidFill>
                  <a:srgbClr val="5A6B7D"/>
                </a:solidFill>
                <a:latin typeface="Calibri" pitchFamily="34" charset="0"/>
                <a:ea typeface="Calibri" pitchFamily="34" charset="-122"/>
                <a:cs typeface="Calibri" pitchFamily="34" charset="-120"/>
              </a:rPr>
              <a:t>24</a:t>
            </a:r>
            <a:endParaRPr lang="en-US" sz="9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66928" y="365760"/>
            <a:ext cx="11027664" cy="566928"/>
          </a:xfrm>
          <a:prstGeom prst="rect">
            <a:avLst/>
          </a:prstGeom>
          <a:noFill/>
          <a:ln/>
        </p:spPr>
        <p:txBody>
          <a:bodyPr wrap="square" lIns="0" tIns="0" rIns="0" bIns="0" rtlCol="0" anchor="ctr"/>
          <a:lstStyle/>
          <a:p>
            <a:pPr marL="0" indent="0">
              <a:buNone/>
            </a:pPr>
            <a:r>
              <a:rPr lang="en-US" sz="2900" b="1" dirty="0">
                <a:solidFill>
                  <a:srgbClr val="16243D"/>
                </a:solidFill>
                <a:latin typeface="Cambria" pitchFamily="34" charset="0"/>
                <a:ea typeface="Cambria" pitchFamily="34" charset="-122"/>
                <a:cs typeface="Cambria" pitchFamily="34" charset="-120"/>
              </a:rPr>
              <a:t>Properties you will use constantly</a:t>
            </a:r>
            <a:endParaRPr lang="en-US" sz="2900" dirty="0"/>
          </a:p>
        </p:txBody>
      </p:sp>
      <p:sp>
        <p:nvSpPr>
          <p:cNvPr id="3" name="Text 1"/>
          <p:cNvSpPr/>
          <p:nvPr/>
        </p:nvSpPr>
        <p:spPr>
          <a:xfrm>
            <a:off x="566928" y="914400"/>
            <a:ext cx="11027664" cy="347472"/>
          </a:xfrm>
          <a:prstGeom prst="rect">
            <a:avLst/>
          </a:prstGeom>
          <a:noFill/>
          <a:ln/>
        </p:spPr>
        <p:txBody>
          <a:bodyPr wrap="square" lIns="0" tIns="0" rIns="0" bIns="0" rtlCol="0" anchor="ctr"/>
          <a:lstStyle/>
          <a:p>
            <a:pPr marL="0" indent="0">
              <a:buNone/>
            </a:pPr>
            <a:r>
              <a:rPr lang="en-US" sz="1350" dirty="0">
                <a:solidFill>
                  <a:srgbClr val="43596E"/>
                </a:solidFill>
                <a:latin typeface="Calibri" pitchFamily="34" charset="0"/>
                <a:ea typeface="Calibri" pitchFamily="34" charset="-122"/>
                <a:cs typeface="Calibri" pitchFamily="34" charset="-120"/>
              </a:rPr>
              <a:t>Seven shortcuts. The convolution row is the reason this whole subject exists.</a:t>
            </a:r>
            <a:endParaRPr lang="en-US" sz="1350" dirty="0"/>
          </a:p>
        </p:txBody>
      </p:sp>
      <p:sp>
        <p:nvSpPr>
          <p:cNvPr id="4" name="Shape 2"/>
          <p:cNvSpPr/>
          <p:nvPr/>
        </p:nvSpPr>
        <p:spPr>
          <a:xfrm>
            <a:off x="566928" y="1408176"/>
            <a:ext cx="11027664" cy="420624"/>
          </a:xfrm>
          <a:prstGeom prst="rect">
            <a:avLst/>
          </a:prstGeom>
          <a:solidFill>
            <a:srgbClr val="16243D"/>
          </a:solidFill>
          <a:ln w="12700">
            <a:solidFill>
              <a:srgbClr val="333333"/>
            </a:solidFill>
            <a:prstDash val="solid"/>
          </a:ln>
        </p:spPr>
      </p:sp>
      <p:sp>
        <p:nvSpPr>
          <p:cNvPr id="5" name="Text 3"/>
          <p:cNvSpPr/>
          <p:nvPr/>
        </p:nvSpPr>
        <p:spPr>
          <a:xfrm>
            <a:off x="694944" y="1408176"/>
            <a:ext cx="1618488" cy="420624"/>
          </a:xfrm>
          <a:prstGeom prst="rect">
            <a:avLst/>
          </a:prstGeom>
          <a:noFill/>
          <a:ln/>
        </p:spPr>
        <p:txBody>
          <a:bodyPr wrap="square" lIns="0" tIns="0" rIns="0" bIns="0" rtlCol="0" anchor="ctr"/>
          <a:lstStyle/>
          <a:p>
            <a:pPr marL="0" indent="0" algn="l">
              <a:buNone/>
            </a:pPr>
            <a:r>
              <a:rPr lang="en-US" sz="1250" b="1" dirty="0">
                <a:solidFill>
                  <a:srgbClr val="FFFFFF"/>
                </a:solidFill>
                <a:latin typeface="Calibri" pitchFamily="34" charset="0"/>
                <a:ea typeface="Calibri" pitchFamily="34" charset="-122"/>
                <a:cs typeface="Calibri" pitchFamily="34" charset="-120"/>
              </a:rPr>
              <a:t>Property</a:t>
            </a:r>
            <a:endParaRPr lang="en-US" sz="1250" dirty="0"/>
          </a:p>
        </p:txBody>
      </p:sp>
      <p:sp>
        <p:nvSpPr>
          <p:cNvPr id="6" name="Text 4"/>
          <p:cNvSpPr/>
          <p:nvPr/>
        </p:nvSpPr>
        <p:spPr>
          <a:xfrm>
            <a:off x="2569464" y="1408176"/>
            <a:ext cx="2075688" cy="420624"/>
          </a:xfrm>
          <a:prstGeom prst="rect">
            <a:avLst/>
          </a:prstGeom>
          <a:noFill/>
          <a:ln/>
        </p:spPr>
        <p:txBody>
          <a:bodyPr wrap="square" lIns="0" tIns="0" rIns="0" bIns="0" rtlCol="0" anchor="ctr"/>
          <a:lstStyle/>
          <a:p>
            <a:pPr marL="0" indent="0" algn="l">
              <a:buNone/>
            </a:pPr>
            <a:r>
              <a:rPr lang="en-US" sz="1250" b="1" dirty="0">
                <a:solidFill>
                  <a:srgbClr val="FFFFFF"/>
                </a:solidFill>
                <a:latin typeface="Calibri" pitchFamily="34" charset="0"/>
                <a:ea typeface="Calibri" pitchFamily="34" charset="-122"/>
                <a:cs typeface="Calibri" pitchFamily="34" charset="-120"/>
              </a:rPr>
              <a:t>Time domain</a:t>
            </a:r>
            <a:endParaRPr lang="en-US" sz="1250" dirty="0"/>
          </a:p>
        </p:txBody>
      </p:sp>
      <p:sp>
        <p:nvSpPr>
          <p:cNvPr id="7" name="Text 5"/>
          <p:cNvSpPr/>
          <p:nvPr/>
        </p:nvSpPr>
        <p:spPr>
          <a:xfrm>
            <a:off x="4901184" y="1408176"/>
            <a:ext cx="2350008" cy="420624"/>
          </a:xfrm>
          <a:prstGeom prst="rect">
            <a:avLst/>
          </a:prstGeom>
          <a:noFill/>
          <a:ln/>
        </p:spPr>
        <p:txBody>
          <a:bodyPr wrap="square" lIns="0" tIns="0" rIns="0" bIns="0" rtlCol="0" anchor="ctr"/>
          <a:lstStyle/>
          <a:p>
            <a:pPr marL="0" indent="0" algn="l">
              <a:buNone/>
            </a:pPr>
            <a:r>
              <a:rPr lang="en-US" sz="1250" b="1" dirty="0">
                <a:solidFill>
                  <a:srgbClr val="FFFFFF"/>
                </a:solidFill>
                <a:latin typeface="Calibri" pitchFamily="34" charset="0"/>
                <a:ea typeface="Calibri" pitchFamily="34" charset="-122"/>
                <a:cs typeface="Calibri" pitchFamily="34" charset="-120"/>
              </a:rPr>
              <a:t>Frequency domain</a:t>
            </a:r>
            <a:endParaRPr lang="en-US" sz="1250" dirty="0"/>
          </a:p>
        </p:txBody>
      </p:sp>
      <p:sp>
        <p:nvSpPr>
          <p:cNvPr id="8" name="Text 6"/>
          <p:cNvSpPr/>
          <p:nvPr/>
        </p:nvSpPr>
        <p:spPr>
          <a:xfrm>
            <a:off x="7507224" y="1408176"/>
            <a:ext cx="3959352" cy="420624"/>
          </a:xfrm>
          <a:prstGeom prst="rect">
            <a:avLst/>
          </a:prstGeom>
          <a:noFill/>
          <a:ln/>
        </p:spPr>
        <p:txBody>
          <a:bodyPr wrap="square" lIns="0" tIns="0" rIns="0" bIns="0" rtlCol="0" anchor="ctr"/>
          <a:lstStyle/>
          <a:p>
            <a:pPr marL="0" indent="0" algn="l">
              <a:buNone/>
            </a:pPr>
            <a:r>
              <a:rPr lang="en-US" sz="1250" b="1" dirty="0">
                <a:solidFill>
                  <a:srgbClr val="FFFFFF"/>
                </a:solidFill>
                <a:latin typeface="Calibri" pitchFamily="34" charset="0"/>
                <a:ea typeface="Calibri" pitchFamily="34" charset="-122"/>
                <a:cs typeface="Calibri" pitchFamily="34" charset="-120"/>
              </a:rPr>
              <a:t>Why it matters</a:t>
            </a:r>
            <a:endParaRPr lang="en-US" sz="1250" dirty="0"/>
          </a:p>
        </p:txBody>
      </p:sp>
      <p:sp>
        <p:nvSpPr>
          <p:cNvPr id="9" name="Shape 7"/>
          <p:cNvSpPr/>
          <p:nvPr/>
        </p:nvSpPr>
        <p:spPr>
          <a:xfrm>
            <a:off x="566928" y="1828800"/>
            <a:ext cx="11027664" cy="457200"/>
          </a:xfrm>
          <a:prstGeom prst="rect">
            <a:avLst/>
          </a:prstGeom>
          <a:solidFill>
            <a:srgbClr val="FFFFFF"/>
          </a:solidFill>
          <a:ln w="6350">
            <a:solidFill>
              <a:srgbClr val="D3DDE4"/>
            </a:solidFill>
            <a:prstDash val="solid"/>
          </a:ln>
        </p:spPr>
      </p:sp>
      <p:sp>
        <p:nvSpPr>
          <p:cNvPr id="10" name="Text 8"/>
          <p:cNvSpPr/>
          <p:nvPr/>
        </p:nvSpPr>
        <p:spPr>
          <a:xfrm>
            <a:off x="694944" y="1828800"/>
            <a:ext cx="1618488" cy="457200"/>
          </a:xfrm>
          <a:prstGeom prst="rect">
            <a:avLst/>
          </a:prstGeom>
          <a:noFill/>
          <a:ln/>
        </p:spPr>
        <p:txBody>
          <a:bodyPr wrap="square" lIns="0" tIns="0" rIns="0" bIns="0" rtlCol="0" anchor="ctr"/>
          <a:lstStyle/>
          <a:p>
            <a:pPr marL="0" indent="0" algn="l">
              <a:buNone/>
            </a:pPr>
            <a:r>
              <a:rPr lang="en-US" sz="1250" dirty="0">
                <a:solidFill>
                  <a:srgbClr val="22354F"/>
                </a:solidFill>
                <a:latin typeface="Calibri" pitchFamily="34" charset="0"/>
                <a:ea typeface="Calibri" pitchFamily="34" charset="-122"/>
                <a:cs typeface="Calibri" pitchFamily="34" charset="-120"/>
              </a:rPr>
              <a:t>Linearity</a:t>
            </a:r>
            <a:endParaRPr lang="en-US" sz="1250" dirty="0"/>
          </a:p>
        </p:txBody>
      </p:sp>
      <p:sp>
        <p:nvSpPr>
          <p:cNvPr id="11" name="Text 9"/>
          <p:cNvSpPr/>
          <p:nvPr/>
        </p:nvSpPr>
        <p:spPr>
          <a:xfrm>
            <a:off x="2569464" y="1828800"/>
            <a:ext cx="2075688" cy="457200"/>
          </a:xfrm>
          <a:prstGeom prst="rect">
            <a:avLst/>
          </a:prstGeom>
          <a:noFill/>
          <a:ln/>
        </p:spPr>
        <p:txBody>
          <a:bodyPr wrap="square" lIns="0" tIns="0" rIns="0" bIns="0" rtlCol="0" anchor="ctr"/>
          <a:lstStyle/>
          <a:p>
            <a:pPr marL="0" indent="0" algn="l">
              <a:buNone/>
            </a:pPr>
            <a:r>
              <a:rPr lang="en-US" sz="1250" dirty="0">
                <a:solidFill>
                  <a:srgbClr val="22354F"/>
                </a:solidFill>
                <a:latin typeface="Calibri" pitchFamily="34" charset="0"/>
                <a:ea typeface="Calibri" pitchFamily="34" charset="-122"/>
                <a:cs typeface="Calibri" pitchFamily="34" charset="-120"/>
              </a:rPr>
              <a:t>a x₁(t) + b x₂(t)</a:t>
            </a:r>
            <a:endParaRPr lang="en-US" sz="1250" dirty="0"/>
          </a:p>
        </p:txBody>
      </p:sp>
      <p:sp>
        <p:nvSpPr>
          <p:cNvPr id="12" name="Text 10"/>
          <p:cNvSpPr/>
          <p:nvPr/>
        </p:nvSpPr>
        <p:spPr>
          <a:xfrm>
            <a:off x="4901184" y="1828800"/>
            <a:ext cx="2350008" cy="457200"/>
          </a:xfrm>
          <a:prstGeom prst="rect">
            <a:avLst/>
          </a:prstGeom>
          <a:noFill/>
          <a:ln/>
        </p:spPr>
        <p:txBody>
          <a:bodyPr wrap="square" lIns="0" tIns="0" rIns="0" bIns="0" rtlCol="0" anchor="ctr"/>
          <a:lstStyle/>
          <a:p>
            <a:pPr marL="0" indent="0" algn="l">
              <a:buNone/>
            </a:pPr>
            <a:r>
              <a:rPr lang="en-US" sz="1250" dirty="0">
                <a:solidFill>
                  <a:srgbClr val="22354F"/>
                </a:solidFill>
                <a:latin typeface="Calibri" pitchFamily="34" charset="0"/>
                <a:ea typeface="Calibri" pitchFamily="34" charset="-122"/>
                <a:cs typeface="Calibri" pitchFamily="34" charset="-120"/>
              </a:rPr>
              <a:t>a X₁(jΩ) + b X₂(jΩ)</a:t>
            </a:r>
            <a:endParaRPr lang="en-US" sz="1250" dirty="0"/>
          </a:p>
        </p:txBody>
      </p:sp>
      <p:sp>
        <p:nvSpPr>
          <p:cNvPr id="13" name="Text 11"/>
          <p:cNvSpPr/>
          <p:nvPr/>
        </p:nvSpPr>
        <p:spPr>
          <a:xfrm>
            <a:off x="7507224" y="1828800"/>
            <a:ext cx="3959352" cy="457200"/>
          </a:xfrm>
          <a:prstGeom prst="rect">
            <a:avLst/>
          </a:prstGeom>
          <a:noFill/>
          <a:ln/>
        </p:spPr>
        <p:txBody>
          <a:bodyPr wrap="square" lIns="0" tIns="0" rIns="0" bIns="0" rtlCol="0" anchor="ctr"/>
          <a:lstStyle/>
          <a:p>
            <a:pPr marL="0" indent="0" algn="l">
              <a:buNone/>
            </a:pPr>
            <a:r>
              <a:rPr lang="en-US" sz="1250" dirty="0">
                <a:solidFill>
                  <a:srgbClr val="22354F"/>
                </a:solidFill>
                <a:latin typeface="Calibri" pitchFamily="34" charset="0"/>
                <a:ea typeface="Calibri" pitchFamily="34" charset="-122"/>
                <a:cs typeface="Calibri" pitchFamily="34" charset="-120"/>
              </a:rPr>
              <a:t>Superposition survives the transform</a:t>
            </a:r>
            <a:endParaRPr lang="en-US" sz="1250" dirty="0"/>
          </a:p>
        </p:txBody>
      </p:sp>
      <p:sp>
        <p:nvSpPr>
          <p:cNvPr id="14" name="Shape 12"/>
          <p:cNvSpPr/>
          <p:nvPr/>
        </p:nvSpPr>
        <p:spPr>
          <a:xfrm>
            <a:off x="566928" y="2286000"/>
            <a:ext cx="11027664" cy="457200"/>
          </a:xfrm>
          <a:prstGeom prst="rect">
            <a:avLst/>
          </a:prstGeom>
          <a:solidFill>
            <a:srgbClr val="F7FAFB"/>
          </a:solidFill>
          <a:ln w="6350">
            <a:solidFill>
              <a:srgbClr val="D3DDE4"/>
            </a:solidFill>
            <a:prstDash val="solid"/>
          </a:ln>
        </p:spPr>
      </p:sp>
      <p:sp>
        <p:nvSpPr>
          <p:cNvPr id="15" name="Text 13"/>
          <p:cNvSpPr/>
          <p:nvPr/>
        </p:nvSpPr>
        <p:spPr>
          <a:xfrm>
            <a:off x="694944" y="2286000"/>
            <a:ext cx="1618488" cy="457200"/>
          </a:xfrm>
          <a:prstGeom prst="rect">
            <a:avLst/>
          </a:prstGeom>
          <a:noFill/>
          <a:ln/>
        </p:spPr>
        <p:txBody>
          <a:bodyPr wrap="square" lIns="0" tIns="0" rIns="0" bIns="0" rtlCol="0" anchor="ctr"/>
          <a:lstStyle/>
          <a:p>
            <a:pPr marL="0" indent="0" algn="l">
              <a:buNone/>
            </a:pPr>
            <a:r>
              <a:rPr lang="en-US" sz="1250" dirty="0">
                <a:solidFill>
                  <a:srgbClr val="22354F"/>
                </a:solidFill>
                <a:latin typeface="Calibri" pitchFamily="34" charset="0"/>
                <a:ea typeface="Calibri" pitchFamily="34" charset="-122"/>
                <a:cs typeface="Calibri" pitchFamily="34" charset="-120"/>
              </a:rPr>
              <a:t>Time shift</a:t>
            </a:r>
            <a:endParaRPr lang="en-US" sz="1250" dirty="0"/>
          </a:p>
        </p:txBody>
      </p:sp>
      <p:sp>
        <p:nvSpPr>
          <p:cNvPr id="16" name="Text 14"/>
          <p:cNvSpPr/>
          <p:nvPr/>
        </p:nvSpPr>
        <p:spPr>
          <a:xfrm>
            <a:off x="2569464" y="2286000"/>
            <a:ext cx="2075688" cy="457200"/>
          </a:xfrm>
          <a:prstGeom prst="rect">
            <a:avLst/>
          </a:prstGeom>
          <a:noFill/>
          <a:ln/>
        </p:spPr>
        <p:txBody>
          <a:bodyPr wrap="square" lIns="0" tIns="0" rIns="0" bIns="0" rtlCol="0" anchor="ctr"/>
          <a:lstStyle/>
          <a:p>
            <a:pPr marL="0" indent="0" algn="l">
              <a:buNone/>
            </a:pPr>
            <a:r>
              <a:rPr lang="en-US" sz="1250" dirty="0">
                <a:solidFill>
                  <a:srgbClr val="22354F"/>
                </a:solidFill>
                <a:latin typeface="Calibri" pitchFamily="34" charset="0"/>
                <a:ea typeface="Calibri" pitchFamily="34" charset="-122"/>
                <a:cs typeface="Calibri" pitchFamily="34" charset="-120"/>
              </a:rPr>
              <a:t>x(t − t₀)</a:t>
            </a:r>
            <a:endParaRPr lang="en-US" sz="1250" dirty="0"/>
          </a:p>
        </p:txBody>
      </p:sp>
      <p:sp>
        <p:nvSpPr>
          <p:cNvPr id="17" name="Text 15"/>
          <p:cNvSpPr/>
          <p:nvPr/>
        </p:nvSpPr>
        <p:spPr>
          <a:xfrm>
            <a:off x="4901184" y="2286000"/>
            <a:ext cx="2350008" cy="457200"/>
          </a:xfrm>
          <a:prstGeom prst="rect">
            <a:avLst/>
          </a:prstGeom>
          <a:noFill/>
          <a:ln/>
        </p:spPr>
        <p:txBody>
          <a:bodyPr wrap="square" lIns="0" tIns="0" rIns="0" bIns="0" rtlCol="0" anchor="ctr"/>
          <a:lstStyle/>
          <a:p>
            <a:pPr marL="0" indent="0" algn="l">
              <a:buNone/>
            </a:pPr>
            <a:r>
              <a:rPr lang="en-US" sz="1250" dirty="0">
                <a:solidFill>
                  <a:srgbClr val="22354F"/>
                </a:solidFill>
                <a:latin typeface="Calibri" pitchFamily="34" charset="0"/>
                <a:ea typeface="Calibri" pitchFamily="34" charset="-122"/>
                <a:cs typeface="Calibri" pitchFamily="34" charset="-120"/>
              </a:rPr>
              <a:t>X(jΩ) e⁻ʲΩᵗ₀</a:t>
            </a:r>
            <a:endParaRPr lang="en-US" sz="1250" dirty="0"/>
          </a:p>
        </p:txBody>
      </p:sp>
      <p:sp>
        <p:nvSpPr>
          <p:cNvPr id="18" name="Text 16"/>
          <p:cNvSpPr/>
          <p:nvPr/>
        </p:nvSpPr>
        <p:spPr>
          <a:xfrm>
            <a:off x="7507224" y="2286000"/>
            <a:ext cx="3959352" cy="457200"/>
          </a:xfrm>
          <a:prstGeom prst="rect">
            <a:avLst/>
          </a:prstGeom>
          <a:noFill/>
          <a:ln/>
        </p:spPr>
        <p:txBody>
          <a:bodyPr wrap="square" lIns="0" tIns="0" rIns="0" bIns="0" rtlCol="0" anchor="ctr"/>
          <a:lstStyle/>
          <a:p>
            <a:pPr marL="0" indent="0" algn="l">
              <a:buNone/>
            </a:pPr>
            <a:r>
              <a:rPr lang="en-US" sz="1250" dirty="0">
                <a:solidFill>
                  <a:srgbClr val="22354F"/>
                </a:solidFill>
                <a:latin typeface="Calibri" pitchFamily="34" charset="0"/>
                <a:ea typeface="Calibri" pitchFamily="34" charset="-122"/>
                <a:cs typeface="Calibri" pitchFamily="34" charset="-120"/>
              </a:rPr>
              <a:t>Delay changes phase only, never magnitude</a:t>
            </a:r>
            <a:endParaRPr lang="en-US" sz="1250" dirty="0"/>
          </a:p>
        </p:txBody>
      </p:sp>
      <p:sp>
        <p:nvSpPr>
          <p:cNvPr id="19" name="Shape 17"/>
          <p:cNvSpPr/>
          <p:nvPr/>
        </p:nvSpPr>
        <p:spPr>
          <a:xfrm>
            <a:off x="566928" y="2743200"/>
            <a:ext cx="11027664" cy="457200"/>
          </a:xfrm>
          <a:prstGeom prst="rect">
            <a:avLst/>
          </a:prstGeom>
          <a:solidFill>
            <a:srgbClr val="FFFFFF"/>
          </a:solidFill>
          <a:ln w="6350">
            <a:solidFill>
              <a:srgbClr val="D3DDE4"/>
            </a:solidFill>
            <a:prstDash val="solid"/>
          </a:ln>
        </p:spPr>
      </p:sp>
      <p:sp>
        <p:nvSpPr>
          <p:cNvPr id="20" name="Text 18"/>
          <p:cNvSpPr/>
          <p:nvPr/>
        </p:nvSpPr>
        <p:spPr>
          <a:xfrm>
            <a:off x="694944" y="2743200"/>
            <a:ext cx="1618488" cy="457200"/>
          </a:xfrm>
          <a:prstGeom prst="rect">
            <a:avLst/>
          </a:prstGeom>
          <a:noFill/>
          <a:ln/>
        </p:spPr>
        <p:txBody>
          <a:bodyPr wrap="square" lIns="0" tIns="0" rIns="0" bIns="0" rtlCol="0" anchor="ctr"/>
          <a:lstStyle/>
          <a:p>
            <a:pPr marL="0" indent="0" algn="l">
              <a:buNone/>
            </a:pPr>
            <a:r>
              <a:rPr lang="en-US" sz="1250" dirty="0">
                <a:solidFill>
                  <a:srgbClr val="22354F"/>
                </a:solidFill>
                <a:latin typeface="Calibri" pitchFamily="34" charset="0"/>
                <a:ea typeface="Calibri" pitchFamily="34" charset="-122"/>
                <a:cs typeface="Calibri" pitchFamily="34" charset="-120"/>
              </a:rPr>
              <a:t>Frequency shift</a:t>
            </a:r>
            <a:endParaRPr lang="en-US" sz="1250" dirty="0"/>
          </a:p>
        </p:txBody>
      </p:sp>
      <p:sp>
        <p:nvSpPr>
          <p:cNvPr id="21" name="Text 19"/>
          <p:cNvSpPr/>
          <p:nvPr/>
        </p:nvSpPr>
        <p:spPr>
          <a:xfrm>
            <a:off x="2569464" y="2743200"/>
            <a:ext cx="2075688" cy="457200"/>
          </a:xfrm>
          <a:prstGeom prst="rect">
            <a:avLst/>
          </a:prstGeom>
          <a:noFill/>
          <a:ln/>
        </p:spPr>
        <p:txBody>
          <a:bodyPr wrap="square" lIns="0" tIns="0" rIns="0" bIns="0" rtlCol="0" anchor="ctr"/>
          <a:lstStyle/>
          <a:p>
            <a:pPr marL="0" indent="0" algn="l">
              <a:buNone/>
            </a:pPr>
            <a:r>
              <a:rPr lang="en-US" sz="1250" dirty="0">
                <a:solidFill>
                  <a:srgbClr val="22354F"/>
                </a:solidFill>
                <a:latin typeface="Calibri" pitchFamily="34" charset="0"/>
                <a:ea typeface="Calibri" pitchFamily="34" charset="-122"/>
                <a:cs typeface="Calibri" pitchFamily="34" charset="-120"/>
              </a:rPr>
              <a:t>x(t) eʲΩ₀ᵗ</a:t>
            </a:r>
            <a:endParaRPr lang="en-US" sz="1250" dirty="0"/>
          </a:p>
        </p:txBody>
      </p:sp>
      <p:sp>
        <p:nvSpPr>
          <p:cNvPr id="22" name="Text 20"/>
          <p:cNvSpPr/>
          <p:nvPr/>
        </p:nvSpPr>
        <p:spPr>
          <a:xfrm>
            <a:off x="4901184" y="2743200"/>
            <a:ext cx="2350008" cy="457200"/>
          </a:xfrm>
          <a:prstGeom prst="rect">
            <a:avLst/>
          </a:prstGeom>
          <a:noFill/>
          <a:ln/>
        </p:spPr>
        <p:txBody>
          <a:bodyPr wrap="square" lIns="0" tIns="0" rIns="0" bIns="0" rtlCol="0" anchor="ctr"/>
          <a:lstStyle/>
          <a:p>
            <a:pPr marL="0" indent="0" algn="l">
              <a:buNone/>
            </a:pPr>
            <a:r>
              <a:rPr lang="en-US" sz="1250" dirty="0">
                <a:solidFill>
                  <a:srgbClr val="22354F"/>
                </a:solidFill>
                <a:latin typeface="Calibri" pitchFamily="34" charset="0"/>
                <a:ea typeface="Calibri" pitchFamily="34" charset="-122"/>
                <a:cs typeface="Calibri" pitchFamily="34" charset="-120"/>
              </a:rPr>
              <a:t>X(j(Ω − Ω₀))</a:t>
            </a:r>
            <a:endParaRPr lang="en-US" sz="1250" dirty="0"/>
          </a:p>
        </p:txBody>
      </p:sp>
      <p:sp>
        <p:nvSpPr>
          <p:cNvPr id="23" name="Text 21"/>
          <p:cNvSpPr/>
          <p:nvPr/>
        </p:nvSpPr>
        <p:spPr>
          <a:xfrm>
            <a:off x="7507224" y="2743200"/>
            <a:ext cx="3959352" cy="457200"/>
          </a:xfrm>
          <a:prstGeom prst="rect">
            <a:avLst/>
          </a:prstGeom>
          <a:noFill/>
          <a:ln/>
        </p:spPr>
        <p:txBody>
          <a:bodyPr wrap="square" lIns="0" tIns="0" rIns="0" bIns="0" rtlCol="0" anchor="ctr"/>
          <a:lstStyle/>
          <a:p>
            <a:pPr marL="0" indent="0" algn="l">
              <a:buNone/>
            </a:pPr>
            <a:r>
              <a:rPr lang="en-US" sz="1250" dirty="0">
                <a:solidFill>
                  <a:srgbClr val="22354F"/>
                </a:solidFill>
                <a:latin typeface="Calibri" pitchFamily="34" charset="0"/>
                <a:ea typeface="Calibri" pitchFamily="34" charset="-122"/>
                <a:cs typeface="Calibri" pitchFamily="34" charset="-120"/>
              </a:rPr>
              <a:t>The basis of every modulation scheme</a:t>
            </a:r>
            <a:endParaRPr lang="en-US" sz="1250" dirty="0"/>
          </a:p>
        </p:txBody>
      </p:sp>
      <p:sp>
        <p:nvSpPr>
          <p:cNvPr id="24" name="Shape 22"/>
          <p:cNvSpPr/>
          <p:nvPr/>
        </p:nvSpPr>
        <p:spPr>
          <a:xfrm>
            <a:off x="566928" y="3200400"/>
            <a:ext cx="11027664" cy="457200"/>
          </a:xfrm>
          <a:prstGeom prst="rect">
            <a:avLst/>
          </a:prstGeom>
          <a:solidFill>
            <a:srgbClr val="F7FAFB"/>
          </a:solidFill>
          <a:ln w="6350">
            <a:solidFill>
              <a:srgbClr val="D3DDE4"/>
            </a:solidFill>
            <a:prstDash val="solid"/>
          </a:ln>
        </p:spPr>
      </p:sp>
      <p:sp>
        <p:nvSpPr>
          <p:cNvPr id="25" name="Text 23"/>
          <p:cNvSpPr/>
          <p:nvPr/>
        </p:nvSpPr>
        <p:spPr>
          <a:xfrm>
            <a:off x="694944" y="3200400"/>
            <a:ext cx="1618488" cy="457200"/>
          </a:xfrm>
          <a:prstGeom prst="rect">
            <a:avLst/>
          </a:prstGeom>
          <a:noFill/>
          <a:ln/>
        </p:spPr>
        <p:txBody>
          <a:bodyPr wrap="square" lIns="0" tIns="0" rIns="0" bIns="0" rtlCol="0" anchor="ctr"/>
          <a:lstStyle/>
          <a:p>
            <a:pPr marL="0" indent="0" algn="l">
              <a:buNone/>
            </a:pPr>
            <a:r>
              <a:rPr lang="en-US" sz="1250" dirty="0">
                <a:solidFill>
                  <a:srgbClr val="22354F"/>
                </a:solidFill>
                <a:latin typeface="Calibri" pitchFamily="34" charset="0"/>
                <a:ea typeface="Calibri" pitchFamily="34" charset="-122"/>
                <a:cs typeface="Calibri" pitchFamily="34" charset="-120"/>
              </a:rPr>
              <a:t>Time scaling</a:t>
            </a:r>
            <a:endParaRPr lang="en-US" sz="1250" dirty="0"/>
          </a:p>
        </p:txBody>
      </p:sp>
      <p:sp>
        <p:nvSpPr>
          <p:cNvPr id="26" name="Text 24"/>
          <p:cNvSpPr/>
          <p:nvPr/>
        </p:nvSpPr>
        <p:spPr>
          <a:xfrm>
            <a:off x="2569464" y="3200400"/>
            <a:ext cx="2075688" cy="457200"/>
          </a:xfrm>
          <a:prstGeom prst="rect">
            <a:avLst/>
          </a:prstGeom>
          <a:noFill/>
          <a:ln/>
        </p:spPr>
        <p:txBody>
          <a:bodyPr wrap="square" lIns="0" tIns="0" rIns="0" bIns="0" rtlCol="0" anchor="ctr"/>
          <a:lstStyle/>
          <a:p>
            <a:pPr marL="0" indent="0" algn="l">
              <a:buNone/>
            </a:pPr>
            <a:r>
              <a:rPr lang="en-US" sz="1250" dirty="0">
                <a:solidFill>
                  <a:srgbClr val="22354F"/>
                </a:solidFill>
                <a:latin typeface="Calibri" pitchFamily="34" charset="0"/>
                <a:ea typeface="Calibri" pitchFamily="34" charset="-122"/>
                <a:cs typeface="Calibri" pitchFamily="34" charset="-120"/>
              </a:rPr>
              <a:t>x(at)</a:t>
            </a:r>
            <a:endParaRPr lang="en-US" sz="1250" dirty="0"/>
          </a:p>
        </p:txBody>
      </p:sp>
      <p:sp>
        <p:nvSpPr>
          <p:cNvPr id="27" name="Text 25"/>
          <p:cNvSpPr/>
          <p:nvPr/>
        </p:nvSpPr>
        <p:spPr>
          <a:xfrm>
            <a:off x="4901184" y="3200400"/>
            <a:ext cx="2350008" cy="457200"/>
          </a:xfrm>
          <a:prstGeom prst="rect">
            <a:avLst/>
          </a:prstGeom>
          <a:noFill/>
          <a:ln/>
        </p:spPr>
        <p:txBody>
          <a:bodyPr wrap="square" lIns="0" tIns="0" rIns="0" bIns="0" rtlCol="0" anchor="ctr"/>
          <a:lstStyle/>
          <a:p>
            <a:pPr marL="0" indent="0" algn="l">
              <a:buNone/>
            </a:pPr>
            <a:r>
              <a:rPr lang="en-US" sz="1250" dirty="0">
                <a:solidFill>
                  <a:srgbClr val="22354F"/>
                </a:solidFill>
                <a:latin typeface="Calibri" pitchFamily="34" charset="0"/>
                <a:ea typeface="Calibri" pitchFamily="34" charset="-122"/>
                <a:cs typeface="Calibri" pitchFamily="34" charset="-120"/>
              </a:rPr>
              <a:t>(1/|a|) X(jΩ/a)</a:t>
            </a:r>
            <a:endParaRPr lang="en-US" sz="1250" dirty="0"/>
          </a:p>
        </p:txBody>
      </p:sp>
      <p:sp>
        <p:nvSpPr>
          <p:cNvPr id="28" name="Text 26"/>
          <p:cNvSpPr/>
          <p:nvPr/>
        </p:nvSpPr>
        <p:spPr>
          <a:xfrm>
            <a:off x="7507224" y="3200400"/>
            <a:ext cx="3959352" cy="457200"/>
          </a:xfrm>
          <a:prstGeom prst="rect">
            <a:avLst/>
          </a:prstGeom>
          <a:noFill/>
          <a:ln/>
        </p:spPr>
        <p:txBody>
          <a:bodyPr wrap="square" lIns="0" tIns="0" rIns="0" bIns="0" rtlCol="0" anchor="ctr"/>
          <a:lstStyle/>
          <a:p>
            <a:pPr marL="0" indent="0" algn="l">
              <a:buNone/>
            </a:pPr>
            <a:r>
              <a:rPr lang="en-US" sz="1250" dirty="0">
                <a:solidFill>
                  <a:srgbClr val="22354F"/>
                </a:solidFill>
                <a:latin typeface="Calibri" pitchFamily="34" charset="0"/>
                <a:ea typeface="Calibri" pitchFamily="34" charset="-122"/>
                <a:cs typeface="Calibri" pitchFamily="34" charset="-120"/>
              </a:rPr>
              <a:t>Compress in time, stretch in frequency</a:t>
            </a:r>
            <a:endParaRPr lang="en-US" sz="1250" dirty="0"/>
          </a:p>
        </p:txBody>
      </p:sp>
      <p:sp>
        <p:nvSpPr>
          <p:cNvPr id="29" name="Shape 27"/>
          <p:cNvSpPr/>
          <p:nvPr/>
        </p:nvSpPr>
        <p:spPr>
          <a:xfrm>
            <a:off x="566928" y="3657600"/>
            <a:ext cx="11027664" cy="457200"/>
          </a:xfrm>
          <a:prstGeom prst="rect">
            <a:avLst/>
          </a:prstGeom>
          <a:solidFill>
            <a:srgbClr val="FFFFFF"/>
          </a:solidFill>
          <a:ln w="6350">
            <a:solidFill>
              <a:srgbClr val="D3DDE4"/>
            </a:solidFill>
            <a:prstDash val="solid"/>
          </a:ln>
        </p:spPr>
      </p:sp>
      <p:sp>
        <p:nvSpPr>
          <p:cNvPr id="30" name="Text 28"/>
          <p:cNvSpPr/>
          <p:nvPr/>
        </p:nvSpPr>
        <p:spPr>
          <a:xfrm>
            <a:off x="694944" y="3657600"/>
            <a:ext cx="1618488" cy="457200"/>
          </a:xfrm>
          <a:prstGeom prst="rect">
            <a:avLst/>
          </a:prstGeom>
          <a:noFill/>
          <a:ln/>
        </p:spPr>
        <p:txBody>
          <a:bodyPr wrap="square" lIns="0" tIns="0" rIns="0" bIns="0" rtlCol="0" anchor="ctr"/>
          <a:lstStyle/>
          <a:p>
            <a:pPr marL="0" indent="0" algn="l">
              <a:buNone/>
            </a:pPr>
            <a:r>
              <a:rPr lang="en-US" sz="1250" dirty="0">
                <a:solidFill>
                  <a:srgbClr val="22354F"/>
                </a:solidFill>
                <a:latin typeface="Calibri" pitchFamily="34" charset="0"/>
                <a:ea typeface="Calibri" pitchFamily="34" charset="-122"/>
                <a:cs typeface="Calibri" pitchFamily="34" charset="-120"/>
              </a:rPr>
              <a:t>Convolution</a:t>
            </a:r>
            <a:endParaRPr lang="en-US" sz="1250" dirty="0"/>
          </a:p>
        </p:txBody>
      </p:sp>
      <p:sp>
        <p:nvSpPr>
          <p:cNvPr id="31" name="Text 29"/>
          <p:cNvSpPr/>
          <p:nvPr/>
        </p:nvSpPr>
        <p:spPr>
          <a:xfrm>
            <a:off x="2569464" y="3657600"/>
            <a:ext cx="2075688" cy="457200"/>
          </a:xfrm>
          <a:prstGeom prst="rect">
            <a:avLst/>
          </a:prstGeom>
          <a:noFill/>
          <a:ln/>
        </p:spPr>
        <p:txBody>
          <a:bodyPr wrap="square" lIns="0" tIns="0" rIns="0" bIns="0" rtlCol="0" anchor="ctr"/>
          <a:lstStyle/>
          <a:p>
            <a:pPr marL="0" indent="0" algn="l">
              <a:buNone/>
            </a:pPr>
            <a:r>
              <a:rPr lang="en-US" sz="1250" dirty="0">
                <a:solidFill>
                  <a:srgbClr val="22354F"/>
                </a:solidFill>
                <a:latin typeface="Calibri" pitchFamily="34" charset="0"/>
                <a:ea typeface="Calibri" pitchFamily="34" charset="-122"/>
                <a:cs typeface="Calibri" pitchFamily="34" charset="-120"/>
              </a:rPr>
              <a:t>x(t) * h(t)</a:t>
            </a:r>
            <a:endParaRPr lang="en-US" sz="1250" dirty="0"/>
          </a:p>
        </p:txBody>
      </p:sp>
      <p:sp>
        <p:nvSpPr>
          <p:cNvPr id="32" name="Text 30"/>
          <p:cNvSpPr/>
          <p:nvPr/>
        </p:nvSpPr>
        <p:spPr>
          <a:xfrm>
            <a:off x="4901184" y="3657600"/>
            <a:ext cx="2350008" cy="457200"/>
          </a:xfrm>
          <a:prstGeom prst="rect">
            <a:avLst/>
          </a:prstGeom>
          <a:noFill/>
          <a:ln/>
        </p:spPr>
        <p:txBody>
          <a:bodyPr wrap="square" lIns="0" tIns="0" rIns="0" bIns="0" rtlCol="0" anchor="ctr"/>
          <a:lstStyle/>
          <a:p>
            <a:pPr marL="0" indent="0" algn="l">
              <a:buNone/>
            </a:pPr>
            <a:r>
              <a:rPr lang="en-US" sz="1250" dirty="0">
                <a:solidFill>
                  <a:srgbClr val="22354F"/>
                </a:solidFill>
                <a:latin typeface="Calibri" pitchFamily="34" charset="0"/>
                <a:ea typeface="Calibri" pitchFamily="34" charset="-122"/>
                <a:cs typeface="Calibri" pitchFamily="34" charset="-120"/>
              </a:rPr>
              <a:t>X(jΩ) H(jΩ)</a:t>
            </a:r>
            <a:endParaRPr lang="en-US" sz="1250" dirty="0"/>
          </a:p>
        </p:txBody>
      </p:sp>
      <p:sp>
        <p:nvSpPr>
          <p:cNvPr id="33" name="Text 31"/>
          <p:cNvSpPr/>
          <p:nvPr/>
        </p:nvSpPr>
        <p:spPr>
          <a:xfrm>
            <a:off x="7507224" y="3657600"/>
            <a:ext cx="3959352" cy="457200"/>
          </a:xfrm>
          <a:prstGeom prst="rect">
            <a:avLst/>
          </a:prstGeom>
          <a:noFill/>
          <a:ln/>
        </p:spPr>
        <p:txBody>
          <a:bodyPr wrap="square" lIns="0" tIns="0" rIns="0" bIns="0" rtlCol="0" anchor="ctr"/>
          <a:lstStyle/>
          <a:p>
            <a:pPr marL="0" indent="0" algn="l">
              <a:buNone/>
            </a:pPr>
            <a:r>
              <a:rPr lang="en-US" sz="1250" dirty="0">
                <a:solidFill>
                  <a:srgbClr val="22354F"/>
                </a:solidFill>
                <a:latin typeface="Calibri" pitchFamily="34" charset="0"/>
                <a:ea typeface="Calibri" pitchFamily="34" charset="-122"/>
                <a:cs typeface="Calibri" pitchFamily="34" charset="-120"/>
              </a:rPr>
              <a:t>The single most important row on this slide</a:t>
            </a:r>
            <a:endParaRPr lang="en-US" sz="1250" dirty="0"/>
          </a:p>
        </p:txBody>
      </p:sp>
      <p:sp>
        <p:nvSpPr>
          <p:cNvPr id="34" name="Shape 32"/>
          <p:cNvSpPr/>
          <p:nvPr/>
        </p:nvSpPr>
        <p:spPr>
          <a:xfrm>
            <a:off x="566928" y="4114800"/>
            <a:ext cx="11027664" cy="457200"/>
          </a:xfrm>
          <a:prstGeom prst="rect">
            <a:avLst/>
          </a:prstGeom>
          <a:solidFill>
            <a:srgbClr val="F7FAFB"/>
          </a:solidFill>
          <a:ln w="6350">
            <a:solidFill>
              <a:srgbClr val="D3DDE4"/>
            </a:solidFill>
            <a:prstDash val="solid"/>
          </a:ln>
        </p:spPr>
      </p:sp>
      <p:sp>
        <p:nvSpPr>
          <p:cNvPr id="35" name="Text 33"/>
          <p:cNvSpPr/>
          <p:nvPr/>
        </p:nvSpPr>
        <p:spPr>
          <a:xfrm>
            <a:off x="694944" y="4114800"/>
            <a:ext cx="1618488" cy="457200"/>
          </a:xfrm>
          <a:prstGeom prst="rect">
            <a:avLst/>
          </a:prstGeom>
          <a:noFill/>
          <a:ln/>
        </p:spPr>
        <p:txBody>
          <a:bodyPr wrap="square" lIns="0" tIns="0" rIns="0" bIns="0" rtlCol="0" anchor="ctr"/>
          <a:lstStyle/>
          <a:p>
            <a:pPr marL="0" indent="0" algn="l">
              <a:buNone/>
            </a:pPr>
            <a:r>
              <a:rPr lang="en-US" sz="1250" dirty="0">
                <a:solidFill>
                  <a:srgbClr val="22354F"/>
                </a:solidFill>
                <a:latin typeface="Calibri" pitchFamily="34" charset="0"/>
                <a:ea typeface="Calibri" pitchFamily="34" charset="-122"/>
                <a:cs typeface="Calibri" pitchFamily="34" charset="-120"/>
              </a:rPr>
              <a:t>Multiplication</a:t>
            </a:r>
            <a:endParaRPr lang="en-US" sz="1250" dirty="0"/>
          </a:p>
        </p:txBody>
      </p:sp>
      <p:sp>
        <p:nvSpPr>
          <p:cNvPr id="36" name="Text 34"/>
          <p:cNvSpPr/>
          <p:nvPr/>
        </p:nvSpPr>
        <p:spPr>
          <a:xfrm>
            <a:off x="2569464" y="4114800"/>
            <a:ext cx="2075688" cy="457200"/>
          </a:xfrm>
          <a:prstGeom prst="rect">
            <a:avLst/>
          </a:prstGeom>
          <a:noFill/>
          <a:ln/>
        </p:spPr>
        <p:txBody>
          <a:bodyPr wrap="square" lIns="0" tIns="0" rIns="0" bIns="0" rtlCol="0" anchor="ctr"/>
          <a:lstStyle/>
          <a:p>
            <a:pPr marL="0" indent="0" algn="l">
              <a:buNone/>
            </a:pPr>
            <a:r>
              <a:rPr lang="en-US" sz="1250" dirty="0">
                <a:solidFill>
                  <a:srgbClr val="22354F"/>
                </a:solidFill>
                <a:latin typeface="Calibri" pitchFamily="34" charset="0"/>
                <a:ea typeface="Calibri" pitchFamily="34" charset="-122"/>
                <a:cs typeface="Calibri" pitchFamily="34" charset="-120"/>
              </a:rPr>
              <a:t>x(t) w(t)</a:t>
            </a:r>
            <a:endParaRPr lang="en-US" sz="1250" dirty="0"/>
          </a:p>
        </p:txBody>
      </p:sp>
      <p:sp>
        <p:nvSpPr>
          <p:cNvPr id="37" name="Text 35"/>
          <p:cNvSpPr/>
          <p:nvPr/>
        </p:nvSpPr>
        <p:spPr>
          <a:xfrm>
            <a:off x="4901184" y="4114800"/>
            <a:ext cx="2350008" cy="457200"/>
          </a:xfrm>
          <a:prstGeom prst="rect">
            <a:avLst/>
          </a:prstGeom>
          <a:noFill/>
          <a:ln/>
        </p:spPr>
        <p:txBody>
          <a:bodyPr wrap="square" lIns="0" tIns="0" rIns="0" bIns="0" rtlCol="0" anchor="ctr"/>
          <a:lstStyle/>
          <a:p>
            <a:pPr marL="0" indent="0" algn="l">
              <a:buNone/>
            </a:pPr>
            <a:r>
              <a:rPr lang="en-US" sz="1250" dirty="0">
                <a:solidFill>
                  <a:srgbClr val="22354F"/>
                </a:solidFill>
                <a:latin typeface="Calibri" pitchFamily="34" charset="0"/>
                <a:ea typeface="Calibri" pitchFamily="34" charset="-122"/>
                <a:cs typeface="Calibri" pitchFamily="34" charset="-120"/>
              </a:rPr>
              <a:t>(1/2π) X(jΩ) * W(jΩ)</a:t>
            </a:r>
            <a:endParaRPr lang="en-US" sz="1250" dirty="0"/>
          </a:p>
        </p:txBody>
      </p:sp>
      <p:sp>
        <p:nvSpPr>
          <p:cNvPr id="38" name="Text 36"/>
          <p:cNvSpPr/>
          <p:nvPr/>
        </p:nvSpPr>
        <p:spPr>
          <a:xfrm>
            <a:off x="7507224" y="4114800"/>
            <a:ext cx="3959352" cy="457200"/>
          </a:xfrm>
          <a:prstGeom prst="rect">
            <a:avLst/>
          </a:prstGeom>
          <a:noFill/>
          <a:ln/>
        </p:spPr>
        <p:txBody>
          <a:bodyPr wrap="square" lIns="0" tIns="0" rIns="0" bIns="0" rtlCol="0" anchor="ctr"/>
          <a:lstStyle/>
          <a:p>
            <a:pPr marL="0" indent="0" algn="l">
              <a:buNone/>
            </a:pPr>
            <a:r>
              <a:rPr lang="en-US" sz="1250" dirty="0">
                <a:solidFill>
                  <a:srgbClr val="22354F"/>
                </a:solidFill>
                <a:latin typeface="Calibri" pitchFamily="34" charset="0"/>
                <a:ea typeface="Calibri" pitchFamily="34" charset="-122"/>
                <a:cs typeface="Calibri" pitchFamily="34" charset="-120"/>
              </a:rPr>
              <a:t>Why windowing smears a spectrum</a:t>
            </a:r>
            <a:endParaRPr lang="en-US" sz="1250" dirty="0"/>
          </a:p>
        </p:txBody>
      </p:sp>
      <p:sp>
        <p:nvSpPr>
          <p:cNvPr id="39" name="Shape 37"/>
          <p:cNvSpPr/>
          <p:nvPr/>
        </p:nvSpPr>
        <p:spPr>
          <a:xfrm>
            <a:off x="566928" y="4572000"/>
            <a:ext cx="11027664" cy="457200"/>
          </a:xfrm>
          <a:prstGeom prst="rect">
            <a:avLst/>
          </a:prstGeom>
          <a:solidFill>
            <a:srgbClr val="FFFFFF"/>
          </a:solidFill>
          <a:ln w="6350">
            <a:solidFill>
              <a:srgbClr val="D3DDE4"/>
            </a:solidFill>
            <a:prstDash val="solid"/>
          </a:ln>
        </p:spPr>
      </p:sp>
      <p:sp>
        <p:nvSpPr>
          <p:cNvPr id="40" name="Text 38"/>
          <p:cNvSpPr/>
          <p:nvPr/>
        </p:nvSpPr>
        <p:spPr>
          <a:xfrm>
            <a:off x="694944" y="4572000"/>
            <a:ext cx="1618488" cy="457200"/>
          </a:xfrm>
          <a:prstGeom prst="rect">
            <a:avLst/>
          </a:prstGeom>
          <a:noFill/>
          <a:ln/>
        </p:spPr>
        <p:txBody>
          <a:bodyPr wrap="square" lIns="0" tIns="0" rIns="0" bIns="0" rtlCol="0" anchor="ctr"/>
          <a:lstStyle/>
          <a:p>
            <a:pPr marL="0" indent="0" algn="l">
              <a:buNone/>
            </a:pPr>
            <a:r>
              <a:rPr lang="en-US" sz="1250" dirty="0">
                <a:solidFill>
                  <a:srgbClr val="22354F"/>
                </a:solidFill>
                <a:latin typeface="Calibri" pitchFamily="34" charset="0"/>
                <a:ea typeface="Calibri" pitchFamily="34" charset="-122"/>
                <a:cs typeface="Calibri" pitchFamily="34" charset="-120"/>
              </a:rPr>
              <a:t>Differentiation</a:t>
            </a:r>
            <a:endParaRPr lang="en-US" sz="1250" dirty="0"/>
          </a:p>
        </p:txBody>
      </p:sp>
      <p:sp>
        <p:nvSpPr>
          <p:cNvPr id="41" name="Text 39"/>
          <p:cNvSpPr/>
          <p:nvPr/>
        </p:nvSpPr>
        <p:spPr>
          <a:xfrm>
            <a:off x="2569464" y="4572000"/>
            <a:ext cx="2075688" cy="457200"/>
          </a:xfrm>
          <a:prstGeom prst="rect">
            <a:avLst/>
          </a:prstGeom>
          <a:noFill/>
          <a:ln/>
        </p:spPr>
        <p:txBody>
          <a:bodyPr wrap="square" lIns="0" tIns="0" rIns="0" bIns="0" rtlCol="0" anchor="ctr"/>
          <a:lstStyle/>
          <a:p>
            <a:pPr marL="0" indent="0" algn="l">
              <a:buNone/>
            </a:pPr>
            <a:r>
              <a:rPr lang="en-US" sz="1250" dirty="0">
                <a:solidFill>
                  <a:srgbClr val="22354F"/>
                </a:solidFill>
                <a:latin typeface="Calibri" pitchFamily="34" charset="0"/>
                <a:ea typeface="Calibri" pitchFamily="34" charset="-122"/>
                <a:cs typeface="Calibri" pitchFamily="34" charset="-120"/>
              </a:rPr>
              <a:t>dx(t)/dt</a:t>
            </a:r>
            <a:endParaRPr lang="en-US" sz="1250" dirty="0"/>
          </a:p>
        </p:txBody>
      </p:sp>
      <p:sp>
        <p:nvSpPr>
          <p:cNvPr id="42" name="Text 40"/>
          <p:cNvSpPr/>
          <p:nvPr/>
        </p:nvSpPr>
        <p:spPr>
          <a:xfrm>
            <a:off x="4901184" y="4572000"/>
            <a:ext cx="2350008" cy="457200"/>
          </a:xfrm>
          <a:prstGeom prst="rect">
            <a:avLst/>
          </a:prstGeom>
          <a:noFill/>
          <a:ln/>
        </p:spPr>
        <p:txBody>
          <a:bodyPr wrap="square" lIns="0" tIns="0" rIns="0" bIns="0" rtlCol="0" anchor="ctr"/>
          <a:lstStyle/>
          <a:p>
            <a:pPr marL="0" indent="0" algn="l">
              <a:buNone/>
            </a:pPr>
            <a:r>
              <a:rPr lang="en-US" sz="1250" dirty="0">
                <a:solidFill>
                  <a:srgbClr val="22354F"/>
                </a:solidFill>
                <a:latin typeface="Calibri" pitchFamily="34" charset="0"/>
                <a:ea typeface="Calibri" pitchFamily="34" charset="-122"/>
                <a:cs typeface="Calibri" pitchFamily="34" charset="-120"/>
              </a:rPr>
              <a:t>jΩ X(jΩ)</a:t>
            </a:r>
            <a:endParaRPr lang="en-US" sz="1250" dirty="0"/>
          </a:p>
        </p:txBody>
      </p:sp>
      <p:sp>
        <p:nvSpPr>
          <p:cNvPr id="43" name="Text 41"/>
          <p:cNvSpPr/>
          <p:nvPr/>
        </p:nvSpPr>
        <p:spPr>
          <a:xfrm>
            <a:off x="7507224" y="4572000"/>
            <a:ext cx="3959352" cy="457200"/>
          </a:xfrm>
          <a:prstGeom prst="rect">
            <a:avLst/>
          </a:prstGeom>
          <a:noFill/>
          <a:ln/>
        </p:spPr>
        <p:txBody>
          <a:bodyPr wrap="square" lIns="0" tIns="0" rIns="0" bIns="0" rtlCol="0" anchor="ctr"/>
          <a:lstStyle/>
          <a:p>
            <a:pPr marL="0" indent="0" algn="l">
              <a:buNone/>
            </a:pPr>
            <a:r>
              <a:rPr lang="en-US" sz="1250" dirty="0">
                <a:solidFill>
                  <a:srgbClr val="22354F"/>
                </a:solidFill>
                <a:latin typeface="Calibri" pitchFamily="34" charset="0"/>
                <a:ea typeface="Calibri" pitchFamily="34" charset="-122"/>
                <a:cs typeface="Calibri" pitchFamily="34" charset="-120"/>
              </a:rPr>
              <a:t>High frequencies amplified, hence noisy</a:t>
            </a:r>
            <a:endParaRPr lang="en-US" sz="1250" dirty="0"/>
          </a:p>
        </p:txBody>
      </p:sp>
      <p:sp>
        <p:nvSpPr>
          <p:cNvPr id="44" name="Shape 42"/>
          <p:cNvSpPr/>
          <p:nvPr/>
        </p:nvSpPr>
        <p:spPr>
          <a:xfrm>
            <a:off x="566928" y="5248656"/>
            <a:ext cx="11027664" cy="676656"/>
          </a:xfrm>
          <a:prstGeom prst="roundRect">
            <a:avLst>
              <a:gd name="adj" fmla="val 10811"/>
            </a:avLst>
          </a:prstGeom>
          <a:solidFill>
            <a:srgbClr val="EDF2F5"/>
          </a:solidFill>
          <a:ln w="13970">
            <a:solidFill>
              <a:srgbClr val="1C7293"/>
            </a:solidFill>
            <a:prstDash val="solid"/>
          </a:ln>
        </p:spPr>
      </p:sp>
      <p:sp>
        <p:nvSpPr>
          <p:cNvPr id="45" name="Text 43"/>
          <p:cNvSpPr/>
          <p:nvPr/>
        </p:nvSpPr>
        <p:spPr>
          <a:xfrm>
            <a:off x="786384" y="5248656"/>
            <a:ext cx="10588752" cy="676656"/>
          </a:xfrm>
          <a:prstGeom prst="rect">
            <a:avLst/>
          </a:prstGeom>
          <a:noFill/>
          <a:ln/>
        </p:spPr>
        <p:txBody>
          <a:bodyPr wrap="square" lIns="0" tIns="0" rIns="0" bIns="0" rtlCol="0" anchor="ctr"/>
          <a:lstStyle/>
          <a:p>
            <a:pPr marL="0" indent="0">
              <a:buNone/>
            </a:pPr>
            <a:r>
              <a:rPr lang="en-US" sz="1150" b="1" dirty="0">
                <a:solidFill>
                  <a:srgbClr val="1C7293"/>
                </a:solidFill>
                <a:latin typeface="Calibri" pitchFamily="34" charset="0"/>
                <a:ea typeface="Calibri" pitchFamily="34" charset="-122"/>
                <a:cs typeface="Calibri" pitchFamily="34" charset="-120"/>
              </a:rPr>
              <a:t>Key point   </a:t>
            </a:r>
            <a:r>
              <a:rPr lang="en-US" sz="1300" dirty="0">
                <a:solidFill>
                  <a:srgbClr val="22354F"/>
                </a:solidFill>
                <a:latin typeface="Calibri" pitchFamily="34" charset="0"/>
                <a:ea typeface="Calibri" pitchFamily="34" charset="-122"/>
                <a:cs typeface="Calibri" pitchFamily="34" charset="-120"/>
              </a:rPr>
              <a:t>The convolution row is the whole reason we bother with frequency at all. Something that costs a difficult integral in time costs one multiplication in frequency, and every filter design method in this course trades on that.</a:t>
            </a:r>
            <a:endParaRPr lang="en-US" sz="1150" dirty="0"/>
          </a:p>
        </p:txBody>
      </p:sp>
      <p:sp>
        <p:nvSpPr>
          <p:cNvPr id="46" name="Text 44"/>
          <p:cNvSpPr/>
          <p:nvPr/>
        </p:nvSpPr>
        <p:spPr>
          <a:xfrm>
            <a:off x="566928" y="6473952"/>
            <a:ext cx="8595360" cy="237744"/>
          </a:xfrm>
          <a:prstGeom prst="rect">
            <a:avLst/>
          </a:prstGeom>
          <a:noFill/>
          <a:ln/>
        </p:spPr>
        <p:txBody>
          <a:bodyPr wrap="square" lIns="0" tIns="0" rIns="0" bIns="0" rtlCol="0" anchor="ctr"/>
          <a:lstStyle/>
          <a:p>
            <a:pPr marL="0" indent="0">
              <a:buNone/>
            </a:pPr>
            <a:r>
              <a:rPr lang="en-US" sz="900" dirty="0">
                <a:solidFill>
                  <a:srgbClr val="5A6B7D"/>
                </a:solidFill>
                <a:latin typeface="Calibri" pitchFamily="34" charset="0"/>
                <a:ea typeface="Calibri" pitchFamily="34" charset="-122"/>
                <a:cs typeface="Calibri" pitchFamily="34" charset="-120"/>
              </a:rPr>
              <a:t>CSE 5112  ·  Module 1  ·  Foundations of DSP</a:t>
            </a:r>
            <a:endParaRPr lang="en-US" sz="900" dirty="0"/>
          </a:p>
        </p:txBody>
      </p:sp>
      <p:sp>
        <p:nvSpPr>
          <p:cNvPr id="47" name="Text 45"/>
          <p:cNvSpPr/>
          <p:nvPr/>
        </p:nvSpPr>
        <p:spPr>
          <a:xfrm>
            <a:off x="10680192" y="6473952"/>
            <a:ext cx="914400" cy="237744"/>
          </a:xfrm>
          <a:prstGeom prst="rect">
            <a:avLst/>
          </a:prstGeom>
          <a:noFill/>
          <a:ln/>
        </p:spPr>
        <p:txBody>
          <a:bodyPr wrap="square" lIns="0" tIns="0" rIns="0" bIns="0" rtlCol="0" anchor="ctr"/>
          <a:lstStyle/>
          <a:p>
            <a:pPr marL="0" indent="0" algn="r">
              <a:buNone/>
            </a:pPr>
            <a:r>
              <a:rPr lang="en-US" sz="900" dirty="0">
                <a:solidFill>
                  <a:srgbClr val="5A6B7D"/>
                </a:solidFill>
                <a:latin typeface="Calibri" pitchFamily="34" charset="0"/>
                <a:ea typeface="Calibri" pitchFamily="34" charset="-122"/>
                <a:cs typeface="Calibri" pitchFamily="34" charset="-120"/>
              </a:rPr>
              <a:t>25</a:t>
            </a:r>
            <a:endParaRPr lang="en-US" sz="9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66928" y="365760"/>
            <a:ext cx="11027664" cy="566928"/>
          </a:xfrm>
          <a:prstGeom prst="rect">
            <a:avLst/>
          </a:prstGeom>
          <a:noFill/>
          <a:ln/>
        </p:spPr>
        <p:txBody>
          <a:bodyPr wrap="square" lIns="0" tIns="0" rIns="0" bIns="0" rtlCol="0" anchor="ctr"/>
          <a:lstStyle/>
          <a:p>
            <a:pPr marL="0" indent="0">
              <a:buNone/>
            </a:pPr>
            <a:r>
              <a:rPr lang="en-US" sz="2900" b="1" dirty="0">
                <a:solidFill>
                  <a:srgbClr val="16243D"/>
                </a:solidFill>
                <a:latin typeface="Cambria" pitchFamily="34" charset="0"/>
                <a:ea typeface="Cambria" pitchFamily="34" charset="-122"/>
                <a:cs typeface="Cambria" pitchFamily="34" charset="-120"/>
              </a:rPr>
              <a:t>Convolution, in words before symbols</a:t>
            </a:r>
            <a:endParaRPr lang="en-US" sz="2900" dirty="0"/>
          </a:p>
        </p:txBody>
      </p:sp>
      <p:sp>
        <p:nvSpPr>
          <p:cNvPr id="3" name="Text 1"/>
          <p:cNvSpPr/>
          <p:nvPr/>
        </p:nvSpPr>
        <p:spPr>
          <a:xfrm>
            <a:off x="566928" y="914400"/>
            <a:ext cx="11027664" cy="347472"/>
          </a:xfrm>
          <a:prstGeom prst="rect">
            <a:avLst/>
          </a:prstGeom>
          <a:noFill/>
          <a:ln/>
        </p:spPr>
        <p:txBody>
          <a:bodyPr wrap="square" lIns="0" tIns="0" rIns="0" bIns="0" rtlCol="0" anchor="ctr"/>
          <a:lstStyle/>
          <a:p>
            <a:pPr marL="0" indent="0">
              <a:buNone/>
            </a:pPr>
            <a:r>
              <a:rPr lang="en-US" sz="1350" dirty="0">
                <a:solidFill>
                  <a:srgbClr val="43596E"/>
                </a:solidFill>
                <a:latin typeface="Calibri" pitchFamily="34" charset="0"/>
                <a:ea typeface="Calibri" pitchFamily="34" charset="-122"/>
                <a:cs typeface="Calibri" pitchFamily="34" charset="-120"/>
              </a:rPr>
              <a:t>Clap once in an empty hall. What comes back explains the whole idea.</a:t>
            </a:r>
            <a:endParaRPr lang="en-US" sz="1350" dirty="0"/>
          </a:p>
        </p:txBody>
      </p:sp>
      <p:sp>
        <p:nvSpPr>
          <p:cNvPr id="4" name="Text 2"/>
          <p:cNvSpPr/>
          <p:nvPr/>
        </p:nvSpPr>
        <p:spPr>
          <a:xfrm>
            <a:off x="566928" y="1389888"/>
            <a:ext cx="6309360" cy="3566160"/>
          </a:xfrm>
          <a:prstGeom prst="rect">
            <a:avLst/>
          </a:prstGeom>
          <a:noFill/>
          <a:ln/>
        </p:spPr>
        <p:txBody>
          <a:bodyPr wrap="square" lIns="0" tIns="0" rIns="0" bIns="0" rtlCol="0" anchor="t"/>
          <a:lstStyle/>
          <a:p>
            <a:pPr marL="0" indent="0">
              <a:lnSpc>
                <a:spcPct val="114000"/>
              </a:lnSpc>
              <a:spcAft>
                <a:spcPts val="300"/>
              </a:spcAft>
              <a:buNone/>
            </a:pPr>
            <a:r>
              <a:rPr lang="en-US" sz="1300" b="1" dirty="0">
                <a:solidFill>
                  <a:srgbClr val="16243D"/>
                </a:solidFill>
                <a:latin typeface="Calibri" pitchFamily="34" charset="0"/>
                <a:ea typeface="Calibri" pitchFamily="34" charset="-122"/>
                <a:cs typeface="Calibri" pitchFamily="34" charset="-120"/>
              </a:rPr>
              <a:t>Picture a large empty hall</a:t>
            </a:r>
            <a:endParaRPr lang="en-US" sz="1300" dirty="0"/>
          </a:p>
          <a:p>
            <a:pPr marL="0" indent="0">
              <a:lnSpc>
                <a:spcPct val="114000"/>
              </a:lnSpc>
              <a:spcAft>
                <a:spcPts val="1200"/>
              </a:spcAft>
              <a:buNone/>
            </a:pPr>
            <a:r>
              <a:rPr lang="en-US" sz="1250" dirty="0">
                <a:solidFill>
                  <a:srgbClr val="22354F"/>
                </a:solidFill>
                <a:latin typeface="Calibri" pitchFamily="34" charset="0"/>
                <a:ea typeface="Calibri" pitchFamily="34" charset="-122"/>
                <a:cs typeface="Calibri" pitchFamily="34" charset="-120"/>
              </a:rPr>
              <a:t>You clap once. What you hear back is not a single clap. There is the original sound, then a reflection off the far wall a moment later and quieter, then more reflections, each later and quieter still. That whole pattern of responses to one clap is the room's impulse response. It is a property of the room and has nothing to do with what sound you made.</a:t>
            </a:r>
            <a:endParaRPr lang="en-US" sz="1300" dirty="0"/>
          </a:p>
          <a:p>
            <a:pPr marL="0" indent="0">
              <a:lnSpc>
                <a:spcPct val="114000"/>
              </a:lnSpc>
              <a:spcAft>
                <a:spcPts val="300"/>
              </a:spcAft>
              <a:buNone/>
            </a:pPr>
            <a:r>
              <a:rPr lang="en-US" sz="1300" b="1" dirty="0">
                <a:solidFill>
                  <a:srgbClr val="16243D"/>
                </a:solidFill>
                <a:latin typeface="Calibri" pitchFamily="34" charset="0"/>
                <a:ea typeface="Calibri" pitchFamily="34" charset="-122"/>
                <a:cs typeface="Calibri" pitchFamily="34" charset="-120"/>
              </a:rPr>
              <a:t>Now play music in that hall</a:t>
            </a:r>
            <a:endParaRPr lang="en-US" sz="1300" dirty="0"/>
          </a:p>
          <a:p>
            <a:pPr marL="0" indent="0">
              <a:lnSpc>
                <a:spcPct val="114000"/>
              </a:lnSpc>
              <a:spcAft>
                <a:spcPts val="1200"/>
              </a:spcAft>
              <a:buNone/>
            </a:pPr>
            <a:r>
              <a:rPr lang="en-US" sz="1250" dirty="0">
                <a:solidFill>
                  <a:srgbClr val="22354F"/>
                </a:solidFill>
                <a:latin typeface="Calibri" pitchFamily="34" charset="0"/>
                <a:ea typeface="Calibri" pitchFamily="34" charset="-122"/>
                <a:cs typeface="Calibri" pitchFamily="34" charset="-120"/>
              </a:rPr>
              <a:t>Music is just a great many little sounds, one after another. The room does the same thing to every one of them: it produces a delayed, scaled copy of its echo pattern for each. What reaches your ear is all of those overlapping copies added together.</a:t>
            </a:r>
            <a:endParaRPr lang="en-US" sz="1300" dirty="0"/>
          </a:p>
          <a:p>
            <a:pPr marL="0" indent="0">
              <a:lnSpc>
                <a:spcPct val="114000"/>
              </a:lnSpc>
              <a:spcAft>
                <a:spcPts val="300"/>
              </a:spcAft>
              <a:buNone/>
            </a:pPr>
            <a:r>
              <a:rPr lang="en-US" sz="1300" b="1" dirty="0">
                <a:solidFill>
                  <a:srgbClr val="16243D"/>
                </a:solidFill>
                <a:latin typeface="Calibri" pitchFamily="34" charset="0"/>
                <a:ea typeface="Calibri" pitchFamily="34" charset="-122"/>
                <a:cs typeface="Calibri" pitchFamily="34" charset="-120"/>
              </a:rPr>
              <a:t>That adding-up is convolution</a:t>
            </a:r>
            <a:endParaRPr lang="en-US" sz="1300" dirty="0"/>
          </a:p>
          <a:p>
            <a:pPr marL="0" indent="0">
              <a:lnSpc>
                <a:spcPct val="114000"/>
              </a:lnSpc>
              <a:spcAft>
                <a:spcPts val="1200"/>
              </a:spcAft>
              <a:buNone/>
            </a:pPr>
            <a:r>
              <a:rPr lang="en-US" sz="1250" dirty="0">
                <a:solidFill>
                  <a:srgbClr val="22354F"/>
                </a:solidFill>
                <a:latin typeface="Calibri" pitchFamily="34" charset="0"/>
                <a:ea typeface="Calibri" pitchFamily="34" charset="-122"/>
                <a:cs typeface="Calibri" pitchFamily="34" charset="-120"/>
              </a:rPr>
              <a:t>The formula says exactly this and nothing more. For each moment in the input, lay down a scaled copy of the impulse response starting at that moment, then add all the copies. The integral sign is there because in continuous time there are infinitely many moments, so the adding-up is an integral rather than a sum.</a:t>
            </a:r>
            <a:endParaRPr lang="en-US" sz="1300" dirty="0"/>
          </a:p>
        </p:txBody>
      </p:sp>
      <p:pic>
        <p:nvPicPr>
          <p:cNvPr id="5" name="Image 0" descr="assets/fig/echo.png"/>
          <p:cNvPicPr>
            <a:picLocks noChangeAspect="1"/>
          </p:cNvPicPr>
          <p:nvPr/>
        </p:nvPicPr>
        <p:blipFill>
          <a:blip r:embed="rId3"/>
          <a:stretch>
            <a:fillRect/>
          </a:stretch>
        </p:blipFill>
        <p:spPr>
          <a:xfrm>
            <a:off x="6720840" y="1664208"/>
            <a:ext cx="5029200" cy="1164859"/>
          </a:xfrm>
          <a:prstGeom prst="rect">
            <a:avLst/>
          </a:prstGeom>
        </p:spPr>
      </p:pic>
      <p:sp>
        <p:nvSpPr>
          <p:cNvPr id="6" name="Shape 3"/>
          <p:cNvSpPr/>
          <p:nvPr/>
        </p:nvSpPr>
        <p:spPr>
          <a:xfrm>
            <a:off x="6876288" y="3438144"/>
            <a:ext cx="4718304" cy="1517904"/>
          </a:xfrm>
          <a:prstGeom prst="roundRect">
            <a:avLst>
              <a:gd name="adj" fmla="val 4819"/>
            </a:avLst>
          </a:prstGeom>
          <a:solidFill>
            <a:srgbClr val="EDF2F5"/>
          </a:solidFill>
          <a:ln w="13970">
            <a:solidFill>
              <a:srgbClr val="2E7D5B"/>
            </a:solidFill>
            <a:prstDash val="solid"/>
          </a:ln>
        </p:spPr>
      </p:sp>
      <p:sp>
        <p:nvSpPr>
          <p:cNvPr id="7" name="Text 4"/>
          <p:cNvSpPr/>
          <p:nvPr/>
        </p:nvSpPr>
        <p:spPr>
          <a:xfrm>
            <a:off x="7095744" y="3566160"/>
            <a:ext cx="4279392" cy="256032"/>
          </a:xfrm>
          <a:prstGeom prst="rect">
            <a:avLst/>
          </a:prstGeom>
          <a:noFill/>
          <a:ln/>
        </p:spPr>
        <p:txBody>
          <a:bodyPr wrap="square" lIns="0" tIns="0" rIns="0" bIns="0" rtlCol="0" anchor="ctr"/>
          <a:lstStyle/>
          <a:p>
            <a:pPr marL="0" indent="0">
              <a:buNone/>
            </a:pPr>
            <a:r>
              <a:rPr lang="en-US" sz="1150" b="1" dirty="0">
                <a:solidFill>
                  <a:srgbClr val="2E7D5B"/>
                </a:solidFill>
                <a:latin typeface="Calibri" pitchFamily="34" charset="0"/>
                <a:ea typeface="Calibri" pitchFamily="34" charset="-122"/>
                <a:cs typeface="Calibri" pitchFamily="34" charset="-120"/>
              </a:rPr>
              <a:t>Plain words</a:t>
            </a:r>
            <a:endParaRPr lang="en-US" sz="1150" dirty="0"/>
          </a:p>
        </p:txBody>
      </p:sp>
      <p:sp>
        <p:nvSpPr>
          <p:cNvPr id="8" name="Text 5"/>
          <p:cNvSpPr/>
          <p:nvPr/>
        </p:nvSpPr>
        <p:spPr>
          <a:xfrm>
            <a:off x="7095744" y="3840480"/>
            <a:ext cx="4279392" cy="969264"/>
          </a:xfrm>
          <a:prstGeom prst="rect">
            <a:avLst/>
          </a:prstGeom>
          <a:noFill/>
          <a:ln/>
        </p:spPr>
        <p:txBody>
          <a:bodyPr wrap="square" lIns="0" tIns="0" rIns="0" bIns="0" rtlCol="0" anchor="t"/>
          <a:lstStyle/>
          <a:p>
            <a:pPr marL="0" indent="0">
              <a:lnSpc>
                <a:spcPct val="110000"/>
              </a:lnSpc>
              <a:buNone/>
            </a:pPr>
            <a:r>
              <a:rPr lang="en-US" sz="1250" dirty="0">
                <a:solidFill>
                  <a:srgbClr val="22354F"/>
                </a:solidFill>
                <a:latin typeface="Calibri" pitchFamily="34" charset="0"/>
                <a:ea typeface="Calibri" pitchFamily="34" charset="-122"/>
                <a:cs typeface="Calibri" pitchFamily="34" charset="-120"/>
              </a:rPr>
              <a:t>Convolution answers one question: if I know how a system reacts to a single tap, what does it do to a whole stream of taps? The answer is always the same, add up a delayed and scaled copy of the reaction for every tap in the stream.</a:t>
            </a:r>
            <a:endParaRPr lang="en-US" sz="1250" dirty="0"/>
          </a:p>
        </p:txBody>
      </p:sp>
      <p:sp>
        <p:nvSpPr>
          <p:cNvPr id="9" name="Text 6"/>
          <p:cNvSpPr/>
          <p:nvPr/>
        </p:nvSpPr>
        <p:spPr>
          <a:xfrm>
            <a:off x="566928" y="6473952"/>
            <a:ext cx="8595360" cy="237744"/>
          </a:xfrm>
          <a:prstGeom prst="rect">
            <a:avLst/>
          </a:prstGeom>
          <a:noFill/>
          <a:ln/>
        </p:spPr>
        <p:txBody>
          <a:bodyPr wrap="square" lIns="0" tIns="0" rIns="0" bIns="0" rtlCol="0" anchor="ctr"/>
          <a:lstStyle/>
          <a:p>
            <a:pPr marL="0" indent="0">
              <a:buNone/>
            </a:pPr>
            <a:r>
              <a:rPr lang="en-US" sz="900" dirty="0">
                <a:solidFill>
                  <a:srgbClr val="5A6B7D"/>
                </a:solidFill>
                <a:latin typeface="Calibri" pitchFamily="34" charset="0"/>
                <a:ea typeface="Calibri" pitchFamily="34" charset="-122"/>
                <a:cs typeface="Calibri" pitchFamily="34" charset="-120"/>
              </a:rPr>
              <a:t>CSE 5112  ·  Module 1  ·  Foundations of DSP</a:t>
            </a:r>
            <a:endParaRPr lang="en-US" sz="900" dirty="0"/>
          </a:p>
        </p:txBody>
      </p:sp>
      <p:sp>
        <p:nvSpPr>
          <p:cNvPr id="10" name="Text 7"/>
          <p:cNvSpPr/>
          <p:nvPr/>
        </p:nvSpPr>
        <p:spPr>
          <a:xfrm>
            <a:off x="10680192" y="6473952"/>
            <a:ext cx="914400" cy="237744"/>
          </a:xfrm>
          <a:prstGeom prst="rect">
            <a:avLst/>
          </a:prstGeom>
          <a:noFill/>
          <a:ln/>
        </p:spPr>
        <p:txBody>
          <a:bodyPr wrap="square" lIns="0" tIns="0" rIns="0" bIns="0" rtlCol="0" anchor="ctr"/>
          <a:lstStyle/>
          <a:p>
            <a:pPr marL="0" indent="0" algn="r">
              <a:buNone/>
            </a:pPr>
            <a:r>
              <a:rPr lang="en-US" sz="900" dirty="0">
                <a:solidFill>
                  <a:srgbClr val="5A6B7D"/>
                </a:solidFill>
                <a:latin typeface="Calibri" pitchFamily="34" charset="0"/>
                <a:ea typeface="Calibri" pitchFamily="34" charset="-122"/>
                <a:cs typeface="Calibri" pitchFamily="34" charset="-120"/>
              </a:rPr>
              <a:t>26</a:t>
            </a:r>
            <a:endParaRPr lang="en-US" sz="9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66928" y="365760"/>
            <a:ext cx="11027664" cy="566928"/>
          </a:xfrm>
          <a:prstGeom prst="rect">
            <a:avLst/>
          </a:prstGeom>
          <a:noFill/>
          <a:ln/>
        </p:spPr>
        <p:txBody>
          <a:bodyPr wrap="square" lIns="0" tIns="0" rIns="0" bIns="0" rtlCol="0" anchor="ctr"/>
          <a:lstStyle/>
          <a:p>
            <a:pPr marL="0" indent="0">
              <a:buNone/>
            </a:pPr>
            <a:r>
              <a:rPr lang="en-US" sz="2900" b="1" dirty="0">
                <a:solidFill>
                  <a:srgbClr val="16243D"/>
                </a:solidFill>
                <a:latin typeface="Cambria" pitchFamily="34" charset="0"/>
                <a:ea typeface="Cambria" pitchFamily="34" charset="-122"/>
                <a:cs typeface="Cambria" pitchFamily="34" charset="-120"/>
              </a:rPr>
              <a:t>Linear time-invariant systems in continuous time</a:t>
            </a:r>
            <a:endParaRPr lang="en-US" sz="2900" dirty="0"/>
          </a:p>
        </p:txBody>
      </p:sp>
      <p:sp>
        <p:nvSpPr>
          <p:cNvPr id="3" name="Text 1"/>
          <p:cNvSpPr/>
          <p:nvPr/>
        </p:nvSpPr>
        <p:spPr>
          <a:xfrm>
            <a:off x="566928" y="914400"/>
            <a:ext cx="11027664" cy="347472"/>
          </a:xfrm>
          <a:prstGeom prst="rect">
            <a:avLst/>
          </a:prstGeom>
          <a:noFill/>
          <a:ln/>
        </p:spPr>
        <p:txBody>
          <a:bodyPr wrap="square" lIns="0" tIns="0" rIns="0" bIns="0" rtlCol="0" anchor="ctr"/>
          <a:lstStyle/>
          <a:p>
            <a:pPr marL="0" indent="0">
              <a:buNone/>
            </a:pPr>
            <a:r>
              <a:rPr lang="en-US" sz="1350" dirty="0">
                <a:solidFill>
                  <a:srgbClr val="43596E"/>
                </a:solidFill>
                <a:latin typeface="Calibri" pitchFamily="34" charset="0"/>
                <a:ea typeface="Calibri" pitchFamily="34" charset="-122"/>
                <a:cs typeface="Calibri" pitchFamily="34" charset="-120"/>
              </a:rPr>
              <a:t>If a system is linear and time invariant, one measurement tells you everything about it</a:t>
            </a:r>
            <a:endParaRPr lang="en-US" sz="1350" dirty="0"/>
          </a:p>
        </p:txBody>
      </p:sp>
      <p:sp>
        <p:nvSpPr>
          <p:cNvPr id="4" name="Shape 2"/>
          <p:cNvSpPr/>
          <p:nvPr/>
        </p:nvSpPr>
        <p:spPr>
          <a:xfrm>
            <a:off x="566928" y="1389888"/>
            <a:ext cx="11027664" cy="1378499"/>
          </a:xfrm>
          <a:prstGeom prst="roundRect">
            <a:avLst>
              <a:gd name="adj" fmla="val 5970"/>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pic>
        <p:nvPicPr>
          <p:cNvPr id="5" name="Image 0" descr="assets/eq/ct_conv.png"/>
          <p:cNvPicPr>
            <a:picLocks noChangeAspect="1"/>
          </p:cNvPicPr>
          <p:nvPr/>
        </p:nvPicPr>
        <p:blipFill>
          <a:blip r:embed="rId3"/>
          <a:stretch>
            <a:fillRect/>
          </a:stretch>
        </p:blipFill>
        <p:spPr>
          <a:xfrm>
            <a:off x="2423160" y="1609344"/>
            <a:ext cx="6035040" cy="939587"/>
          </a:xfrm>
          <a:prstGeom prst="rect">
            <a:avLst/>
          </a:prstGeom>
        </p:spPr>
      </p:pic>
      <p:sp>
        <p:nvSpPr>
          <p:cNvPr id="6" name="Text 3"/>
          <p:cNvSpPr/>
          <p:nvPr/>
        </p:nvSpPr>
        <p:spPr>
          <a:xfrm>
            <a:off x="10405872" y="1932834"/>
            <a:ext cx="960120" cy="292608"/>
          </a:xfrm>
          <a:prstGeom prst="rect">
            <a:avLst/>
          </a:prstGeom>
          <a:noFill/>
          <a:ln/>
        </p:spPr>
        <p:txBody>
          <a:bodyPr wrap="square" lIns="0" tIns="0" rIns="0" bIns="0" rtlCol="0" anchor="ctr"/>
          <a:lstStyle/>
          <a:p>
            <a:pPr marL="0" indent="0" algn="r">
              <a:buNone/>
            </a:pPr>
            <a:r>
              <a:rPr lang="en-US" sz="1150" dirty="0">
                <a:solidFill>
                  <a:srgbClr val="5A6B7D"/>
                </a:solidFill>
                <a:latin typeface="Calibri" pitchFamily="34" charset="0"/>
                <a:ea typeface="Calibri" pitchFamily="34" charset="-122"/>
                <a:cs typeface="Calibri" pitchFamily="34" charset="-120"/>
              </a:rPr>
              <a:t>(2.5)</a:t>
            </a:r>
            <a:endParaRPr lang="en-US" sz="1150" dirty="0"/>
          </a:p>
        </p:txBody>
      </p:sp>
      <p:sp>
        <p:nvSpPr>
          <p:cNvPr id="7" name="Shape 4"/>
          <p:cNvSpPr/>
          <p:nvPr/>
        </p:nvSpPr>
        <p:spPr>
          <a:xfrm>
            <a:off x="566928" y="3006131"/>
            <a:ext cx="11027664" cy="1111035"/>
          </a:xfrm>
          <a:prstGeom prst="roundRect">
            <a:avLst>
              <a:gd name="adj" fmla="val 7407"/>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pic>
        <p:nvPicPr>
          <p:cNvPr id="8" name="Image 1" descr="assets/eq/lti_freq.png"/>
          <p:cNvPicPr>
            <a:picLocks noChangeAspect="1"/>
          </p:cNvPicPr>
          <p:nvPr/>
        </p:nvPicPr>
        <p:blipFill>
          <a:blip r:embed="rId4"/>
          <a:stretch>
            <a:fillRect/>
          </a:stretch>
        </p:blipFill>
        <p:spPr>
          <a:xfrm>
            <a:off x="1508760" y="3225587"/>
            <a:ext cx="7863840" cy="672123"/>
          </a:xfrm>
          <a:prstGeom prst="rect">
            <a:avLst/>
          </a:prstGeom>
        </p:spPr>
      </p:pic>
      <p:sp>
        <p:nvSpPr>
          <p:cNvPr id="9" name="Text 5"/>
          <p:cNvSpPr/>
          <p:nvPr/>
        </p:nvSpPr>
        <p:spPr>
          <a:xfrm>
            <a:off x="10405872" y="3415345"/>
            <a:ext cx="960120" cy="292608"/>
          </a:xfrm>
          <a:prstGeom prst="rect">
            <a:avLst/>
          </a:prstGeom>
          <a:noFill/>
          <a:ln/>
        </p:spPr>
        <p:txBody>
          <a:bodyPr wrap="square" lIns="0" tIns="0" rIns="0" bIns="0" rtlCol="0" anchor="ctr"/>
          <a:lstStyle/>
          <a:p>
            <a:pPr marL="0" indent="0" algn="r">
              <a:buNone/>
            </a:pPr>
            <a:r>
              <a:rPr lang="en-US" sz="1150" dirty="0">
                <a:solidFill>
                  <a:srgbClr val="5A6B7D"/>
                </a:solidFill>
                <a:latin typeface="Calibri" pitchFamily="34" charset="0"/>
                <a:ea typeface="Calibri" pitchFamily="34" charset="-122"/>
                <a:cs typeface="Calibri" pitchFamily="34" charset="-120"/>
              </a:rPr>
              <a:t>(2.6)</a:t>
            </a:r>
            <a:endParaRPr lang="en-US" sz="1150" dirty="0"/>
          </a:p>
        </p:txBody>
      </p:sp>
      <p:sp>
        <p:nvSpPr>
          <p:cNvPr id="10" name="Shape 6"/>
          <p:cNvSpPr/>
          <p:nvPr/>
        </p:nvSpPr>
        <p:spPr>
          <a:xfrm>
            <a:off x="566928" y="4428062"/>
            <a:ext cx="3517392" cy="1700784"/>
          </a:xfrm>
          <a:prstGeom prst="roundRect">
            <a:avLst>
              <a:gd name="adj" fmla="val 4839"/>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11" name="Text 7"/>
          <p:cNvSpPr/>
          <p:nvPr/>
        </p:nvSpPr>
        <p:spPr>
          <a:xfrm>
            <a:off x="768096" y="4556078"/>
            <a:ext cx="3115056" cy="310896"/>
          </a:xfrm>
          <a:prstGeom prst="rect">
            <a:avLst/>
          </a:prstGeom>
          <a:noFill/>
          <a:ln/>
        </p:spPr>
        <p:txBody>
          <a:bodyPr wrap="square" lIns="0" tIns="0" rIns="0" bIns="0" rtlCol="0" anchor="ctr"/>
          <a:lstStyle/>
          <a:p>
            <a:pPr marL="0" indent="0">
              <a:buNone/>
            </a:pPr>
            <a:r>
              <a:rPr lang="en-US" sz="1300" b="1" dirty="0">
                <a:solidFill>
                  <a:srgbClr val="1C7293"/>
                </a:solidFill>
                <a:latin typeface="Calibri" pitchFamily="34" charset="0"/>
                <a:ea typeface="Calibri" pitchFamily="34" charset="-122"/>
                <a:cs typeface="Calibri" pitchFamily="34" charset="-120"/>
              </a:rPr>
              <a:t>What LTI buys you</a:t>
            </a:r>
            <a:endParaRPr lang="en-US" sz="1300" dirty="0"/>
          </a:p>
        </p:txBody>
      </p:sp>
      <p:sp>
        <p:nvSpPr>
          <p:cNvPr id="12" name="Text 8"/>
          <p:cNvSpPr/>
          <p:nvPr/>
        </p:nvSpPr>
        <p:spPr>
          <a:xfrm>
            <a:off x="768096" y="4885262"/>
            <a:ext cx="3115056" cy="1152144"/>
          </a:xfrm>
          <a:prstGeom prst="rect">
            <a:avLst/>
          </a:prstGeom>
          <a:noFill/>
          <a:ln/>
        </p:spPr>
        <p:txBody>
          <a:bodyPr wrap="square" lIns="0" tIns="0" rIns="0" bIns="0" rtlCol="0" anchor="t"/>
          <a:lstStyle/>
          <a:p>
            <a:pPr marL="0" indent="0">
              <a:buNone/>
            </a:pPr>
            <a:r>
              <a:rPr lang="en-US" sz="1150" dirty="0">
                <a:solidFill>
                  <a:srgbClr val="22354F"/>
                </a:solidFill>
                <a:latin typeface="Calibri" pitchFamily="34" charset="0"/>
                <a:ea typeface="Calibri" pitchFamily="34" charset="-122"/>
                <a:cs typeface="Calibri" pitchFamily="34" charset="-120"/>
              </a:rPr>
              <a:t>If a system is linear and time invariant, then measuring what it does to one single tap tells you what it will do to any input at all. No other kind of system is this generous.</a:t>
            </a:r>
            <a:endParaRPr lang="en-US" sz="1150" dirty="0"/>
          </a:p>
        </p:txBody>
      </p:sp>
      <p:sp>
        <p:nvSpPr>
          <p:cNvPr id="13" name="Shape 9"/>
          <p:cNvSpPr/>
          <p:nvPr/>
        </p:nvSpPr>
        <p:spPr>
          <a:xfrm>
            <a:off x="4322064" y="4428062"/>
            <a:ext cx="3517392" cy="1700784"/>
          </a:xfrm>
          <a:prstGeom prst="roundRect">
            <a:avLst>
              <a:gd name="adj" fmla="val 4839"/>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14" name="Text 10"/>
          <p:cNvSpPr/>
          <p:nvPr/>
        </p:nvSpPr>
        <p:spPr>
          <a:xfrm>
            <a:off x="4523232" y="4556078"/>
            <a:ext cx="3115056" cy="310896"/>
          </a:xfrm>
          <a:prstGeom prst="rect">
            <a:avLst/>
          </a:prstGeom>
          <a:noFill/>
          <a:ln/>
        </p:spPr>
        <p:txBody>
          <a:bodyPr wrap="square" lIns="0" tIns="0" rIns="0" bIns="0" rtlCol="0" anchor="ctr"/>
          <a:lstStyle/>
          <a:p>
            <a:pPr marL="0" indent="0">
              <a:buNone/>
            </a:pPr>
            <a:r>
              <a:rPr lang="en-US" sz="1300" b="1" dirty="0">
                <a:solidFill>
                  <a:srgbClr val="C97A1E"/>
                </a:solidFill>
                <a:latin typeface="Calibri" pitchFamily="34" charset="0"/>
                <a:ea typeface="Calibri" pitchFamily="34" charset="-122"/>
                <a:cs typeface="Calibri" pitchFamily="34" charset="-120"/>
              </a:rPr>
              <a:t>Why the transform helps</a:t>
            </a:r>
            <a:endParaRPr lang="en-US" sz="1300" dirty="0"/>
          </a:p>
        </p:txBody>
      </p:sp>
      <p:sp>
        <p:nvSpPr>
          <p:cNvPr id="15" name="Text 11"/>
          <p:cNvSpPr/>
          <p:nvPr/>
        </p:nvSpPr>
        <p:spPr>
          <a:xfrm>
            <a:off x="4523232" y="4885262"/>
            <a:ext cx="3115056" cy="1152144"/>
          </a:xfrm>
          <a:prstGeom prst="rect">
            <a:avLst/>
          </a:prstGeom>
          <a:noFill/>
          <a:ln/>
        </p:spPr>
        <p:txBody>
          <a:bodyPr wrap="square" lIns="0" tIns="0" rIns="0" bIns="0" rtlCol="0" anchor="t"/>
          <a:lstStyle/>
          <a:p>
            <a:pPr marL="0" indent="0">
              <a:buNone/>
            </a:pPr>
            <a:r>
              <a:rPr lang="en-US" sz="1150" dirty="0">
                <a:solidFill>
                  <a:srgbClr val="22354F"/>
                </a:solidFill>
                <a:latin typeface="Calibri" pitchFamily="34" charset="0"/>
                <a:ea typeface="Calibri" pitchFamily="34" charset="-122"/>
                <a:cs typeface="Calibri" pitchFamily="34" charset="-120"/>
              </a:rPr>
              <a:t>The awkward combining operation in time becomes plain multiplication in frequency. Change domain, multiply, change back. It is usually faster, and it is far easier to see what the system is doing.</a:t>
            </a:r>
            <a:endParaRPr lang="en-US" sz="1150" dirty="0"/>
          </a:p>
        </p:txBody>
      </p:sp>
      <p:sp>
        <p:nvSpPr>
          <p:cNvPr id="16" name="Shape 12"/>
          <p:cNvSpPr/>
          <p:nvPr/>
        </p:nvSpPr>
        <p:spPr>
          <a:xfrm>
            <a:off x="8077200" y="4428062"/>
            <a:ext cx="3517392" cy="1700784"/>
          </a:xfrm>
          <a:prstGeom prst="roundRect">
            <a:avLst>
              <a:gd name="adj" fmla="val 4839"/>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17" name="Text 13"/>
          <p:cNvSpPr/>
          <p:nvPr/>
        </p:nvSpPr>
        <p:spPr>
          <a:xfrm>
            <a:off x="8278368" y="4556078"/>
            <a:ext cx="3115056" cy="310896"/>
          </a:xfrm>
          <a:prstGeom prst="rect">
            <a:avLst/>
          </a:prstGeom>
          <a:noFill/>
          <a:ln/>
        </p:spPr>
        <p:txBody>
          <a:bodyPr wrap="square" lIns="0" tIns="0" rIns="0" bIns="0" rtlCol="0" anchor="ctr"/>
          <a:lstStyle/>
          <a:p>
            <a:pPr marL="0" indent="0">
              <a:buNone/>
            </a:pPr>
            <a:r>
              <a:rPr lang="en-US" sz="1300" b="1" dirty="0">
                <a:solidFill>
                  <a:srgbClr val="B23A48"/>
                </a:solidFill>
                <a:latin typeface="Calibri" pitchFamily="34" charset="0"/>
                <a:ea typeface="Calibri" pitchFamily="34" charset="-122"/>
                <a:cs typeface="Calibri" pitchFamily="34" charset="-120"/>
              </a:rPr>
              <a:t>The transfer function</a:t>
            </a:r>
            <a:endParaRPr lang="en-US" sz="1300" dirty="0"/>
          </a:p>
        </p:txBody>
      </p:sp>
      <p:sp>
        <p:nvSpPr>
          <p:cNvPr id="18" name="Text 14"/>
          <p:cNvSpPr/>
          <p:nvPr/>
        </p:nvSpPr>
        <p:spPr>
          <a:xfrm>
            <a:off x="8278368" y="4885262"/>
            <a:ext cx="3115056" cy="1152144"/>
          </a:xfrm>
          <a:prstGeom prst="rect">
            <a:avLst/>
          </a:prstGeom>
          <a:noFill/>
          <a:ln/>
        </p:spPr>
        <p:txBody>
          <a:bodyPr wrap="square" lIns="0" tIns="0" rIns="0" bIns="0" rtlCol="0" anchor="t"/>
          <a:lstStyle/>
          <a:p>
            <a:pPr marL="0" indent="0">
              <a:buNone/>
            </a:pPr>
            <a:r>
              <a:rPr lang="en-US" sz="1150" dirty="0">
                <a:solidFill>
                  <a:srgbClr val="22354F"/>
                </a:solidFill>
                <a:latin typeface="Calibri" pitchFamily="34" charset="0"/>
                <a:ea typeface="Calibri" pitchFamily="34" charset="-122"/>
                <a:cs typeface="Calibri" pitchFamily="34" charset="-120"/>
              </a:rPr>
              <a:t>This is just the spectrum of the impulse response. Its height at each frequency says how much of that frequency gets through, and its angle says how much that frequency is delayed.</a:t>
            </a:r>
            <a:endParaRPr lang="en-US" sz="1150" dirty="0"/>
          </a:p>
        </p:txBody>
      </p:sp>
      <p:sp>
        <p:nvSpPr>
          <p:cNvPr id="19" name="Text 15"/>
          <p:cNvSpPr/>
          <p:nvPr/>
        </p:nvSpPr>
        <p:spPr>
          <a:xfrm>
            <a:off x="566928" y="6473952"/>
            <a:ext cx="8595360" cy="237744"/>
          </a:xfrm>
          <a:prstGeom prst="rect">
            <a:avLst/>
          </a:prstGeom>
          <a:noFill/>
          <a:ln/>
        </p:spPr>
        <p:txBody>
          <a:bodyPr wrap="square" lIns="0" tIns="0" rIns="0" bIns="0" rtlCol="0" anchor="ctr"/>
          <a:lstStyle/>
          <a:p>
            <a:pPr marL="0" indent="0">
              <a:buNone/>
            </a:pPr>
            <a:r>
              <a:rPr lang="en-US" sz="900" dirty="0">
                <a:solidFill>
                  <a:srgbClr val="5A6B7D"/>
                </a:solidFill>
                <a:latin typeface="Calibri" pitchFamily="34" charset="0"/>
                <a:ea typeface="Calibri" pitchFamily="34" charset="-122"/>
                <a:cs typeface="Calibri" pitchFamily="34" charset="-120"/>
              </a:rPr>
              <a:t>CSE 5112  ·  Module 1  ·  Foundations of DSP</a:t>
            </a:r>
            <a:endParaRPr lang="en-US" sz="900" dirty="0"/>
          </a:p>
        </p:txBody>
      </p:sp>
      <p:sp>
        <p:nvSpPr>
          <p:cNvPr id="20" name="Text 16"/>
          <p:cNvSpPr/>
          <p:nvPr/>
        </p:nvSpPr>
        <p:spPr>
          <a:xfrm>
            <a:off x="10680192" y="6473952"/>
            <a:ext cx="914400" cy="237744"/>
          </a:xfrm>
          <a:prstGeom prst="rect">
            <a:avLst/>
          </a:prstGeom>
          <a:noFill/>
          <a:ln/>
        </p:spPr>
        <p:txBody>
          <a:bodyPr wrap="square" lIns="0" tIns="0" rIns="0" bIns="0" rtlCol="0" anchor="ctr"/>
          <a:lstStyle/>
          <a:p>
            <a:pPr marL="0" indent="0" algn="r">
              <a:buNone/>
            </a:pPr>
            <a:r>
              <a:rPr lang="en-US" sz="900" dirty="0">
                <a:solidFill>
                  <a:srgbClr val="5A6B7D"/>
                </a:solidFill>
                <a:latin typeface="Calibri" pitchFamily="34" charset="0"/>
                <a:ea typeface="Calibri" pitchFamily="34" charset="-122"/>
                <a:cs typeface="Calibri" pitchFamily="34" charset="-120"/>
              </a:rPr>
              <a:t>27</a:t>
            </a:r>
            <a:endParaRPr lang="en-US" sz="9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66928" y="365760"/>
            <a:ext cx="11027664" cy="566928"/>
          </a:xfrm>
          <a:prstGeom prst="rect">
            <a:avLst/>
          </a:prstGeom>
          <a:noFill/>
          <a:ln/>
        </p:spPr>
        <p:txBody>
          <a:bodyPr wrap="square" lIns="0" tIns="0" rIns="0" bIns="0" rtlCol="0" anchor="ctr"/>
          <a:lstStyle/>
          <a:p>
            <a:pPr marL="0" indent="0">
              <a:buNone/>
            </a:pPr>
            <a:r>
              <a:rPr lang="en-US" sz="2900" b="1" dirty="0">
                <a:solidFill>
                  <a:srgbClr val="16243D"/>
                </a:solidFill>
                <a:latin typeface="Cambria" pitchFamily="34" charset="0"/>
                <a:ea typeface="Cambria" pitchFamily="34" charset="-122"/>
                <a:cs typeface="Cambria" pitchFamily="34" charset="-120"/>
              </a:rPr>
              <a:t>Parseval's relation, and what carries over to discrete time</a:t>
            </a:r>
            <a:endParaRPr lang="en-US" sz="2900" dirty="0"/>
          </a:p>
        </p:txBody>
      </p:sp>
      <p:sp>
        <p:nvSpPr>
          <p:cNvPr id="3" name="Text 1"/>
          <p:cNvSpPr/>
          <p:nvPr/>
        </p:nvSpPr>
        <p:spPr>
          <a:xfrm>
            <a:off x="566928" y="914400"/>
            <a:ext cx="11027664" cy="347472"/>
          </a:xfrm>
          <a:prstGeom prst="rect">
            <a:avLst/>
          </a:prstGeom>
          <a:noFill/>
          <a:ln/>
        </p:spPr>
        <p:txBody>
          <a:bodyPr wrap="square" lIns="0" tIns="0" rIns="0" bIns="0" rtlCol="0" anchor="ctr"/>
          <a:lstStyle/>
          <a:p>
            <a:pPr marL="0" indent="0">
              <a:buNone/>
            </a:pPr>
            <a:r>
              <a:rPr lang="en-US" sz="1350" dirty="0">
                <a:solidFill>
                  <a:srgbClr val="43596E"/>
                </a:solidFill>
                <a:latin typeface="Calibri" pitchFamily="34" charset="0"/>
                <a:ea typeface="Calibri" pitchFamily="34" charset="-122"/>
                <a:cs typeface="Calibri" pitchFamily="34" charset="-120"/>
              </a:rPr>
              <a:t>Energy is the same in both domains, and here is what carries over to discrete time</a:t>
            </a:r>
            <a:endParaRPr lang="en-US" sz="1350" dirty="0"/>
          </a:p>
        </p:txBody>
      </p:sp>
      <p:sp>
        <p:nvSpPr>
          <p:cNvPr id="4" name="Shape 2"/>
          <p:cNvSpPr/>
          <p:nvPr/>
        </p:nvSpPr>
        <p:spPr>
          <a:xfrm>
            <a:off x="566928" y="1353312"/>
            <a:ext cx="11027664" cy="1402011"/>
          </a:xfrm>
          <a:prstGeom prst="roundRect">
            <a:avLst>
              <a:gd name="adj" fmla="val 5870"/>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pic>
        <p:nvPicPr>
          <p:cNvPr id="5" name="Image 0" descr="assets/eq/parseval.png"/>
          <p:cNvPicPr>
            <a:picLocks noChangeAspect="1"/>
          </p:cNvPicPr>
          <p:nvPr/>
        </p:nvPicPr>
        <p:blipFill>
          <a:blip r:embed="rId3"/>
          <a:stretch>
            <a:fillRect/>
          </a:stretch>
        </p:blipFill>
        <p:spPr>
          <a:xfrm>
            <a:off x="2514600" y="1536192"/>
            <a:ext cx="5852160" cy="1036251"/>
          </a:xfrm>
          <a:prstGeom prst="rect">
            <a:avLst/>
          </a:prstGeom>
        </p:spPr>
      </p:pic>
      <p:sp>
        <p:nvSpPr>
          <p:cNvPr id="6" name="Text 3"/>
          <p:cNvSpPr/>
          <p:nvPr/>
        </p:nvSpPr>
        <p:spPr>
          <a:xfrm>
            <a:off x="10405872" y="1908013"/>
            <a:ext cx="960120" cy="292608"/>
          </a:xfrm>
          <a:prstGeom prst="rect">
            <a:avLst/>
          </a:prstGeom>
          <a:noFill/>
          <a:ln/>
        </p:spPr>
        <p:txBody>
          <a:bodyPr wrap="square" lIns="0" tIns="0" rIns="0" bIns="0" rtlCol="0" anchor="ctr"/>
          <a:lstStyle/>
          <a:p>
            <a:pPr marL="0" indent="0" algn="r">
              <a:buNone/>
            </a:pPr>
            <a:r>
              <a:rPr lang="en-US" sz="1150" dirty="0">
                <a:solidFill>
                  <a:srgbClr val="5A6B7D"/>
                </a:solidFill>
                <a:latin typeface="Calibri" pitchFamily="34" charset="0"/>
                <a:ea typeface="Calibri" pitchFamily="34" charset="-122"/>
                <a:cs typeface="Calibri" pitchFamily="34" charset="-120"/>
              </a:rPr>
              <a:t>(2.7)</a:t>
            </a:r>
            <a:endParaRPr lang="en-US" sz="1150" dirty="0"/>
          </a:p>
        </p:txBody>
      </p:sp>
      <p:sp>
        <p:nvSpPr>
          <p:cNvPr id="7" name="Text 4"/>
          <p:cNvSpPr/>
          <p:nvPr/>
        </p:nvSpPr>
        <p:spPr>
          <a:xfrm>
            <a:off x="1481328" y="2810187"/>
            <a:ext cx="9198864" cy="310896"/>
          </a:xfrm>
          <a:prstGeom prst="rect">
            <a:avLst/>
          </a:prstGeom>
          <a:noFill/>
          <a:ln/>
        </p:spPr>
        <p:txBody>
          <a:bodyPr wrap="square" lIns="0" tIns="0" rIns="0" bIns="0" rtlCol="0" anchor="ctr"/>
          <a:lstStyle/>
          <a:p>
            <a:pPr marL="0" indent="0" algn="ctr">
              <a:buNone/>
            </a:pPr>
            <a:r>
              <a:rPr lang="en-US" sz="1250" i="1" dirty="0">
                <a:solidFill>
                  <a:srgbClr val="5A6B7D"/>
                </a:solidFill>
                <a:latin typeface="Calibri" pitchFamily="34" charset="0"/>
                <a:ea typeface="Calibri" pitchFamily="34" charset="-122"/>
                <a:cs typeface="Calibri" pitchFamily="34" charset="-120"/>
              </a:rPr>
              <a:t>The total energy is the same whichever domain you count it in. So work it out wherever the sum is easier.</a:t>
            </a:r>
            <a:endParaRPr lang="en-US" sz="1250" dirty="0"/>
          </a:p>
        </p:txBody>
      </p:sp>
      <p:sp>
        <p:nvSpPr>
          <p:cNvPr id="8" name="Shape 5"/>
          <p:cNvSpPr/>
          <p:nvPr/>
        </p:nvSpPr>
        <p:spPr>
          <a:xfrm>
            <a:off x="566928" y="3212523"/>
            <a:ext cx="11027664" cy="365760"/>
          </a:xfrm>
          <a:prstGeom prst="rect">
            <a:avLst/>
          </a:prstGeom>
          <a:solidFill>
            <a:srgbClr val="16243D"/>
          </a:solidFill>
          <a:ln w="12700">
            <a:solidFill>
              <a:srgbClr val="333333"/>
            </a:solidFill>
            <a:prstDash val="solid"/>
          </a:ln>
        </p:spPr>
      </p:sp>
      <p:sp>
        <p:nvSpPr>
          <p:cNvPr id="9" name="Text 6"/>
          <p:cNvSpPr/>
          <p:nvPr/>
        </p:nvSpPr>
        <p:spPr>
          <a:xfrm>
            <a:off x="694944" y="3212523"/>
            <a:ext cx="3950208" cy="365760"/>
          </a:xfrm>
          <a:prstGeom prst="rect">
            <a:avLst/>
          </a:prstGeom>
          <a:noFill/>
          <a:ln/>
        </p:spPr>
        <p:txBody>
          <a:bodyPr wrap="square" lIns="0" tIns="0" rIns="0" bIns="0" rtlCol="0" anchor="ctr"/>
          <a:lstStyle/>
          <a:p>
            <a:pPr marL="0" indent="0" algn="l">
              <a:buNone/>
            </a:pPr>
            <a:r>
              <a:rPr lang="en-US" sz="1150" b="1" dirty="0">
                <a:solidFill>
                  <a:srgbClr val="FFFFFF"/>
                </a:solidFill>
                <a:latin typeface="Calibri" pitchFamily="34" charset="0"/>
                <a:ea typeface="Calibri" pitchFamily="34" charset="-122"/>
                <a:cs typeface="Calibri" pitchFamily="34" charset="-120"/>
              </a:rPr>
              <a:t>Continuous-time concept</a:t>
            </a:r>
            <a:endParaRPr lang="en-US" sz="1150" dirty="0"/>
          </a:p>
        </p:txBody>
      </p:sp>
      <p:sp>
        <p:nvSpPr>
          <p:cNvPr id="10" name="Text 7"/>
          <p:cNvSpPr/>
          <p:nvPr/>
        </p:nvSpPr>
        <p:spPr>
          <a:xfrm>
            <a:off x="4901184" y="3212523"/>
            <a:ext cx="3950208" cy="365760"/>
          </a:xfrm>
          <a:prstGeom prst="rect">
            <a:avLst/>
          </a:prstGeom>
          <a:noFill/>
          <a:ln/>
        </p:spPr>
        <p:txBody>
          <a:bodyPr wrap="square" lIns="0" tIns="0" rIns="0" bIns="0" rtlCol="0" anchor="ctr"/>
          <a:lstStyle/>
          <a:p>
            <a:pPr marL="0" indent="0" algn="l">
              <a:buNone/>
            </a:pPr>
            <a:r>
              <a:rPr lang="en-US" sz="1150" b="1" dirty="0">
                <a:solidFill>
                  <a:srgbClr val="FFFFFF"/>
                </a:solidFill>
                <a:latin typeface="Calibri" pitchFamily="34" charset="0"/>
                <a:ea typeface="Calibri" pitchFamily="34" charset="-122"/>
                <a:cs typeface="Calibri" pitchFamily="34" charset="-120"/>
              </a:rPr>
              <a:t>Discrete-time counterpart</a:t>
            </a:r>
            <a:endParaRPr lang="en-US" sz="1150" dirty="0"/>
          </a:p>
        </p:txBody>
      </p:sp>
      <p:sp>
        <p:nvSpPr>
          <p:cNvPr id="11" name="Text 8"/>
          <p:cNvSpPr/>
          <p:nvPr/>
        </p:nvSpPr>
        <p:spPr>
          <a:xfrm>
            <a:off x="9107424" y="3212523"/>
            <a:ext cx="2359152" cy="365760"/>
          </a:xfrm>
          <a:prstGeom prst="rect">
            <a:avLst/>
          </a:prstGeom>
          <a:noFill/>
          <a:ln/>
        </p:spPr>
        <p:txBody>
          <a:bodyPr wrap="square" lIns="0" tIns="0" rIns="0" bIns="0" rtlCol="0" anchor="ctr"/>
          <a:lstStyle/>
          <a:p>
            <a:pPr marL="0" indent="0" algn="l">
              <a:buNone/>
            </a:pPr>
            <a:r>
              <a:rPr lang="en-US" sz="1150" b="1" dirty="0">
                <a:solidFill>
                  <a:srgbClr val="FFFFFF"/>
                </a:solidFill>
                <a:latin typeface="Calibri" pitchFamily="34" charset="0"/>
                <a:ea typeface="Calibri" pitchFamily="34" charset="-122"/>
                <a:cs typeface="Calibri" pitchFamily="34" charset="-120"/>
              </a:rPr>
              <a:t>Introduced in</a:t>
            </a:r>
            <a:endParaRPr lang="en-US" sz="1150" dirty="0"/>
          </a:p>
        </p:txBody>
      </p:sp>
      <p:sp>
        <p:nvSpPr>
          <p:cNvPr id="12" name="Shape 9"/>
          <p:cNvSpPr/>
          <p:nvPr/>
        </p:nvSpPr>
        <p:spPr>
          <a:xfrm>
            <a:off x="566928" y="3578283"/>
            <a:ext cx="11027664" cy="365760"/>
          </a:xfrm>
          <a:prstGeom prst="rect">
            <a:avLst/>
          </a:prstGeom>
          <a:solidFill>
            <a:srgbClr val="FFFFFF"/>
          </a:solidFill>
          <a:ln w="6350">
            <a:solidFill>
              <a:srgbClr val="D3DDE4"/>
            </a:solidFill>
            <a:prstDash val="solid"/>
          </a:ln>
        </p:spPr>
      </p:sp>
      <p:sp>
        <p:nvSpPr>
          <p:cNvPr id="13" name="Text 10"/>
          <p:cNvSpPr/>
          <p:nvPr/>
        </p:nvSpPr>
        <p:spPr>
          <a:xfrm>
            <a:off x="694944" y="3578283"/>
            <a:ext cx="3950208" cy="365760"/>
          </a:xfrm>
          <a:prstGeom prst="rect">
            <a:avLst/>
          </a:prstGeom>
          <a:noFill/>
          <a:ln/>
        </p:spPr>
        <p:txBody>
          <a:bodyPr wrap="square" lIns="0" tIns="0" rIns="0" bIns="0" rtlCol="0" anchor="ctr"/>
          <a:lstStyle/>
          <a:p>
            <a:pPr marL="0" indent="0" algn="l">
              <a:buNone/>
            </a:pPr>
            <a:r>
              <a:rPr lang="en-US" sz="1150" dirty="0">
                <a:solidFill>
                  <a:srgbClr val="22354F"/>
                </a:solidFill>
                <a:latin typeface="Calibri" pitchFamily="34" charset="0"/>
                <a:ea typeface="Calibri" pitchFamily="34" charset="-122"/>
                <a:cs typeface="Calibri" pitchFamily="34" charset="-120"/>
              </a:rPr>
              <a:t>Fourier series</a:t>
            </a:r>
            <a:endParaRPr lang="en-US" sz="1150" dirty="0"/>
          </a:p>
        </p:txBody>
      </p:sp>
      <p:sp>
        <p:nvSpPr>
          <p:cNvPr id="14" name="Text 11"/>
          <p:cNvSpPr/>
          <p:nvPr/>
        </p:nvSpPr>
        <p:spPr>
          <a:xfrm>
            <a:off x="4901184" y="3578283"/>
            <a:ext cx="3950208" cy="365760"/>
          </a:xfrm>
          <a:prstGeom prst="rect">
            <a:avLst/>
          </a:prstGeom>
          <a:noFill/>
          <a:ln/>
        </p:spPr>
        <p:txBody>
          <a:bodyPr wrap="square" lIns="0" tIns="0" rIns="0" bIns="0" rtlCol="0" anchor="ctr"/>
          <a:lstStyle/>
          <a:p>
            <a:pPr marL="0" indent="0" algn="l">
              <a:buNone/>
            </a:pPr>
            <a:r>
              <a:rPr lang="en-US" sz="1150" dirty="0">
                <a:solidFill>
                  <a:srgbClr val="22354F"/>
                </a:solidFill>
                <a:latin typeface="Calibri" pitchFamily="34" charset="0"/>
                <a:ea typeface="Calibri" pitchFamily="34" charset="-122"/>
                <a:cs typeface="Calibri" pitchFamily="34" charset="-120"/>
              </a:rPr>
              <a:t>Discrete Fourier series</a:t>
            </a:r>
            <a:endParaRPr lang="en-US" sz="1150" dirty="0"/>
          </a:p>
        </p:txBody>
      </p:sp>
      <p:sp>
        <p:nvSpPr>
          <p:cNvPr id="15" name="Text 12"/>
          <p:cNvSpPr/>
          <p:nvPr/>
        </p:nvSpPr>
        <p:spPr>
          <a:xfrm>
            <a:off x="9107424" y="3578283"/>
            <a:ext cx="2359152" cy="365760"/>
          </a:xfrm>
          <a:prstGeom prst="rect">
            <a:avLst/>
          </a:prstGeom>
          <a:noFill/>
          <a:ln/>
        </p:spPr>
        <p:txBody>
          <a:bodyPr wrap="square" lIns="0" tIns="0" rIns="0" bIns="0" rtlCol="0" anchor="ctr"/>
          <a:lstStyle/>
          <a:p>
            <a:pPr marL="0" indent="0" algn="l">
              <a:buNone/>
            </a:pPr>
            <a:r>
              <a:rPr lang="en-US" sz="1150" dirty="0">
                <a:solidFill>
                  <a:srgbClr val="22354F"/>
                </a:solidFill>
                <a:latin typeface="Calibri" pitchFamily="34" charset="0"/>
                <a:ea typeface="Calibri" pitchFamily="34" charset="-122"/>
                <a:cs typeface="Calibri" pitchFamily="34" charset="-120"/>
              </a:rPr>
              <a:t>Chapter 7</a:t>
            </a:r>
            <a:endParaRPr lang="en-US" sz="1150" dirty="0"/>
          </a:p>
        </p:txBody>
      </p:sp>
      <p:sp>
        <p:nvSpPr>
          <p:cNvPr id="16" name="Shape 13"/>
          <p:cNvSpPr/>
          <p:nvPr/>
        </p:nvSpPr>
        <p:spPr>
          <a:xfrm>
            <a:off x="566928" y="3944043"/>
            <a:ext cx="11027664" cy="365760"/>
          </a:xfrm>
          <a:prstGeom prst="rect">
            <a:avLst/>
          </a:prstGeom>
          <a:solidFill>
            <a:srgbClr val="F7FAFB"/>
          </a:solidFill>
          <a:ln w="6350">
            <a:solidFill>
              <a:srgbClr val="D3DDE4"/>
            </a:solidFill>
            <a:prstDash val="solid"/>
          </a:ln>
        </p:spPr>
      </p:sp>
      <p:sp>
        <p:nvSpPr>
          <p:cNvPr id="17" name="Text 14"/>
          <p:cNvSpPr/>
          <p:nvPr/>
        </p:nvSpPr>
        <p:spPr>
          <a:xfrm>
            <a:off x="694944" y="3944043"/>
            <a:ext cx="3950208" cy="365760"/>
          </a:xfrm>
          <a:prstGeom prst="rect">
            <a:avLst/>
          </a:prstGeom>
          <a:noFill/>
          <a:ln/>
        </p:spPr>
        <p:txBody>
          <a:bodyPr wrap="square" lIns="0" tIns="0" rIns="0" bIns="0" rtlCol="0" anchor="ctr"/>
          <a:lstStyle/>
          <a:p>
            <a:pPr marL="0" indent="0" algn="l">
              <a:buNone/>
            </a:pPr>
            <a:r>
              <a:rPr lang="en-US" sz="1150" dirty="0">
                <a:solidFill>
                  <a:srgbClr val="22354F"/>
                </a:solidFill>
                <a:latin typeface="Calibri" pitchFamily="34" charset="0"/>
                <a:ea typeface="Calibri" pitchFamily="34" charset="-122"/>
                <a:cs typeface="Calibri" pitchFamily="34" charset="-120"/>
              </a:rPr>
              <a:t>Continuous-time Fourier transform</a:t>
            </a:r>
            <a:endParaRPr lang="en-US" sz="1150" dirty="0"/>
          </a:p>
        </p:txBody>
      </p:sp>
      <p:sp>
        <p:nvSpPr>
          <p:cNvPr id="18" name="Text 15"/>
          <p:cNvSpPr/>
          <p:nvPr/>
        </p:nvSpPr>
        <p:spPr>
          <a:xfrm>
            <a:off x="4901184" y="3944043"/>
            <a:ext cx="3950208" cy="365760"/>
          </a:xfrm>
          <a:prstGeom prst="rect">
            <a:avLst/>
          </a:prstGeom>
          <a:noFill/>
          <a:ln/>
        </p:spPr>
        <p:txBody>
          <a:bodyPr wrap="square" lIns="0" tIns="0" rIns="0" bIns="0" rtlCol="0" anchor="ctr"/>
          <a:lstStyle/>
          <a:p>
            <a:pPr marL="0" indent="0" algn="l">
              <a:buNone/>
            </a:pPr>
            <a:r>
              <a:rPr lang="en-US" sz="1150" dirty="0">
                <a:solidFill>
                  <a:srgbClr val="22354F"/>
                </a:solidFill>
                <a:latin typeface="Calibri" pitchFamily="34" charset="0"/>
                <a:ea typeface="Calibri" pitchFamily="34" charset="-122"/>
                <a:cs typeface="Calibri" pitchFamily="34" charset="-120"/>
              </a:rPr>
              <a:t>Discrete-time Fourier transform</a:t>
            </a:r>
            <a:endParaRPr lang="en-US" sz="1150" dirty="0"/>
          </a:p>
        </p:txBody>
      </p:sp>
      <p:sp>
        <p:nvSpPr>
          <p:cNvPr id="19" name="Text 16"/>
          <p:cNvSpPr/>
          <p:nvPr/>
        </p:nvSpPr>
        <p:spPr>
          <a:xfrm>
            <a:off x="9107424" y="3944043"/>
            <a:ext cx="2359152" cy="365760"/>
          </a:xfrm>
          <a:prstGeom prst="rect">
            <a:avLst/>
          </a:prstGeom>
          <a:noFill/>
          <a:ln/>
        </p:spPr>
        <p:txBody>
          <a:bodyPr wrap="square" lIns="0" tIns="0" rIns="0" bIns="0" rtlCol="0" anchor="ctr"/>
          <a:lstStyle/>
          <a:p>
            <a:pPr marL="0" indent="0" algn="l">
              <a:buNone/>
            </a:pPr>
            <a:r>
              <a:rPr lang="en-US" sz="1150" dirty="0">
                <a:solidFill>
                  <a:srgbClr val="22354F"/>
                </a:solidFill>
                <a:latin typeface="Calibri" pitchFamily="34" charset="0"/>
                <a:ea typeface="Calibri" pitchFamily="34" charset="-122"/>
                <a:cs typeface="Calibri" pitchFamily="34" charset="-120"/>
              </a:rPr>
              <a:t>Chapter 6</a:t>
            </a:r>
            <a:endParaRPr lang="en-US" sz="1150" dirty="0"/>
          </a:p>
        </p:txBody>
      </p:sp>
      <p:sp>
        <p:nvSpPr>
          <p:cNvPr id="20" name="Shape 17"/>
          <p:cNvSpPr/>
          <p:nvPr/>
        </p:nvSpPr>
        <p:spPr>
          <a:xfrm>
            <a:off x="566928" y="4309803"/>
            <a:ext cx="11027664" cy="365760"/>
          </a:xfrm>
          <a:prstGeom prst="rect">
            <a:avLst/>
          </a:prstGeom>
          <a:solidFill>
            <a:srgbClr val="FFFFFF"/>
          </a:solidFill>
          <a:ln w="6350">
            <a:solidFill>
              <a:srgbClr val="D3DDE4"/>
            </a:solidFill>
            <a:prstDash val="solid"/>
          </a:ln>
        </p:spPr>
      </p:sp>
      <p:sp>
        <p:nvSpPr>
          <p:cNvPr id="21" name="Text 18"/>
          <p:cNvSpPr/>
          <p:nvPr/>
        </p:nvSpPr>
        <p:spPr>
          <a:xfrm>
            <a:off x="694944" y="4309803"/>
            <a:ext cx="3950208" cy="365760"/>
          </a:xfrm>
          <a:prstGeom prst="rect">
            <a:avLst/>
          </a:prstGeom>
          <a:noFill/>
          <a:ln/>
        </p:spPr>
        <p:txBody>
          <a:bodyPr wrap="square" lIns="0" tIns="0" rIns="0" bIns="0" rtlCol="0" anchor="ctr"/>
          <a:lstStyle/>
          <a:p>
            <a:pPr marL="0" indent="0" algn="l">
              <a:buNone/>
            </a:pPr>
            <a:r>
              <a:rPr lang="en-US" sz="1150" dirty="0">
                <a:solidFill>
                  <a:srgbClr val="22354F"/>
                </a:solidFill>
                <a:latin typeface="Calibri" pitchFamily="34" charset="0"/>
                <a:ea typeface="Calibri" pitchFamily="34" charset="-122"/>
                <a:cs typeface="Calibri" pitchFamily="34" charset="-120"/>
              </a:rPr>
              <a:t>Laplace transform</a:t>
            </a:r>
            <a:endParaRPr lang="en-US" sz="1150" dirty="0"/>
          </a:p>
        </p:txBody>
      </p:sp>
      <p:sp>
        <p:nvSpPr>
          <p:cNvPr id="22" name="Text 19"/>
          <p:cNvSpPr/>
          <p:nvPr/>
        </p:nvSpPr>
        <p:spPr>
          <a:xfrm>
            <a:off x="4901184" y="4309803"/>
            <a:ext cx="3950208" cy="365760"/>
          </a:xfrm>
          <a:prstGeom prst="rect">
            <a:avLst/>
          </a:prstGeom>
          <a:noFill/>
          <a:ln/>
        </p:spPr>
        <p:txBody>
          <a:bodyPr wrap="square" lIns="0" tIns="0" rIns="0" bIns="0" rtlCol="0" anchor="ctr"/>
          <a:lstStyle/>
          <a:p>
            <a:pPr marL="0" indent="0" algn="l">
              <a:buNone/>
            </a:pPr>
            <a:r>
              <a:rPr lang="en-US" sz="1150" dirty="0">
                <a:solidFill>
                  <a:srgbClr val="22354F"/>
                </a:solidFill>
                <a:latin typeface="Calibri" pitchFamily="34" charset="0"/>
                <a:ea typeface="Calibri" pitchFamily="34" charset="-122"/>
                <a:cs typeface="Calibri" pitchFamily="34" charset="-120"/>
              </a:rPr>
              <a:t>z transform</a:t>
            </a:r>
            <a:endParaRPr lang="en-US" sz="1150" dirty="0"/>
          </a:p>
        </p:txBody>
      </p:sp>
      <p:sp>
        <p:nvSpPr>
          <p:cNvPr id="23" name="Text 20"/>
          <p:cNvSpPr/>
          <p:nvPr/>
        </p:nvSpPr>
        <p:spPr>
          <a:xfrm>
            <a:off x="9107424" y="4309803"/>
            <a:ext cx="2359152" cy="365760"/>
          </a:xfrm>
          <a:prstGeom prst="rect">
            <a:avLst/>
          </a:prstGeom>
          <a:noFill/>
          <a:ln/>
        </p:spPr>
        <p:txBody>
          <a:bodyPr wrap="square" lIns="0" tIns="0" rIns="0" bIns="0" rtlCol="0" anchor="ctr"/>
          <a:lstStyle/>
          <a:p>
            <a:pPr marL="0" indent="0" algn="l">
              <a:buNone/>
            </a:pPr>
            <a:r>
              <a:rPr lang="en-US" sz="1150" dirty="0">
                <a:solidFill>
                  <a:srgbClr val="22354F"/>
                </a:solidFill>
                <a:latin typeface="Calibri" pitchFamily="34" charset="0"/>
                <a:ea typeface="Calibri" pitchFamily="34" charset="-122"/>
                <a:cs typeface="Calibri" pitchFamily="34" charset="-120"/>
              </a:rPr>
              <a:t>Chapter 5</a:t>
            </a:r>
            <a:endParaRPr lang="en-US" sz="1150" dirty="0"/>
          </a:p>
        </p:txBody>
      </p:sp>
      <p:sp>
        <p:nvSpPr>
          <p:cNvPr id="24" name="Shape 21"/>
          <p:cNvSpPr/>
          <p:nvPr/>
        </p:nvSpPr>
        <p:spPr>
          <a:xfrm>
            <a:off x="566928" y="4675563"/>
            <a:ext cx="11027664" cy="365760"/>
          </a:xfrm>
          <a:prstGeom prst="rect">
            <a:avLst/>
          </a:prstGeom>
          <a:solidFill>
            <a:srgbClr val="F7FAFB"/>
          </a:solidFill>
          <a:ln w="6350">
            <a:solidFill>
              <a:srgbClr val="D3DDE4"/>
            </a:solidFill>
            <a:prstDash val="solid"/>
          </a:ln>
        </p:spPr>
      </p:sp>
      <p:sp>
        <p:nvSpPr>
          <p:cNvPr id="25" name="Text 22"/>
          <p:cNvSpPr/>
          <p:nvPr/>
        </p:nvSpPr>
        <p:spPr>
          <a:xfrm>
            <a:off x="694944" y="4675563"/>
            <a:ext cx="3950208" cy="365760"/>
          </a:xfrm>
          <a:prstGeom prst="rect">
            <a:avLst/>
          </a:prstGeom>
          <a:noFill/>
          <a:ln/>
        </p:spPr>
        <p:txBody>
          <a:bodyPr wrap="square" lIns="0" tIns="0" rIns="0" bIns="0" rtlCol="0" anchor="ctr"/>
          <a:lstStyle/>
          <a:p>
            <a:pPr marL="0" indent="0" algn="l">
              <a:buNone/>
            </a:pPr>
            <a:r>
              <a:rPr lang="en-US" sz="1150" dirty="0">
                <a:solidFill>
                  <a:srgbClr val="22354F"/>
                </a:solidFill>
                <a:latin typeface="Calibri" pitchFamily="34" charset="0"/>
                <a:ea typeface="Calibri" pitchFamily="34" charset="-122"/>
                <a:cs typeface="Calibri" pitchFamily="34" charset="-120"/>
              </a:rPr>
              <a:t>Convolution integral</a:t>
            </a:r>
            <a:endParaRPr lang="en-US" sz="1150" dirty="0"/>
          </a:p>
        </p:txBody>
      </p:sp>
      <p:sp>
        <p:nvSpPr>
          <p:cNvPr id="26" name="Text 23"/>
          <p:cNvSpPr/>
          <p:nvPr/>
        </p:nvSpPr>
        <p:spPr>
          <a:xfrm>
            <a:off x="4901184" y="4675563"/>
            <a:ext cx="3950208" cy="365760"/>
          </a:xfrm>
          <a:prstGeom prst="rect">
            <a:avLst/>
          </a:prstGeom>
          <a:noFill/>
          <a:ln/>
        </p:spPr>
        <p:txBody>
          <a:bodyPr wrap="square" lIns="0" tIns="0" rIns="0" bIns="0" rtlCol="0" anchor="ctr"/>
          <a:lstStyle/>
          <a:p>
            <a:pPr marL="0" indent="0" algn="l">
              <a:buNone/>
            </a:pPr>
            <a:r>
              <a:rPr lang="en-US" sz="1150" dirty="0">
                <a:solidFill>
                  <a:srgbClr val="22354F"/>
                </a:solidFill>
                <a:latin typeface="Calibri" pitchFamily="34" charset="0"/>
                <a:ea typeface="Calibri" pitchFamily="34" charset="-122"/>
                <a:cs typeface="Calibri" pitchFamily="34" charset="-120"/>
              </a:rPr>
              <a:t>Convolution sum</a:t>
            </a:r>
            <a:endParaRPr lang="en-US" sz="1150" dirty="0"/>
          </a:p>
        </p:txBody>
      </p:sp>
      <p:sp>
        <p:nvSpPr>
          <p:cNvPr id="27" name="Text 24"/>
          <p:cNvSpPr/>
          <p:nvPr/>
        </p:nvSpPr>
        <p:spPr>
          <a:xfrm>
            <a:off x="9107424" y="4675563"/>
            <a:ext cx="2359152" cy="365760"/>
          </a:xfrm>
          <a:prstGeom prst="rect">
            <a:avLst/>
          </a:prstGeom>
          <a:noFill/>
          <a:ln/>
        </p:spPr>
        <p:txBody>
          <a:bodyPr wrap="square" lIns="0" tIns="0" rIns="0" bIns="0" rtlCol="0" anchor="ctr"/>
          <a:lstStyle/>
          <a:p>
            <a:pPr marL="0" indent="0" algn="l">
              <a:buNone/>
            </a:pPr>
            <a:r>
              <a:rPr lang="en-US" sz="1150" dirty="0">
                <a:solidFill>
                  <a:srgbClr val="22354F"/>
                </a:solidFill>
                <a:latin typeface="Calibri" pitchFamily="34" charset="0"/>
                <a:ea typeface="Calibri" pitchFamily="34" charset="-122"/>
                <a:cs typeface="Calibri" pitchFamily="34" charset="-120"/>
              </a:rPr>
              <a:t>Chapter 3</a:t>
            </a:r>
            <a:endParaRPr lang="en-US" sz="1150" dirty="0"/>
          </a:p>
        </p:txBody>
      </p:sp>
      <p:sp>
        <p:nvSpPr>
          <p:cNvPr id="28" name="Shape 25"/>
          <p:cNvSpPr/>
          <p:nvPr/>
        </p:nvSpPr>
        <p:spPr>
          <a:xfrm>
            <a:off x="566928" y="5041323"/>
            <a:ext cx="11027664" cy="365760"/>
          </a:xfrm>
          <a:prstGeom prst="rect">
            <a:avLst/>
          </a:prstGeom>
          <a:solidFill>
            <a:srgbClr val="FFFFFF"/>
          </a:solidFill>
          <a:ln w="6350">
            <a:solidFill>
              <a:srgbClr val="D3DDE4"/>
            </a:solidFill>
            <a:prstDash val="solid"/>
          </a:ln>
        </p:spPr>
      </p:sp>
      <p:sp>
        <p:nvSpPr>
          <p:cNvPr id="29" name="Text 26"/>
          <p:cNvSpPr/>
          <p:nvPr/>
        </p:nvSpPr>
        <p:spPr>
          <a:xfrm>
            <a:off x="694944" y="5041323"/>
            <a:ext cx="3950208" cy="365760"/>
          </a:xfrm>
          <a:prstGeom prst="rect">
            <a:avLst/>
          </a:prstGeom>
          <a:noFill/>
          <a:ln/>
        </p:spPr>
        <p:txBody>
          <a:bodyPr wrap="square" lIns="0" tIns="0" rIns="0" bIns="0" rtlCol="0" anchor="ctr"/>
          <a:lstStyle/>
          <a:p>
            <a:pPr marL="0" indent="0" algn="l">
              <a:buNone/>
            </a:pPr>
            <a:r>
              <a:rPr lang="en-US" sz="1150" dirty="0">
                <a:solidFill>
                  <a:srgbClr val="22354F"/>
                </a:solidFill>
                <a:latin typeface="Calibri" pitchFamily="34" charset="0"/>
                <a:ea typeface="Calibri" pitchFamily="34" charset="-122"/>
                <a:cs typeface="Calibri" pitchFamily="34" charset="-120"/>
              </a:rPr>
              <a:t>Analog filter design</a:t>
            </a:r>
            <a:endParaRPr lang="en-US" sz="1150" dirty="0"/>
          </a:p>
        </p:txBody>
      </p:sp>
      <p:sp>
        <p:nvSpPr>
          <p:cNvPr id="30" name="Text 27"/>
          <p:cNvSpPr/>
          <p:nvPr/>
        </p:nvSpPr>
        <p:spPr>
          <a:xfrm>
            <a:off x="4901184" y="5041323"/>
            <a:ext cx="3950208" cy="365760"/>
          </a:xfrm>
          <a:prstGeom prst="rect">
            <a:avLst/>
          </a:prstGeom>
          <a:noFill/>
          <a:ln/>
        </p:spPr>
        <p:txBody>
          <a:bodyPr wrap="square" lIns="0" tIns="0" rIns="0" bIns="0" rtlCol="0" anchor="ctr"/>
          <a:lstStyle/>
          <a:p>
            <a:pPr marL="0" indent="0" algn="l">
              <a:buNone/>
            </a:pPr>
            <a:r>
              <a:rPr lang="en-US" sz="1150" dirty="0">
                <a:solidFill>
                  <a:srgbClr val="22354F"/>
                </a:solidFill>
                <a:latin typeface="Calibri" pitchFamily="34" charset="0"/>
                <a:ea typeface="Calibri" pitchFamily="34" charset="-122"/>
                <a:cs typeface="Calibri" pitchFamily="34" charset="-120"/>
              </a:rPr>
              <a:t>IIR filter design by transformation</a:t>
            </a:r>
            <a:endParaRPr lang="en-US" sz="1150" dirty="0"/>
          </a:p>
        </p:txBody>
      </p:sp>
      <p:sp>
        <p:nvSpPr>
          <p:cNvPr id="31" name="Text 28"/>
          <p:cNvSpPr/>
          <p:nvPr/>
        </p:nvSpPr>
        <p:spPr>
          <a:xfrm>
            <a:off x="9107424" y="5041323"/>
            <a:ext cx="2359152" cy="365760"/>
          </a:xfrm>
          <a:prstGeom prst="rect">
            <a:avLst/>
          </a:prstGeom>
          <a:noFill/>
          <a:ln/>
        </p:spPr>
        <p:txBody>
          <a:bodyPr wrap="square" lIns="0" tIns="0" rIns="0" bIns="0" rtlCol="0" anchor="ctr"/>
          <a:lstStyle/>
          <a:p>
            <a:pPr marL="0" indent="0" algn="l">
              <a:buNone/>
            </a:pPr>
            <a:r>
              <a:rPr lang="en-US" sz="1150" dirty="0">
                <a:solidFill>
                  <a:srgbClr val="22354F"/>
                </a:solidFill>
                <a:latin typeface="Calibri" pitchFamily="34" charset="0"/>
                <a:ea typeface="Calibri" pitchFamily="34" charset="-122"/>
                <a:cs typeface="Calibri" pitchFamily="34" charset="-120"/>
              </a:rPr>
              <a:t>Chapter 11</a:t>
            </a:r>
            <a:endParaRPr lang="en-US" sz="1150" dirty="0"/>
          </a:p>
        </p:txBody>
      </p:sp>
      <p:sp>
        <p:nvSpPr>
          <p:cNvPr id="32" name="Shape 29"/>
          <p:cNvSpPr/>
          <p:nvPr/>
        </p:nvSpPr>
        <p:spPr>
          <a:xfrm>
            <a:off x="566928" y="5626539"/>
            <a:ext cx="11027664" cy="676656"/>
          </a:xfrm>
          <a:prstGeom prst="roundRect">
            <a:avLst>
              <a:gd name="adj" fmla="val 10811"/>
            </a:avLst>
          </a:prstGeom>
          <a:solidFill>
            <a:srgbClr val="EDF2F5"/>
          </a:solidFill>
          <a:ln w="13970">
            <a:solidFill>
              <a:srgbClr val="2E7D5B"/>
            </a:solidFill>
            <a:prstDash val="solid"/>
          </a:ln>
        </p:spPr>
      </p:sp>
      <p:sp>
        <p:nvSpPr>
          <p:cNvPr id="33" name="Text 30"/>
          <p:cNvSpPr/>
          <p:nvPr/>
        </p:nvSpPr>
        <p:spPr>
          <a:xfrm>
            <a:off x="786384" y="5626539"/>
            <a:ext cx="10588752" cy="676656"/>
          </a:xfrm>
          <a:prstGeom prst="rect">
            <a:avLst/>
          </a:prstGeom>
          <a:noFill/>
          <a:ln/>
        </p:spPr>
        <p:txBody>
          <a:bodyPr wrap="square" lIns="0" tIns="0" rIns="0" bIns="0" rtlCol="0" anchor="ctr"/>
          <a:lstStyle/>
          <a:p>
            <a:pPr marL="0" indent="0">
              <a:buNone/>
            </a:pPr>
            <a:r>
              <a:rPr lang="en-US" sz="1150" b="1" dirty="0">
                <a:solidFill>
                  <a:srgbClr val="2E7D5B"/>
                </a:solidFill>
                <a:latin typeface="Calibri" pitchFamily="34" charset="0"/>
                <a:ea typeface="Calibri" pitchFamily="34" charset="-122"/>
                <a:cs typeface="Calibri" pitchFamily="34" charset="-120"/>
              </a:rPr>
              <a:t>Looking ahead   </a:t>
            </a:r>
            <a:r>
              <a:rPr lang="en-US" sz="1300" dirty="0">
                <a:solidFill>
                  <a:srgbClr val="22354F"/>
                </a:solidFill>
                <a:latin typeface="Calibri" pitchFamily="34" charset="0"/>
                <a:ea typeface="Calibri" pitchFamily="34" charset="-122"/>
                <a:cs typeface="Calibri" pitchFamily="34" charset="-120"/>
              </a:rPr>
              <a:t>None of Chapter 2 is wasted time. Every row above is a promise: the work you put into the analog side comes straight back in the discrete-time chapters.</a:t>
            </a:r>
            <a:endParaRPr lang="en-US" sz="1150" dirty="0"/>
          </a:p>
        </p:txBody>
      </p:sp>
      <p:sp>
        <p:nvSpPr>
          <p:cNvPr id="34" name="Text 31"/>
          <p:cNvSpPr/>
          <p:nvPr/>
        </p:nvSpPr>
        <p:spPr>
          <a:xfrm>
            <a:off x="566928" y="6473952"/>
            <a:ext cx="8595360" cy="237744"/>
          </a:xfrm>
          <a:prstGeom prst="rect">
            <a:avLst/>
          </a:prstGeom>
          <a:noFill/>
          <a:ln/>
        </p:spPr>
        <p:txBody>
          <a:bodyPr wrap="square" lIns="0" tIns="0" rIns="0" bIns="0" rtlCol="0" anchor="ctr"/>
          <a:lstStyle/>
          <a:p>
            <a:pPr marL="0" indent="0">
              <a:buNone/>
            </a:pPr>
            <a:r>
              <a:rPr lang="en-US" sz="900" dirty="0">
                <a:solidFill>
                  <a:srgbClr val="5A6B7D"/>
                </a:solidFill>
                <a:latin typeface="Calibri" pitchFamily="34" charset="0"/>
                <a:ea typeface="Calibri" pitchFamily="34" charset="-122"/>
                <a:cs typeface="Calibri" pitchFamily="34" charset="-120"/>
              </a:rPr>
              <a:t>CSE 5112  ·  Module 1  ·  Foundations of DSP</a:t>
            </a:r>
            <a:endParaRPr lang="en-US" sz="900" dirty="0"/>
          </a:p>
        </p:txBody>
      </p:sp>
      <p:sp>
        <p:nvSpPr>
          <p:cNvPr id="35" name="Text 32"/>
          <p:cNvSpPr/>
          <p:nvPr/>
        </p:nvSpPr>
        <p:spPr>
          <a:xfrm>
            <a:off x="10680192" y="6473952"/>
            <a:ext cx="914400" cy="237744"/>
          </a:xfrm>
          <a:prstGeom prst="rect">
            <a:avLst/>
          </a:prstGeom>
          <a:noFill/>
          <a:ln/>
        </p:spPr>
        <p:txBody>
          <a:bodyPr wrap="square" lIns="0" tIns="0" rIns="0" bIns="0" rtlCol="0" anchor="ctr"/>
          <a:lstStyle/>
          <a:p>
            <a:pPr marL="0" indent="0" algn="r">
              <a:buNone/>
            </a:pPr>
            <a:r>
              <a:rPr lang="en-US" sz="900" dirty="0">
                <a:solidFill>
                  <a:srgbClr val="5A6B7D"/>
                </a:solidFill>
                <a:latin typeface="Calibri" pitchFamily="34" charset="0"/>
                <a:ea typeface="Calibri" pitchFamily="34" charset="-122"/>
                <a:cs typeface="Calibri" pitchFamily="34" charset="-120"/>
              </a:rPr>
              <a:t>28</a:t>
            </a:r>
            <a:endParaRPr lang="en-US" sz="9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9">
    <p:bg>
      <p:bgPr>
        <a:solidFill>
          <a:srgbClr val="16243D"/>
        </a:solidFill>
        <a:effectLst/>
      </p:bgPr>
    </p:bg>
    <p:spTree>
      <p:nvGrpSpPr>
        <p:cNvPr id="1" name=""/>
        <p:cNvGrpSpPr/>
        <p:nvPr/>
      </p:nvGrpSpPr>
      <p:grpSpPr>
        <a:xfrm>
          <a:off x="0" y="0"/>
          <a:ext cx="0" cy="0"/>
          <a:chOff x="0" y="0"/>
          <a:chExt cx="0" cy="0"/>
        </a:xfrm>
      </p:grpSpPr>
      <p:sp>
        <p:nvSpPr>
          <p:cNvPr id="2" name="Shape 0"/>
          <p:cNvSpPr/>
          <p:nvPr/>
        </p:nvSpPr>
        <p:spPr>
          <a:xfrm>
            <a:off x="0" y="0"/>
            <a:ext cx="12161520" cy="6858000"/>
          </a:xfrm>
          <a:prstGeom prst="rect">
            <a:avLst/>
          </a:prstGeom>
          <a:solidFill>
            <a:srgbClr val="16243D"/>
          </a:solidFill>
          <a:ln/>
        </p:spPr>
      </p:sp>
      <p:sp>
        <p:nvSpPr>
          <p:cNvPr id="3" name="Shape 1"/>
          <p:cNvSpPr/>
          <p:nvPr/>
        </p:nvSpPr>
        <p:spPr>
          <a:xfrm>
            <a:off x="9646920" y="5538978"/>
            <a:ext cx="109728" cy="534924"/>
          </a:xfrm>
          <a:prstGeom prst="roundRect">
            <a:avLst>
              <a:gd name="adj" fmla="val 50000"/>
            </a:avLst>
          </a:prstGeom>
          <a:solidFill>
            <a:srgbClr val="E29135"/>
          </a:solidFill>
          <a:ln w="12700">
            <a:solidFill>
              <a:srgbClr val="333333"/>
            </a:solidFill>
            <a:prstDash val="solid"/>
          </a:ln>
        </p:spPr>
      </p:sp>
      <p:sp>
        <p:nvSpPr>
          <p:cNvPr id="4" name="Shape 2"/>
          <p:cNvSpPr/>
          <p:nvPr/>
        </p:nvSpPr>
        <p:spPr>
          <a:xfrm>
            <a:off x="9866376" y="5403190"/>
            <a:ext cx="109728" cy="806501"/>
          </a:xfrm>
          <a:prstGeom prst="roundRect">
            <a:avLst>
              <a:gd name="adj" fmla="val 50000"/>
            </a:avLst>
          </a:prstGeom>
          <a:solidFill>
            <a:srgbClr val="1C7293"/>
          </a:solidFill>
          <a:ln w="12700">
            <a:solidFill>
              <a:srgbClr val="333333"/>
            </a:solidFill>
            <a:prstDash val="solid"/>
          </a:ln>
        </p:spPr>
      </p:sp>
      <p:sp>
        <p:nvSpPr>
          <p:cNvPr id="5" name="Shape 3"/>
          <p:cNvSpPr/>
          <p:nvPr/>
        </p:nvSpPr>
        <p:spPr>
          <a:xfrm>
            <a:off x="10085832" y="5262372"/>
            <a:ext cx="109728" cy="1088136"/>
          </a:xfrm>
          <a:prstGeom prst="roundRect">
            <a:avLst>
              <a:gd name="adj" fmla="val 50000"/>
            </a:avLst>
          </a:prstGeom>
          <a:solidFill>
            <a:srgbClr val="1C7293"/>
          </a:solidFill>
          <a:ln w="12700">
            <a:solidFill>
              <a:srgbClr val="333333"/>
            </a:solidFill>
            <a:prstDash val="solid"/>
          </a:ln>
        </p:spPr>
      </p:sp>
      <p:sp>
        <p:nvSpPr>
          <p:cNvPr id="6" name="Shape 4"/>
          <p:cNvSpPr/>
          <p:nvPr/>
        </p:nvSpPr>
        <p:spPr>
          <a:xfrm>
            <a:off x="10305288" y="5212080"/>
            <a:ext cx="109728" cy="1188720"/>
          </a:xfrm>
          <a:prstGeom prst="roundRect">
            <a:avLst>
              <a:gd name="adj" fmla="val 50000"/>
            </a:avLst>
          </a:prstGeom>
          <a:solidFill>
            <a:srgbClr val="E29135"/>
          </a:solidFill>
          <a:ln w="12700">
            <a:solidFill>
              <a:srgbClr val="333333"/>
            </a:solidFill>
            <a:prstDash val="solid"/>
          </a:ln>
        </p:spPr>
      </p:sp>
      <p:sp>
        <p:nvSpPr>
          <p:cNvPr id="7" name="Shape 5"/>
          <p:cNvSpPr/>
          <p:nvPr/>
        </p:nvSpPr>
        <p:spPr>
          <a:xfrm>
            <a:off x="10524744" y="5342839"/>
            <a:ext cx="109728" cy="927202"/>
          </a:xfrm>
          <a:prstGeom prst="roundRect">
            <a:avLst>
              <a:gd name="adj" fmla="val 50000"/>
            </a:avLst>
          </a:prstGeom>
          <a:solidFill>
            <a:srgbClr val="1C7293"/>
          </a:solidFill>
          <a:ln w="12700">
            <a:solidFill>
              <a:srgbClr val="333333"/>
            </a:solidFill>
            <a:prstDash val="solid"/>
          </a:ln>
        </p:spPr>
      </p:sp>
      <p:sp>
        <p:nvSpPr>
          <p:cNvPr id="8" name="Shape 6"/>
          <p:cNvSpPr/>
          <p:nvPr/>
        </p:nvSpPr>
        <p:spPr>
          <a:xfrm>
            <a:off x="10744200" y="5483657"/>
            <a:ext cx="109728" cy="645566"/>
          </a:xfrm>
          <a:prstGeom prst="roundRect">
            <a:avLst>
              <a:gd name="adj" fmla="val 50000"/>
            </a:avLst>
          </a:prstGeom>
          <a:solidFill>
            <a:srgbClr val="1C7293"/>
          </a:solidFill>
          <a:ln w="12700">
            <a:solidFill>
              <a:srgbClr val="333333"/>
            </a:solidFill>
            <a:prstDash val="solid"/>
          </a:ln>
        </p:spPr>
      </p:sp>
      <p:sp>
        <p:nvSpPr>
          <p:cNvPr id="9" name="Shape 7"/>
          <p:cNvSpPr/>
          <p:nvPr/>
        </p:nvSpPr>
        <p:spPr>
          <a:xfrm>
            <a:off x="10963656" y="5574182"/>
            <a:ext cx="109728" cy="464515"/>
          </a:xfrm>
          <a:prstGeom prst="roundRect">
            <a:avLst>
              <a:gd name="adj" fmla="val 50000"/>
            </a:avLst>
          </a:prstGeom>
          <a:solidFill>
            <a:srgbClr val="E29135"/>
          </a:solidFill>
          <a:ln w="12700">
            <a:solidFill>
              <a:srgbClr val="333333"/>
            </a:solidFill>
            <a:prstDash val="solid"/>
          </a:ln>
        </p:spPr>
      </p:sp>
      <p:sp>
        <p:nvSpPr>
          <p:cNvPr id="10" name="Shape 8"/>
          <p:cNvSpPr/>
          <p:nvPr/>
        </p:nvSpPr>
        <p:spPr>
          <a:xfrm>
            <a:off x="11183112" y="5503774"/>
            <a:ext cx="109728" cy="605333"/>
          </a:xfrm>
          <a:prstGeom prst="roundRect">
            <a:avLst>
              <a:gd name="adj" fmla="val 50000"/>
            </a:avLst>
          </a:prstGeom>
          <a:solidFill>
            <a:srgbClr val="1C7293"/>
          </a:solidFill>
          <a:ln w="12700">
            <a:solidFill>
              <a:srgbClr val="333333"/>
            </a:solidFill>
            <a:prstDash val="solid"/>
          </a:ln>
        </p:spPr>
      </p:sp>
      <p:sp>
        <p:nvSpPr>
          <p:cNvPr id="11" name="Shape 9"/>
          <p:cNvSpPr/>
          <p:nvPr/>
        </p:nvSpPr>
        <p:spPr>
          <a:xfrm>
            <a:off x="11402568" y="5373014"/>
            <a:ext cx="109728" cy="866851"/>
          </a:xfrm>
          <a:prstGeom prst="roundRect">
            <a:avLst>
              <a:gd name="adj" fmla="val 50000"/>
            </a:avLst>
          </a:prstGeom>
          <a:solidFill>
            <a:srgbClr val="1C7293"/>
          </a:solidFill>
          <a:ln w="12700">
            <a:solidFill>
              <a:srgbClr val="333333"/>
            </a:solidFill>
            <a:prstDash val="solid"/>
          </a:ln>
        </p:spPr>
      </p:sp>
      <p:sp>
        <p:nvSpPr>
          <p:cNvPr id="12" name="Shape 10"/>
          <p:cNvSpPr/>
          <p:nvPr/>
        </p:nvSpPr>
        <p:spPr>
          <a:xfrm>
            <a:off x="11622024" y="5252314"/>
            <a:ext cx="109728" cy="1108253"/>
          </a:xfrm>
          <a:prstGeom prst="roundRect">
            <a:avLst>
              <a:gd name="adj" fmla="val 50000"/>
            </a:avLst>
          </a:prstGeom>
          <a:solidFill>
            <a:srgbClr val="E29135"/>
          </a:solidFill>
          <a:ln w="12700">
            <a:solidFill>
              <a:srgbClr val="333333"/>
            </a:solidFill>
            <a:prstDash val="solid"/>
          </a:ln>
        </p:spPr>
      </p:sp>
      <p:sp>
        <p:nvSpPr>
          <p:cNvPr id="13" name="Text 11"/>
          <p:cNvSpPr/>
          <p:nvPr/>
        </p:nvSpPr>
        <p:spPr>
          <a:xfrm>
            <a:off x="658368" y="932688"/>
            <a:ext cx="7315200" cy="329184"/>
          </a:xfrm>
          <a:prstGeom prst="rect">
            <a:avLst/>
          </a:prstGeom>
          <a:noFill/>
          <a:ln/>
        </p:spPr>
        <p:txBody>
          <a:bodyPr wrap="square" lIns="0" tIns="0" rIns="0" bIns="0" rtlCol="0" anchor="ctr"/>
          <a:lstStyle/>
          <a:p>
            <a:pPr marL="0" indent="0">
              <a:buNone/>
            </a:pPr>
            <a:r>
              <a:rPr lang="en-US" sz="1400" b="1" kern="0" spc="300" dirty="0">
                <a:solidFill>
                  <a:srgbClr val="E29135"/>
                </a:solidFill>
                <a:latin typeface="Calibri" pitchFamily="34" charset="0"/>
                <a:ea typeface="Calibri" pitchFamily="34" charset="-122"/>
                <a:cs typeface="Calibri" pitchFamily="34" charset="-120"/>
              </a:rPr>
              <a:t>CHAPTER THREE</a:t>
            </a:r>
            <a:endParaRPr lang="en-US" sz="1400" dirty="0"/>
          </a:p>
        </p:txBody>
      </p:sp>
      <p:sp>
        <p:nvSpPr>
          <p:cNvPr id="14" name="Shape 12"/>
          <p:cNvSpPr/>
          <p:nvPr/>
        </p:nvSpPr>
        <p:spPr>
          <a:xfrm>
            <a:off x="9720072" y="868680"/>
            <a:ext cx="1554480" cy="1554480"/>
          </a:xfrm>
          <a:prstGeom prst="ellipse">
            <a:avLst/>
          </a:prstGeom>
          <a:solidFill>
            <a:srgbClr val="16243D"/>
          </a:solidFill>
          <a:ln w="25400">
            <a:solidFill>
              <a:srgbClr val="1C7293"/>
            </a:solidFill>
            <a:prstDash val="solid"/>
          </a:ln>
        </p:spPr>
      </p:sp>
      <p:sp>
        <p:nvSpPr>
          <p:cNvPr id="15" name="Text 13"/>
          <p:cNvSpPr/>
          <p:nvPr/>
        </p:nvSpPr>
        <p:spPr>
          <a:xfrm>
            <a:off x="9720072" y="868680"/>
            <a:ext cx="1554480" cy="1554480"/>
          </a:xfrm>
          <a:prstGeom prst="rect">
            <a:avLst/>
          </a:prstGeom>
          <a:noFill/>
          <a:ln/>
        </p:spPr>
        <p:txBody>
          <a:bodyPr wrap="square" lIns="0" tIns="0" rIns="0" bIns="0" rtlCol="0" anchor="ctr"/>
          <a:lstStyle/>
          <a:p>
            <a:pPr marL="0" indent="0" algn="ctr">
              <a:buNone/>
            </a:pPr>
            <a:r>
              <a:rPr lang="en-US" sz="6200" b="1" dirty="0">
                <a:solidFill>
                  <a:srgbClr val="FFFFFF"/>
                </a:solidFill>
                <a:latin typeface="Cambria" pitchFamily="34" charset="0"/>
                <a:ea typeface="Cambria" pitchFamily="34" charset="-122"/>
                <a:cs typeface="Cambria" pitchFamily="34" charset="-120"/>
              </a:rPr>
              <a:t>3</a:t>
            </a:r>
            <a:endParaRPr lang="en-US" sz="6200" dirty="0"/>
          </a:p>
        </p:txBody>
      </p:sp>
      <p:sp>
        <p:nvSpPr>
          <p:cNvPr id="16" name="Text 14"/>
          <p:cNvSpPr/>
          <p:nvPr/>
        </p:nvSpPr>
        <p:spPr>
          <a:xfrm>
            <a:off x="658368" y="1298448"/>
            <a:ext cx="8503920" cy="1234440"/>
          </a:xfrm>
          <a:prstGeom prst="rect">
            <a:avLst/>
          </a:prstGeom>
          <a:noFill/>
          <a:ln/>
        </p:spPr>
        <p:txBody>
          <a:bodyPr wrap="square" lIns="0" tIns="0" rIns="0" bIns="0" rtlCol="0" anchor="t"/>
          <a:lstStyle/>
          <a:p>
            <a:pPr marL="0" indent="0">
              <a:buNone/>
            </a:pPr>
            <a:r>
              <a:rPr lang="en-US" sz="3800" b="1" dirty="0">
                <a:solidFill>
                  <a:srgbClr val="FFFFFF"/>
                </a:solidFill>
                <a:latin typeface="Cambria" pitchFamily="34" charset="0"/>
                <a:ea typeface="Cambria" pitchFamily="34" charset="-122"/>
                <a:cs typeface="Cambria" pitchFamily="34" charset="-120"/>
              </a:rPr>
              <a:t>Discrete-Time Signals</a:t>
            </a:r>
            <a:endParaRPr lang="en-US" sz="3800" dirty="0"/>
          </a:p>
          <a:p>
            <a:pPr marL="0" indent="0">
              <a:buNone/>
            </a:pPr>
            <a:r>
              <a:rPr lang="en-US" sz="3800" b="1" dirty="0">
                <a:solidFill>
                  <a:srgbClr val="FFFFFF"/>
                </a:solidFill>
                <a:latin typeface="Cambria" pitchFamily="34" charset="0"/>
                <a:ea typeface="Cambria" pitchFamily="34" charset="-122"/>
                <a:cs typeface="Cambria" pitchFamily="34" charset="-120"/>
              </a:rPr>
              <a:t>and Systems</a:t>
            </a:r>
            <a:endParaRPr lang="en-US" sz="3800" dirty="0"/>
          </a:p>
        </p:txBody>
      </p:sp>
      <p:sp>
        <p:nvSpPr>
          <p:cNvPr id="17" name="Text 15"/>
          <p:cNvSpPr/>
          <p:nvPr/>
        </p:nvSpPr>
        <p:spPr>
          <a:xfrm>
            <a:off x="658368" y="2999232"/>
            <a:ext cx="7315200" cy="292608"/>
          </a:xfrm>
          <a:prstGeom prst="rect">
            <a:avLst/>
          </a:prstGeom>
          <a:noFill/>
          <a:ln/>
        </p:spPr>
        <p:txBody>
          <a:bodyPr wrap="square" lIns="0" tIns="0" rIns="0" bIns="0" rtlCol="0" anchor="ctr"/>
          <a:lstStyle/>
          <a:p>
            <a:pPr marL="0" indent="0">
              <a:buNone/>
            </a:pPr>
            <a:r>
              <a:rPr lang="en-US" sz="1250" b="1" kern="0" spc="150" dirty="0">
                <a:solidFill>
                  <a:srgbClr val="E29135"/>
                </a:solidFill>
                <a:latin typeface="Calibri" pitchFamily="34" charset="0"/>
                <a:ea typeface="Calibri" pitchFamily="34" charset="-122"/>
                <a:cs typeface="Calibri" pitchFamily="34" charset="-120"/>
              </a:rPr>
              <a:t>Intended learning outcomes</a:t>
            </a:r>
            <a:endParaRPr lang="en-US" sz="1250" dirty="0"/>
          </a:p>
        </p:txBody>
      </p:sp>
      <p:sp>
        <p:nvSpPr>
          <p:cNvPr id="18" name="Text 16"/>
          <p:cNvSpPr/>
          <p:nvPr/>
        </p:nvSpPr>
        <p:spPr>
          <a:xfrm>
            <a:off x="658368" y="3364992"/>
            <a:ext cx="9692640" cy="2286000"/>
          </a:xfrm>
          <a:prstGeom prst="rect">
            <a:avLst/>
          </a:prstGeom>
          <a:noFill/>
          <a:ln/>
        </p:spPr>
        <p:txBody>
          <a:bodyPr wrap="square" lIns="0" tIns="0" rIns="0" bIns="0" rtlCol="0" anchor="t"/>
          <a:lstStyle/>
          <a:p>
            <a:pPr marL="203200" indent="-203200">
              <a:spcAft>
                <a:spcPts val="1200"/>
              </a:spcAft>
              <a:buSzPct val="100000"/>
              <a:buChar char="▪"/>
            </a:pPr>
            <a:r>
              <a:rPr lang="en-US" sz="1500" dirty="0">
                <a:solidFill>
                  <a:srgbClr val="BFD3E0"/>
                </a:solidFill>
                <a:latin typeface="Calibri" pitchFamily="34" charset="0"/>
                <a:ea typeface="Calibri" pitchFamily="34" charset="-122"/>
                <a:cs typeface="Calibri" pitchFamily="34" charset="-120"/>
              </a:rPr>
              <a:t>Generate and recognise the standard discrete-time sequences</a:t>
            </a:r>
            <a:endParaRPr lang="en-US" sz="1500" dirty="0"/>
          </a:p>
          <a:p>
            <a:pPr marL="203200" indent="-203200">
              <a:spcAft>
                <a:spcPts val="1200"/>
              </a:spcAft>
              <a:buSzPct val="100000"/>
              <a:buChar char="▪"/>
            </a:pPr>
            <a:r>
              <a:rPr lang="en-US" sz="1500" dirty="0">
                <a:solidFill>
                  <a:srgbClr val="BFD3E0"/>
                </a:solidFill>
                <a:latin typeface="Calibri" pitchFamily="34" charset="0"/>
                <a:ea typeface="Calibri" pitchFamily="34" charset="-122"/>
                <a:cs typeface="Calibri" pitchFamily="34" charset="-120"/>
              </a:rPr>
              <a:t>Test a system for memory, stability, causality, linearity, and time invariance</a:t>
            </a:r>
            <a:endParaRPr lang="en-US" sz="1500" dirty="0"/>
          </a:p>
          <a:p>
            <a:pPr marL="203200" indent="-203200">
              <a:spcAft>
                <a:spcPts val="1200"/>
              </a:spcAft>
              <a:buSzPct val="100000"/>
              <a:buChar char="▪"/>
            </a:pPr>
            <a:r>
              <a:rPr lang="en-US" sz="1500" dirty="0">
                <a:solidFill>
                  <a:srgbClr val="BFD3E0"/>
                </a:solidFill>
                <a:latin typeface="Calibri" pitchFamily="34" charset="0"/>
                <a:ea typeface="Calibri" pitchFamily="34" charset="-122"/>
                <a:cs typeface="Calibri" pitchFamily="34" charset="-120"/>
              </a:rPr>
              <a:t>Evaluate the convolution sum and interpret it as flip, shift, multiply, and sum</a:t>
            </a:r>
            <a:endParaRPr lang="en-US" sz="1500" dirty="0"/>
          </a:p>
          <a:p>
            <a:pPr marL="203200" indent="-203200">
              <a:spcAft>
                <a:spcPts val="1200"/>
              </a:spcAft>
              <a:buSzPct val="100000"/>
              <a:buChar char="▪"/>
            </a:pPr>
            <a:r>
              <a:rPr lang="en-US" sz="1500" dirty="0">
                <a:solidFill>
                  <a:srgbClr val="BFD3E0"/>
                </a:solidFill>
                <a:latin typeface="Calibri" pitchFamily="34" charset="0"/>
                <a:ea typeface="Calibri" pitchFamily="34" charset="-122"/>
                <a:cs typeface="Calibri" pitchFamily="34" charset="-120"/>
              </a:rPr>
              <a:t>Relate difference equations to impulse responses and to system behaviour</a:t>
            </a:r>
            <a:endParaRPr lang="en-US" sz="15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66928" y="365760"/>
            <a:ext cx="11027664" cy="566928"/>
          </a:xfrm>
          <a:prstGeom prst="rect">
            <a:avLst/>
          </a:prstGeom>
          <a:noFill/>
          <a:ln/>
        </p:spPr>
        <p:txBody>
          <a:bodyPr wrap="square" lIns="0" tIns="0" rIns="0" bIns="0" rtlCol="0" anchor="ctr"/>
          <a:lstStyle/>
          <a:p>
            <a:pPr marL="0" indent="0">
              <a:buNone/>
            </a:pPr>
            <a:r>
              <a:rPr lang="en-US" sz="2900" b="1" dirty="0">
                <a:solidFill>
                  <a:srgbClr val="16243D"/>
                </a:solidFill>
                <a:latin typeface="Cambria" pitchFamily="34" charset="0"/>
                <a:ea typeface="Cambria" pitchFamily="34" charset="-122"/>
                <a:cs typeface="Cambria" pitchFamily="34" charset="-120"/>
              </a:rPr>
              <a:t>From xₐ(t) to x[n]</a:t>
            </a:r>
            <a:endParaRPr lang="en-US" sz="2900" dirty="0"/>
          </a:p>
        </p:txBody>
      </p:sp>
      <p:sp>
        <p:nvSpPr>
          <p:cNvPr id="3" name="Text 1"/>
          <p:cNvSpPr/>
          <p:nvPr/>
        </p:nvSpPr>
        <p:spPr>
          <a:xfrm>
            <a:off x="566928" y="914400"/>
            <a:ext cx="11027664" cy="347472"/>
          </a:xfrm>
          <a:prstGeom prst="rect">
            <a:avLst/>
          </a:prstGeom>
          <a:noFill/>
          <a:ln/>
        </p:spPr>
        <p:txBody>
          <a:bodyPr wrap="square" lIns="0" tIns="0" rIns="0" bIns="0" rtlCol="0" anchor="ctr"/>
          <a:lstStyle/>
          <a:p>
            <a:pPr marL="0" indent="0">
              <a:buNone/>
            </a:pPr>
            <a:r>
              <a:rPr lang="en-US" sz="1350" dirty="0">
                <a:solidFill>
                  <a:srgbClr val="43596E"/>
                </a:solidFill>
                <a:latin typeface="Calibri" pitchFamily="34" charset="0"/>
                <a:ea typeface="Calibri" pitchFamily="34" charset="-122"/>
                <a:cs typeface="Calibri" pitchFamily="34" charset="-120"/>
              </a:rPr>
              <a:t>From a smooth curve to a plain list of numbers</a:t>
            </a:r>
            <a:endParaRPr lang="en-US" sz="1350" dirty="0"/>
          </a:p>
        </p:txBody>
      </p:sp>
      <p:sp>
        <p:nvSpPr>
          <p:cNvPr id="4" name="Shape 2"/>
          <p:cNvSpPr/>
          <p:nvPr/>
        </p:nvSpPr>
        <p:spPr>
          <a:xfrm>
            <a:off x="566928" y="1389888"/>
            <a:ext cx="11027664" cy="1038912"/>
          </a:xfrm>
          <a:prstGeom prst="roundRect">
            <a:avLst>
              <a:gd name="adj" fmla="val 7921"/>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pic>
        <p:nvPicPr>
          <p:cNvPr id="5" name="Image 0" descr="assets/eq/sample_def.png"/>
          <p:cNvPicPr>
            <a:picLocks noChangeAspect="1"/>
          </p:cNvPicPr>
          <p:nvPr/>
        </p:nvPicPr>
        <p:blipFill>
          <a:blip r:embed="rId3"/>
          <a:stretch>
            <a:fillRect/>
          </a:stretch>
        </p:blipFill>
        <p:spPr>
          <a:xfrm>
            <a:off x="3611880" y="1609344"/>
            <a:ext cx="3657600" cy="600000"/>
          </a:xfrm>
          <a:prstGeom prst="rect">
            <a:avLst/>
          </a:prstGeom>
        </p:spPr>
      </p:pic>
      <p:sp>
        <p:nvSpPr>
          <p:cNvPr id="6" name="Text 3"/>
          <p:cNvSpPr/>
          <p:nvPr/>
        </p:nvSpPr>
        <p:spPr>
          <a:xfrm>
            <a:off x="10405872" y="1763040"/>
            <a:ext cx="960120" cy="292608"/>
          </a:xfrm>
          <a:prstGeom prst="rect">
            <a:avLst/>
          </a:prstGeom>
          <a:noFill/>
          <a:ln/>
        </p:spPr>
        <p:txBody>
          <a:bodyPr wrap="square" lIns="0" tIns="0" rIns="0" bIns="0" rtlCol="0" anchor="ctr"/>
          <a:lstStyle/>
          <a:p>
            <a:pPr marL="0" indent="0" algn="r">
              <a:buNone/>
            </a:pPr>
            <a:r>
              <a:rPr lang="en-US" sz="1150" dirty="0">
                <a:solidFill>
                  <a:srgbClr val="5A6B7D"/>
                </a:solidFill>
                <a:latin typeface="Calibri" pitchFamily="34" charset="0"/>
                <a:ea typeface="Calibri" pitchFamily="34" charset="-122"/>
                <a:cs typeface="Calibri" pitchFamily="34" charset="-120"/>
              </a:rPr>
              <a:t>(3.1)</a:t>
            </a:r>
            <a:endParaRPr lang="en-US" sz="1150" dirty="0"/>
          </a:p>
        </p:txBody>
      </p:sp>
      <p:sp>
        <p:nvSpPr>
          <p:cNvPr id="7" name="Shape 4"/>
          <p:cNvSpPr/>
          <p:nvPr/>
        </p:nvSpPr>
        <p:spPr>
          <a:xfrm>
            <a:off x="566928" y="2794560"/>
            <a:ext cx="3517392" cy="1883664"/>
          </a:xfrm>
          <a:prstGeom prst="roundRect">
            <a:avLst>
              <a:gd name="adj" fmla="val 4369"/>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8" name="Text 5"/>
          <p:cNvSpPr/>
          <p:nvPr/>
        </p:nvSpPr>
        <p:spPr>
          <a:xfrm>
            <a:off x="768096" y="2922576"/>
            <a:ext cx="3115056" cy="475488"/>
          </a:xfrm>
          <a:prstGeom prst="rect">
            <a:avLst/>
          </a:prstGeom>
          <a:noFill/>
          <a:ln/>
        </p:spPr>
        <p:txBody>
          <a:bodyPr wrap="square" lIns="0" tIns="0" rIns="0" bIns="0" rtlCol="0" anchor="t"/>
          <a:lstStyle/>
          <a:p>
            <a:pPr marL="0" indent="0">
              <a:buNone/>
            </a:pPr>
            <a:r>
              <a:rPr lang="en-US" sz="1300" b="1" dirty="0">
                <a:solidFill>
                  <a:srgbClr val="1C7293"/>
                </a:solidFill>
                <a:latin typeface="Calibri" pitchFamily="34" charset="0"/>
                <a:ea typeface="Calibri" pitchFamily="34" charset="-122"/>
                <a:cs typeface="Calibri" pitchFamily="34" charset="-120"/>
              </a:rPr>
              <a:t>Notation matters</a:t>
            </a:r>
            <a:endParaRPr lang="en-US" sz="1300" dirty="0"/>
          </a:p>
        </p:txBody>
      </p:sp>
      <p:sp>
        <p:nvSpPr>
          <p:cNvPr id="9" name="Text 6"/>
          <p:cNvSpPr/>
          <p:nvPr/>
        </p:nvSpPr>
        <p:spPr>
          <a:xfrm>
            <a:off x="768096" y="3416352"/>
            <a:ext cx="3115056" cy="1188720"/>
          </a:xfrm>
          <a:prstGeom prst="rect">
            <a:avLst/>
          </a:prstGeom>
          <a:noFill/>
          <a:ln/>
        </p:spPr>
        <p:txBody>
          <a:bodyPr wrap="square" lIns="0" tIns="0" rIns="0" bIns="0" rtlCol="0" anchor="t"/>
          <a:lstStyle/>
          <a:p>
            <a:pPr marL="0" indent="0">
              <a:buNone/>
            </a:pPr>
            <a:r>
              <a:rPr lang="en-US" sz="1150" dirty="0">
                <a:solidFill>
                  <a:srgbClr val="22354F"/>
                </a:solidFill>
                <a:latin typeface="Calibri" pitchFamily="34" charset="0"/>
                <a:ea typeface="Calibri" pitchFamily="34" charset="-122"/>
                <a:cs typeface="Calibri" pitchFamily="34" charset="-120"/>
              </a:rPr>
              <a:t>Round brackets mean continuous time; square brackets mean discrete time. x(3) is a moment three seconds in. x[3] is the fourth number in a list. Keep them apart.</a:t>
            </a:r>
            <a:endParaRPr lang="en-US" sz="1150" dirty="0"/>
          </a:p>
        </p:txBody>
      </p:sp>
      <p:sp>
        <p:nvSpPr>
          <p:cNvPr id="10" name="Shape 7"/>
          <p:cNvSpPr/>
          <p:nvPr/>
        </p:nvSpPr>
        <p:spPr>
          <a:xfrm>
            <a:off x="4322064" y="2794560"/>
            <a:ext cx="3517392" cy="1883664"/>
          </a:xfrm>
          <a:prstGeom prst="roundRect">
            <a:avLst>
              <a:gd name="adj" fmla="val 4369"/>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11" name="Text 8"/>
          <p:cNvSpPr/>
          <p:nvPr/>
        </p:nvSpPr>
        <p:spPr>
          <a:xfrm>
            <a:off x="4523232" y="2922576"/>
            <a:ext cx="3115056" cy="475488"/>
          </a:xfrm>
          <a:prstGeom prst="rect">
            <a:avLst/>
          </a:prstGeom>
          <a:noFill/>
          <a:ln/>
        </p:spPr>
        <p:txBody>
          <a:bodyPr wrap="square" lIns="0" tIns="0" rIns="0" bIns="0" rtlCol="0" anchor="t"/>
          <a:lstStyle/>
          <a:p>
            <a:pPr marL="0" indent="0">
              <a:buNone/>
            </a:pPr>
            <a:r>
              <a:rPr lang="en-US" sz="1300" b="1" dirty="0">
                <a:solidFill>
                  <a:srgbClr val="B23A48"/>
                </a:solidFill>
                <a:latin typeface="Calibri" pitchFamily="34" charset="0"/>
                <a:ea typeface="Calibri" pitchFamily="34" charset="-122"/>
                <a:cs typeface="Calibri" pitchFamily="34" charset="-120"/>
              </a:rPr>
              <a:t>The index has no units</a:t>
            </a:r>
            <a:endParaRPr lang="en-US" sz="1300" dirty="0"/>
          </a:p>
        </p:txBody>
      </p:sp>
      <p:sp>
        <p:nvSpPr>
          <p:cNvPr id="12" name="Text 9"/>
          <p:cNvSpPr/>
          <p:nvPr/>
        </p:nvSpPr>
        <p:spPr>
          <a:xfrm>
            <a:off x="4523232" y="3416352"/>
            <a:ext cx="3115056" cy="1188720"/>
          </a:xfrm>
          <a:prstGeom prst="rect">
            <a:avLst/>
          </a:prstGeom>
          <a:noFill/>
          <a:ln/>
        </p:spPr>
        <p:txBody>
          <a:bodyPr wrap="square" lIns="0" tIns="0" rIns="0" bIns="0" rtlCol="0" anchor="t"/>
          <a:lstStyle/>
          <a:p>
            <a:pPr marL="0" indent="0">
              <a:buNone/>
            </a:pPr>
            <a:r>
              <a:rPr lang="en-US" sz="1150" dirty="0">
                <a:solidFill>
                  <a:srgbClr val="22354F"/>
                </a:solidFill>
                <a:latin typeface="Calibri" pitchFamily="34" charset="0"/>
                <a:ea typeface="Calibri" pitchFamily="34" charset="-122"/>
                <a:cs typeface="Calibri" pitchFamily="34" charset="-120"/>
              </a:rPr>
              <a:t>n is only a count. To get back to real time, multiply by the sampling period: t = nT. Forget the T and every frequency answer comes out wrong.</a:t>
            </a:r>
            <a:endParaRPr lang="en-US" sz="1150" dirty="0"/>
          </a:p>
        </p:txBody>
      </p:sp>
      <p:sp>
        <p:nvSpPr>
          <p:cNvPr id="13" name="Shape 10"/>
          <p:cNvSpPr/>
          <p:nvPr/>
        </p:nvSpPr>
        <p:spPr>
          <a:xfrm>
            <a:off x="8077200" y="2794560"/>
            <a:ext cx="3517392" cy="1883664"/>
          </a:xfrm>
          <a:prstGeom prst="roundRect">
            <a:avLst>
              <a:gd name="adj" fmla="val 4369"/>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14" name="Text 11"/>
          <p:cNvSpPr/>
          <p:nvPr/>
        </p:nvSpPr>
        <p:spPr>
          <a:xfrm>
            <a:off x="8278368" y="2922576"/>
            <a:ext cx="3115056" cy="475488"/>
          </a:xfrm>
          <a:prstGeom prst="rect">
            <a:avLst/>
          </a:prstGeom>
          <a:noFill/>
          <a:ln/>
        </p:spPr>
        <p:txBody>
          <a:bodyPr wrap="square" lIns="0" tIns="0" rIns="0" bIns="0" rtlCol="0" anchor="t"/>
          <a:lstStyle/>
          <a:p>
            <a:pPr marL="0" indent="0">
              <a:buNone/>
            </a:pPr>
            <a:r>
              <a:rPr lang="en-US" sz="1300" b="1" dirty="0">
                <a:solidFill>
                  <a:srgbClr val="C97A1E"/>
                </a:solidFill>
                <a:latin typeface="Calibri" pitchFamily="34" charset="0"/>
                <a:ea typeface="Calibri" pitchFamily="34" charset="-122"/>
                <a:cs typeface="Calibri" pitchFamily="34" charset="-120"/>
              </a:rPr>
              <a:t>Sequences need not come from sampling</a:t>
            </a:r>
            <a:endParaRPr lang="en-US" sz="1300" dirty="0"/>
          </a:p>
        </p:txBody>
      </p:sp>
      <p:sp>
        <p:nvSpPr>
          <p:cNvPr id="15" name="Text 12"/>
          <p:cNvSpPr/>
          <p:nvPr/>
        </p:nvSpPr>
        <p:spPr>
          <a:xfrm>
            <a:off x="8278368" y="3416352"/>
            <a:ext cx="3115056" cy="1188720"/>
          </a:xfrm>
          <a:prstGeom prst="rect">
            <a:avLst/>
          </a:prstGeom>
          <a:noFill/>
          <a:ln/>
        </p:spPr>
        <p:txBody>
          <a:bodyPr wrap="square" lIns="0" tIns="0" rIns="0" bIns="0" rtlCol="0" anchor="t"/>
          <a:lstStyle/>
          <a:p>
            <a:pPr marL="0" indent="0">
              <a:buNone/>
            </a:pPr>
            <a:r>
              <a:rPr lang="en-US" sz="1150" dirty="0">
                <a:solidFill>
                  <a:srgbClr val="22354F"/>
                </a:solidFill>
                <a:latin typeface="Calibri" pitchFamily="34" charset="0"/>
                <a:ea typeface="Calibri" pitchFamily="34" charset="-122"/>
                <a:cs typeface="Calibri" pitchFamily="34" charset="-120"/>
              </a:rPr>
              <a:t>Daily rainfall figures, the pixels along one row of a photo, and numbers from a random generator are all perfectly good discrete-time signals. None came from sampling anything.</a:t>
            </a:r>
            <a:endParaRPr lang="en-US" sz="1150" dirty="0"/>
          </a:p>
        </p:txBody>
      </p:sp>
      <p:sp>
        <p:nvSpPr>
          <p:cNvPr id="16" name="Shape 13"/>
          <p:cNvSpPr/>
          <p:nvPr/>
        </p:nvSpPr>
        <p:spPr>
          <a:xfrm>
            <a:off x="566928" y="5650992"/>
            <a:ext cx="11027664" cy="676656"/>
          </a:xfrm>
          <a:prstGeom prst="roundRect">
            <a:avLst>
              <a:gd name="adj" fmla="val 10811"/>
            </a:avLst>
          </a:prstGeom>
          <a:solidFill>
            <a:srgbClr val="EDF2F5"/>
          </a:solidFill>
          <a:ln w="13970">
            <a:solidFill>
              <a:srgbClr val="1C7293"/>
            </a:solidFill>
            <a:prstDash val="solid"/>
          </a:ln>
        </p:spPr>
      </p:sp>
      <p:sp>
        <p:nvSpPr>
          <p:cNvPr id="17" name="Text 14"/>
          <p:cNvSpPr/>
          <p:nvPr/>
        </p:nvSpPr>
        <p:spPr>
          <a:xfrm>
            <a:off x="786384" y="5650992"/>
            <a:ext cx="10588752" cy="676656"/>
          </a:xfrm>
          <a:prstGeom prst="rect">
            <a:avLst/>
          </a:prstGeom>
          <a:noFill/>
          <a:ln/>
        </p:spPr>
        <p:txBody>
          <a:bodyPr wrap="square" lIns="0" tIns="0" rIns="0" bIns="0" rtlCol="0" anchor="ctr"/>
          <a:lstStyle/>
          <a:p>
            <a:pPr marL="0" indent="0">
              <a:buNone/>
            </a:pPr>
            <a:r>
              <a:rPr lang="en-US" sz="1150" b="1" dirty="0">
                <a:solidFill>
                  <a:srgbClr val="1C7293"/>
                </a:solidFill>
                <a:latin typeface="Calibri" pitchFamily="34" charset="0"/>
                <a:ea typeface="Calibri" pitchFamily="34" charset="-122"/>
                <a:cs typeface="Calibri" pitchFamily="34" charset="-120"/>
              </a:rPr>
              <a:t>Key point   </a:t>
            </a:r>
            <a:r>
              <a:rPr lang="en-US" sz="1300" dirty="0">
                <a:solidFill>
                  <a:srgbClr val="22354F"/>
                </a:solidFill>
                <a:latin typeface="Calibri" pitchFamily="34" charset="0"/>
                <a:ea typeface="Calibri" pitchFamily="34" charset="-122"/>
                <a:cs typeface="Calibri" pitchFamily="34" charset="-120"/>
              </a:rPr>
              <a:t>From here to the end of the course, we work with x[n]. The analog signal shows up only twice more, both in Chapter 4: once when we sample it, and once when we build it back.</a:t>
            </a:r>
            <a:endParaRPr lang="en-US" sz="1150" dirty="0"/>
          </a:p>
        </p:txBody>
      </p:sp>
      <p:sp>
        <p:nvSpPr>
          <p:cNvPr id="18" name="Text 15"/>
          <p:cNvSpPr/>
          <p:nvPr/>
        </p:nvSpPr>
        <p:spPr>
          <a:xfrm>
            <a:off x="566928" y="6473952"/>
            <a:ext cx="8595360" cy="237744"/>
          </a:xfrm>
          <a:prstGeom prst="rect">
            <a:avLst/>
          </a:prstGeom>
          <a:noFill/>
          <a:ln/>
        </p:spPr>
        <p:txBody>
          <a:bodyPr wrap="square" lIns="0" tIns="0" rIns="0" bIns="0" rtlCol="0" anchor="ctr"/>
          <a:lstStyle/>
          <a:p>
            <a:pPr marL="0" indent="0">
              <a:buNone/>
            </a:pPr>
            <a:r>
              <a:rPr lang="en-US" sz="900" dirty="0">
                <a:solidFill>
                  <a:srgbClr val="5A6B7D"/>
                </a:solidFill>
                <a:latin typeface="Calibri" pitchFamily="34" charset="0"/>
                <a:ea typeface="Calibri" pitchFamily="34" charset="-122"/>
                <a:cs typeface="Calibri" pitchFamily="34" charset="-120"/>
              </a:rPr>
              <a:t>CSE 5112  ·  Module 1  ·  Foundations of DSP</a:t>
            </a:r>
            <a:endParaRPr lang="en-US" sz="900" dirty="0"/>
          </a:p>
        </p:txBody>
      </p:sp>
      <p:sp>
        <p:nvSpPr>
          <p:cNvPr id="19" name="Text 16"/>
          <p:cNvSpPr/>
          <p:nvPr/>
        </p:nvSpPr>
        <p:spPr>
          <a:xfrm>
            <a:off x="10680192" y="6473952"/>
            <a:ext cx="914400" cy="237744"/>
          </a:xfrm>
          <a:prstGeom prst="rect">
            <a:avLst/>
          </a:prstGeom>
          <a:noFill/>
          <a:ln/>
        </p:spPr>
        <p:txBody>
          <a:bodyPr wrap="square" lIns="0" tIns="0" rIns="0" bIns="0" rtlCol="0" anchor="ctr"/>
          <a:lstStyle/>
          <a:p>
            <a:pPr marL="0" indent="0" algn="r">
              <a:buNone/>
            </a:pPr>
            <a:r>
              <a:rPr lang="en-US" sz="900" dirty="0">
                <a:solidFill>
                  <a:srgbClr val="5A6B7D"/>
                </a:solidFill>
                <a:latin typeface="Calibri" pitchFamily="34" charset="0"/>
                <a:ea typeface="Calibri" pitchFamily="34" charset="-122"/>
                <a:cs typeface="Calibri" pitchFamily="34" charset="-120"/>
              </a:rPr>
              <a:t>30</a:t>
            </a:r>
            <a:endParaRPr lang="en-US" sz="9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66928" y="365760"/>
            <a:ext cx="11027664" cy="566928"/>
          </a:xfrm>
          <a:prstGeom prst="rect">
            <a:avLst/>
          </a:prstGeom>
          <a:noFill/>
          <a:ln/>
        </p:spPr>
        <p:txBody>
          <a:bodyPr wrap="square" lIns="0" tIns="0" rIns="0" bIns="0" rtlCol="0" anchor="ctr"/>
          <a:lstStyle/>
          <a:p>
            <a:pPr marL="0" indent="0">
              <a:buNone/>
            </a:pPr>
            <a:r>
              <a:rPr lang="en-US" sz="2900" b="1" dirty="0">
                <a:solidFill>
                  <a:srgbClr val="16243D"/>
                </a:solidFill>
                <a:latin typeface="Cambria" pitchFamily="34" charset="0"/>
                <a:ea typeface="Cambria" pitchFamily="34" charset="-122"/>
                <a:cs typeface="Cambria" pitchFamily="34" charset="-120"/>
              </a:rPr>
              <a:t>What the index n actually means</a:t>
            </a:r>
            <a:endParaRPr lang="en-US" sz="2900" dirty="0"/>
          </a:p>
        </p:txBody>
      </p:sp>
      <p:sp>
        <p:nvSpPr>
          <p:cNvPr id="3" name="Text 1"/>
          <p:cNvSpPr/>
          <p:nvPr/>
        </p:nvSpPr>
        <p:spPr>
          <a:xfrm>
            <a:off x="566928" y="914400"/>
            <a:ext cx="11027664" cy="347472"/>
          </a:xfrm>
          <a:prstGeom prst="rect">
            <a:avLst/>
          </a:prstGeom>
          <a:noFill/>
          <a:ln/>
        </p:spPr>
        <p:txBody>
          <a:bodyPr wrap="square" lIns="0" tIns="0" rIns="0" bIns="0" rtlCol="0" anchor="ctr"/>
          <a:lstStyle/>
          <a:p>
            <a:pPr marL="0" indent="0">
              <a:buNone/>
            </a:pPr>
            <a:r>
              <a:rPr lang="en-US" sz="1350" dirty="0">
                <a:solidFill>
                  <a:srgbClr val="43596E"/>
                </a:solidFill>
                <a:latin typeface="Calibri" pitchFamily="34" charset="0"/>
                <a:ea typeface="Calibri" pitchFamily="34" charset="-122"/>
                <a:cs typeface="Calibri" pitchFamily="34" charset="-120"/>
              </a:rPr>
              <a:t>n counts samples. It is not seconds. This is where most mistakes begin.</a:t>
            </a:r>
            <a:endParaRPr lang="en-US" sz="1350" dirty="0"/>
          </a:p>
        </p:txBody>
      </p:sp>
      <p:sp>
        <p:nvSpPr>
          <p:cNvPr id="4" name="Text 2"/>
          <p:cNvSpPr/>
          <p:nvPr/>
        </p:nvSpPr>
        <p:spPr>
          <a:xfrm>
            <a:off x="566928" y="1389888"/>
            <a:ext cx="11027664" cy="457200"/>
          </a:xfrm>
          <a:prstGeom prst="rect">
            <a:avLst/>
          </a:prstGeom>
          <a:noFill/>
          <a:ln/>
        </p:spPr>
        <p:txBody>
          <a:bodyPr wrap="square" lIns="0" tIns="0" rIns="0" bIns="0" rtlCol="0" anchor="t"/>
          <a:lstStyle/>
          <a:p>
            <a:pPr marL="0" indent="0">
              <a:lnSpc>
                <a:spcPct val="114000"/>
              </a:lnSpc>
              <a:spcAft>
                <a:spcPts val="1200"/>
              </a:spcAft>
              <a:buNone/>
            </a:pPr>
            <a:r>
              <a:rPr lang="en-US" sz="1300" dirty="0">
                <a:solidFill>
                  <a:srgbClr val="22354F"/>
                </a:solidFill>
                <a:latin typeface="Calibri" pitchFamily="34" charset="0"/>
                <a:ea typeface="Calibri" pitchFamily="34" charset="-122"/>
                <a:cs typeface="Calibri" pitchFamily="34" charset="-120"/>
              </a:rPr>
              <a:t>Suppose a sensor is read eight thousand times a second, so fₛ = 8000 Hz and the sampling period is T = 1/8000 = 0.125 milliseconds. The table shows the same instant described in three ways.</a:t>
            </a:r>
            <a:endParaRPr lang="en-US" sz="1300" dirty="0"/>
          </a:p>
        </p:txBody>
      </p:sp>
      <p:sp>
        <p:nvSpPr>
          <p:cNvPr id="5" name="Shape 3"/>
          <p:cNvSpPr/>
          <p:nvPr/>
        </p:nvSpPr>
        <p:spPr>
          <a:xfrm>
            <a:off x="566928" y="1920240"/>
            <a:ext cx="11027664" cy="402336"/>
          </a:xfrm>
          <a:prstGeom prst="rect">
            <a:avLst/>
          </a:prstGeom>
          <a:solidFill>
            <a:srgbClr val="16243D"/>
          </a:solidFill>
          <a:ln w="12700">
            <a:solidFill>
              <a:srgbClr val="333333"/>
            </a:solidFill>
            <a:prstDash val="solid"/>
          </a:ln>
        </p:spPr>
      </p:sp>
      <p:sp>
        <p:nvSpPr>
          <p:cNvPr id="6" name="Text 4"/>
          <p:cNvSpPr/>
          <p:nvPr/>
        </p:nvSpPr>
        <p:spPr>
          <a:xfrm>
            <a:off x="694944" y="1920240"/>
            <a:ext cx="2212848" cy="402336"/>
          </a:xfrm>
          <a:prstGeom prst="rect">
            <a:avLst/>
          </a:prstGeom>
          <a:noFill/>
          <a:ln/>
        </p:spPr>
        <p:txBody>
          <a:bodyPr wrap="square" lIns="0" tIns="0" rIns="0" bIns="0" rtlCol="0" anchor="ctr"/>
          <a:lstStyle/>
          <a:p>
            <a:pPr marL="0" indent="0" algn="l">
              <a:buNone/>
            </a:pPr>
            <a:r>
              <a:rPr lang="en-US" sz="1250" b="1" dirty="0">
                <a:solidFill>
                  <a:srgbClr val="FFFFFF"/>
                </a:solidFill>
                <a:latin typeface="Calibri" pitchFamily="34" charset="0"/>
                <a:ea typeface="Calibri" pitchFamily="34" charset="-122"/>
                <a:cs typeface="Calibri" pitchFamily="34" charset="-120"/>
              </a:rPr>
              <a:t>Sample index n</a:t>
            </a:r>
            <a:endParaRPr lang="en-US" sz="1250" dirty="0"/>
          </a:p>
        </p:txBody>
      </p:sp>
      <p:sp>
        <p:nvSpPr>
          <p:cNvPr id="7" name="Text 5"/>
          <p:cNvSpPr/>
          <p:nvPr/>
        </p:nvSpPr>
        <p:spPr>
          <a:xfrm>
            <a:off x="3163824" y="1920240"/>
            <a:ext cx="2212848" cy="402336"/>
          </a:xfrm>
          <a:prstGeom prst="rect">
            <a:avLst/>
          </a:prstGeom>
          <a:noFill/>
          <a:ln/>
        </p:spPr>
        <p:txBody>
          <a:bodyPr wrap="square" lIns="0" tIns="0" rIns="0" bIns="0" rtlCol="0" anchor="ctr"/>
          <a:lstStyle/>
          <a:p>
            <a:pPr marL="0" indent="0" algn="l">
              <a:buNone/>
            </a:pPr>
            <a:r>
              <a:rPr lang="en-US" sz="1250" b="1" dirty="0">
                <a:solidFill>
                  <a:srgbClr val="FFFFFF"/>
                </a:solidFill>
                <a:latin typeface="Calibri" pitchFamily="34" charset="0"/>
                <a:ea typeface="Calibri" pitchFamily="34" charset="-122"/>
                <a:cs typeface="Calibri" pitchFamily="34" charset="-120"/>
              </a:rPr>
              <a:t>Real time t = nT</a:t>
            </a:r>
            <a:endParaRPr lang="en-US" sz="1250" dirty="0"/>
          </a:p>
        </p:txBody>
      </p:sp>
      <p:sp>
        <p:nvSpPr>
          <p:cNvPr id="8" name="Text 6"/>
          <p:cNvSpPr/>
          <p:nvPr/>
        </p:nvSpPr>
        <p:spPr>
          <a:xfrm>
            <a:off x="5632704" y="1920240"/>
            <a:ext cx="1755648" cy="402336"/>
          </a:xfrm>
          <a:prstGeom prst="rect">
            <a:avLst/>
          </a:prstGeom>
          <a:noFill/>
          <a:ln/>
        </p:spPr>
        <p:txBody>
          <a:bodyPr wrap="square" lIns="0" tIns="0" rIns="0" bIns="0" rtlCol="0" anchor="ctr"/>
          <a:lstStyle/>
          <a:p>
            <a:pPr marL="0" indent="0" algn="l">
              <a:buNone/>
            </a:pPr>
            <a:r>
              <a:rPr lang="en-US" sz="1250" b="1" dirty="0">
                <a:solidFill>
                  <a:srgbClr val="FFFFFF"/>
                </a:solidFill>
                <a:latin typeface="Calibri" pitchFamily="34" charset="0"/>
                <a:ea typeface="Calibri" pitchFamily="34" charset="-122"/>
                <a:cs typeface="Calibri" pitchFamily="34" charset="-120"/>
              </a:rPr>
              <a:t>Written as</a:t>
            </a:r>
            <a:endParaRPr lang="en-US" sz="1250" dirty="0"/>
          </a:p>
        </p:txBody>
      </p:sp>
      <p:sp>
        <p:nvSpPr>
          <p:cNvPr id="9" name="Text 7"/>
          <p:cNvSpPr/>
          <p:nvPr/>
        </p:nvSpPr>
        <p:spPr>
          <a:xfrm>
            <a:off x="7644384" y="1920240"/>
            <a:ext cx="3822192" cy="402336"/>
          </a:xfrm>
          <a:prstGeom prst="rect">
            <a:avLst/>
          </a:prstGeom>
          <a:noFill/>
          <a:ln/>
        </p:spPr>
        <p:txBody>
          <a:bodyPr wrap="square" lIns="0" tIns="0" rIns="0" bIns="0" rtlCol="0" anchor="ctr"/>
          <a:lstStyle/>
          <a:p>
            <a:pPr marL="0" indent="0" algn="l">
              <a:buNone/>
            </a:pPr>
            <a:r>
              <a:rPr lang="en-US" sz="1250" b="1" dirty="0">
                <a:solidFill>
                  <a:srgbClr val="FFFFFF"/>
                </a:solidFill>
                <a:latin typeface="Calibri" pitchFamily="34" charset="0"/>
                <a:ea typeface="Calibri" pitchFamily="34" charset="-122"/>
                <a:cs typeface="Calibri" pitchFamily="34" charset="-120"/>
              </a:rPr>
              <a:t>What it refers to</a:t>
            </a:r>
            <a:endParaRPr lang="en-US" sz="1250" dirty="0"/>
          </a:p>
        </p:txBody>
      </p:sp>
      <p:sp>
        <p:nvSpPr>
          <p:cNvPr id="10" name="Shape 8"/>
          <p:cNvSpPr/>
          <p:nvPr/>
        </p:nvSpPr>
        <p:spPr>
          <a:xfrm>
            <a:off x="566928" y="2322576"/>
            <a:ext cx="11027664" cy="420624"/>
          </a:xfrm>
          <a:prstGeom prst="rect">
            <a:avLst/>
          </a:prstGeom>
          <a:solidFill>
            <a:srgbClr val="FFFFFF"/>
          </a:solidFill>
          <a:ln w="6350">
            <a:solidFill>
              <a:srgbClr val="D3DDE4"/>
            </a:solidFill>
            <a:prstDash val="solid"/>
          </a:ln>
        </p:spPr>
      </p:sp>
      <p:sp>
        <p:nvSpPr>
          <p:cNvPr id="11" name="Text 9"/>
          <p:cNvSpPr/>
          <p:nvPr/>
        </p:nvSpPr>
        <p:spPr>
          <a:xfrm>
            <a:off x="694944" y="2322576"/>
            <a:ext cx="2212848" cy="420624"/>
          </a:xfrm>
          <a:prstGeom prst="rect">
            <a:avLst/>
          </a:prstGeom>
          <a:noFill/>
          <a:ln/>
        </p:spPr>
        <p:txBody>
          <a:bodyPr wrap="square" lIns="0" tIns="0" rIns="0" bIns="0" rtlCol="0" anchor="ctr"/>
          <a:lstStyle/>
          <a:p>
            <a:pPr marL="0" indent="0" algn="l">
              <a:buNone/>
            </a:pPr>
            <a:r>
              <a:rPr lang="en-US" sz="1250" dirty="0">
                <a:solidFill>
                  <a:srgbClr val="22354F"/>
                </a:solidFill>
                <a:latin typeface="Calibri" pitchFamily="34" charset="0"/>
                <a:ea typeface="Calibri" pitchFamily="34" charset="-122"/>
                <a:cs typeface="Calibri" pitchFamily="34" charset="-120"/>
              </a:rPr>
              <a:t>0</a:t>
            </a:r>
            <a:endParaRPr lang="en-US" sz="1250" dirty="0"/>
          </a:p>
        </p:txBody>
      </p:sp>
      <p:sp>
        <p:nvSpPr>
          <p:cNvPr id="12" name="Text 10"/>
          <p:cNvSpPr/>
          <p:nvPr/>
        </p:nvSpPr>
        <p:spPr>
          <a:xfrm>
            <a:off x="3163824" y="2322576"/>
            <a:ext cx="2212848" cy="420624"/>
          </a:xfrm>
          <a:prstGeom prst="rect">
            <a:avLst/>
          </a:prstGeom>
          <a:noFill/>
          <a:ln/>
        </p:spPr>
        <p:txBody>
          <a:bodyPr wrap="square" lIns="0" tIns="0" rIns="0" bIns="0" rtlCol="0" anchor="ctr"/>
          <a:lstStyle/>
          <a:p>
            <a:pPr marL="0" indent="0" algn="l">
              <a:buNone/>
            </a:pPr>
            <a:r>
              <a:rPr lang="en-US" sz="1250" dirty="0">
                <a:solidFill>
                  <a:srgbClr val="22354F"/>
                </a:solidFill>
                <a:latin typeface="Calibri" pitchFamily="34" charset="0"/>
                <a:ea typeface="Calibri" pitchFamily="34" charset="-122"/>
                <a:cs typeface="Calibri" pitchFamily="34" charset="-120"/>
              </a:rPr>
              <a:t>0 ms</a:t>
            </a:r>
            <a:endParaRPr lang="en-US" sz="1250" dirty="0"/>
          </a:p>
        </p:txBody>
      </p:sp>
      <p:sp>
        <p:nvSpPr>
          <p:cNvPr id="13" name="Text 11"/>
          <p:cNvSpPr/>
          <p:nvPr/>
        </p:nvSpPr>
        <p:spPr>
          <a:xfrm>
            <a:off x="5632704" y="2322576"/>
            <a:ext cx="1755648" cy="420624"/>
          </a:xfrm>
          <a:prstGeom prst="rect">
            <a:avLst/>
          </a:prstGeom>
          <a:noFill/>
          <a:ln/>
        </p:spPr>
        <p:txBody>
          <a:bodyPr wrap="square" lIns="0" tIns="0" rIns="0" bIns="0" rtlCol="0" anchor="ctr"/>
          <a:lstStyle/>
          <a:p>
            <a:pPr marL="0" indent="0" algn="l">
              <a:buNone/>
            </a:pPr>
            <a:r>
              <a:rPr lang="en-US" sz="1250" dirty="0">
                <a:solidFill>
                  <a:srgbClr val="22354F"/>
                </a:solidFill>
                <a:latin typeface="Calibri" pitchFamily="34" charset="0"/>
                <a:ea typeface="Calibri" pitchFamily="34" charset="-122"/>
                <a:cs typeface="Calibri" pitchFamily="34" charset="-120"/>
              </a:rPr>
              <a:t>x[0]</a:t>
            </a:r>
            <a:endParaRPr lang="en-US" sz="1250" dirty="0"/>
          </a:p>
        </p:txBody>
      </p:sp>
      <p:sp>
        <p:nvSpPr>
          <p:cNvPr id="14" name="Text 12"/>
          <p:cNvSpPr/>
          <p:nvPr/>
        </p:nvSpPr>
        <p:spPr>
          <a:xfrm>
            <a:off x="7644384" y="2322576"/>
            <a:ext cx="3822192" cy="420624"/>
          </a:xfrm>
          <a:prstGeom prst="rect">
            <a:avLst/>
          </a:prstGeom>
          <a:noFill/>
          <a:ln/>
        </p:spPr>
        <p:txBody>
          <a:bodyPr wrap="square" lIns="0" tIns="0" rIns="0" bIns="0" rtlCol="0" anchor="ctr"/>
          <a:lstStyle/>
          <a:p>
            <a:pPr marL="0" indent="0" algn="l">
              <a:buNone/>
            </a:pPr>
            <a:r>
              <a:rPr lang="en-US" sz="1250" dirty="0">
                <a:solidFill>
                  <a:srgbClr val="22354F"/>
                </a:solidFill>
                <a:latin typeface="Calibri" pitchFamily="34" charset="0"/>
                <a:ea typeface="Calibri" pitchFamily="34" charset="-122"/>
                <a:cs typeface="Calibri" pitchFamily="34" charset="-120"/>
              </a:rPr>
              <a:t>The first reading, taken when recording started</a:t>
            </a:r>
            <a:endParaRPr lang="en-US" sz="1250" dirty="0"/>
          </a:p>
        </p:txBody>
      </p:sp>
      <p:sp>
        <p:nvSpPr>
          <p:cNvPr id="15" name="Shape 13"/>
          <p:cNvSpPr/>
          <p:nvPr/>
        </p:nvSpPr>
        <p:spPr>
          <a:xfrm>
            <a:off x="566928" y="2743200"/>
            <a:ext cx="11027664" cy="420624"/>
          </a:xfrm>
          <a:prstGeom prst="rect">
            <a:avLst/>
          </a:prstGeom>
          <a:solidFill>
            <a:srgbClr val="F7FAFB"/>
          </a:solidFill>
          <a:ln w="6350">
            <a:solidFill>
              <a:srgbClr val="D3DDE4"/>
            </a:solidFill>
            <a:prstDash val="solid"/>
          </a:ln>
        </p:spPr>
      </p:sp>
      <p:sp>
        <p:nvSpPr>
          <p:cNvPr id="16" name="Text 14"/>
          <p:cNvSpPr/>
          <p:nvPr/>
        </p:nvSpPr>
        <p:spPr>
          <a:xfrm>
            <a:off x="694944" y="2743200"/>
            <a:ext cx="2212848" cy="420624"/>
          </a:xfrm>
          <a:prstGeom prst="rect">
            <a:avLst/>
          </a:prstGeom>
          <a:noFill/>
          <a:ln/>
        </p:spPr>
        <p:txBody>
          <a:bodyPr wrap="square" lIns="0" tIns="0" rIns="0" bIns="0" rtlCol="0" anchor="ctr"/>
          <a:lstStyle/>
          <a:p>
            <a:pPr marL="0" indent="0" algn="l">
              <a:buNone/>
            </a:pPr>
            <a:r>
              <a:rPr lang="en-US" sz="1250" dirty="0">
                <a:solidFill>
                  <a:srgbClr val="22354F"/>
                </a:solidFill>
                <a:latin typeface="Calibri" pitchFamily="34" charset="0"/>
                <a:ea typeface="Calibri" pitchFamily="34" charset="-122"/>
                <a:cs typeface="Calibri" pitchFamily="34" charset="-120"/>
              </a:rPr>
              <a:t>1</a:t>
            </a:r>
            <a:endParaRPr lang="en-US" sz="1250" dirty="0"/>
          </a:p>
        </p:txBody>
      </p:sp>
      <p:sp>
        <p:nvSpPr>
          <p:cNvPr id="17" name="Text 15"/>
          <p:cNvSpPr/>
          <p:nvPr/>
        </p:nvSpPr>
        <p:spPr>
          <a:xfrm>
            <a:off x="3163824" y="2743200"/>
            <a:ext cx="2212848" cy="420624"/>
          </a:xfrm>
          <a:prstGeom prst="rect">
            <a:avLst/>
          </a:prstGeom>
          <a:noFill/>
          <a:ln/>
        </p:spPr>
        <p:txBody>
          <a:bodyPr wrap="square" lIns="0" tIns="0" rIns="0" bIns="0" rtlCol="0" anchor="ctr"/>
          <a:lstStyle/>
          <a:p>
            <a:pPr marL="0" indent="0" algn="l">
              <a:buNone/>
            </a:pPr>
            <a:r>
              <a:rPr lang="en-US" sz="1250" dirty="0">
                <a:solidFill>
                  <a:srgbClr val="22354F"/>
                </a:solidFill>
                <a:latin typeface="Calibri" pitchFamily="34" charset="0"/>
                <a:ea typeface="Calibri" pitchFamily="34" charset="-122"/>
                <a:cs typeface="Calibri" pitchFamily="34" charset="-120"/>
              </a:rPr>
              <a:t>0.125 ms</a:t>
            </a:r>
            <a:endParaRPr lang="en-US" sz="1250" dirty="0"/>
          </a:p>
        </p:txBody>
      </p:sp>
      <p:sp>
        <p:nvSpPr>
          <p:cNvPr id="18" name="Text 16"/>
          <p:cNvSpPr/>
          <p:nvPr/>
        </p:nvSpPr>
        <p:spPr>
          <a:xfrm>
            <a:off x="5632704" y="2743200"/>
            <a:ext cx="1755648" cy="420624"/>
          </a:xfrm>
          <a:prstGeom prst="rect">
            <a:avLst/>
          </a:prstGeom>
          <a:noFill/>
          <a:ln/>
        </p:spPr>
        <p:txBody>
          <a:bodyPr wrap="square" lIns="0" tIns="0" rIns="0" bIns="0" rtlCol="0" anchor="ctr"/>
          <a:lstStyle/>
          <a:p>
            <a:pPr marL="0" indent="0" algn="l">
              <a:buNone/>
            </a:pPr>
            <a:r>
              <a:rPr lang="en-US" sz="1250" dirty="0">
                <a:solidFill>
                  <a:srgbClr val="22354F"/>
                </a:solidFill>
                <a:latin typeface="Calibri" pitchFamily="34" charset="0"/>
                <a:ea typeface="Calibri" pitchFamily="34" charset="-122"/>
                <a:cs typeface="Calibri" pitchFamily="34" charset="-120"/>
              </a:rPr>
              <a:t>x[1]</a:t>
            </a:r>
            <a:endParaRPr lang="en-US" sz="1250" dirty="0"/>
          </a:p>
        </p:txBody>
      </p:sp>
      <p:sp>
        <p:nvSpPr>
          <p:cNvPr id="19" name="Text 17"/>
          <p:cNvSpPr/>
          <p:nvPr/>
        </p:nvSpPr>
        <p:spPr>
          <a:xfrm>
            <a:off x="7644384" y="2743200"/>
            <a:ext cx="3822192" cy="420624"/>
          </a:xfrm>
          <a:prstGeom prst="rect">
            <a:avLst/>
          </a:prstGeom>
          <a:noFill/>
          <a:ln/>
        </p:spPr>
        <p:txBody>
          <a:bodyPr wrap="square" lIns="0" tIns="0" rIns="0" bIns="0" rtlCol="0" anchor="ctr"/>
          <a:lstStyle/>
          <a:p>
            <a:pPr marL="0" indent="0" algn="l">
              <a:buNone/>
            </a:pPr>
            <a:r>
              <a:rPr lang="en-US" sz="1250" dirty="0">
                <a:solidFill>
                  <a:srgbClr val="22354F"/>
                </a:solidFill>
                <a:latin typeface="Calibri" pitchFamily="34" charset="0"/>
                <a:ea typeface="Calibri" pitchFamily="34" charset="-122"/>
                <a:cs typeface="Calibri" pitchFamily="34" charset="-120"/>
              </a:rPr>
              <a:t>One sampling period later, not one second later</a:t>
            </a:r>
            <a:endParaRPr lang="en-US" sz="1250" dirty="0"/>
          </a:p>
        </p:txBody>
      </p:sp>
      <p:sp>
        <p:nvSpPr>
          <p:cNvPr id="20" name="Shape 18"/>
          <p:cNvSpPr/>
          <p:nvPr/>
        </p:nvSpPr>
        <p:spPr>
          <a:xfrm>
            <a:off x="566928" y="3163824"/>
            <a:ext cx="11027664" cy="420624"/>
          </a:xfrm>
          <a:prstGeom prst="rect">
            <a:avLst/>
          </a:prstGeom>
          <a:solidFill>
            <a:srgbClr val="FFFFFF"/>
          </a:solidFill>
          <a:ln w="6350">
            <a:solidFill>
              <a:srgbClr val="D3DDE4"/>
            </a:solidFill>
            <a:prstDash val="solid"/>
          </a:ln>
        </p:spPr>
      </p:sp>
      <p:sp>
        <p:nvSpPr>
          <p:cNvPr id="21" name="Text 19"/>
          <p:cNvSpPr/>
          <p:nvPr/>
        </p:nvSpPr>
        <p:spPr>
          <a:xfrm>
            <a:off x="694944" y="3163824"/>
            <a:ext cx="2212848" cy="420624"/>
          </a:xfrm>
          <a:prstGeom prst="rect">
            <a:avLst/>
          </a:prstGeom>
          <a:noFill/>
          <a:ln/>
        </p:spPr>
        <p:txBody>
          <a:bodyPr wrap="square" lIns="0" tIns="0" rIns="0" bIns="0" rtlCol="0" anchor="ctr"/>
          <a:lstStyle/>
          <a:p>
            <a:pPr marL="0" indent="0" algn="l">
              <a:buNone/>
            </a:pPr>
            <a:r>
              <a:rPr lang="en-US" sz="1250" dirty="0">
                <a:solidFill>
                  <a:srgbClr val="22354F"/>
                </a:solidFill>
                <a:latin typeface="Calibri" pitchFamily="34" charset="0"/>
                <a:ea typeface="Calibri" pitchFamily="34" charset="-122"/>
                <a:cs typeface="Calibri" pitchFamily="34" charset="-120"/>
              </a:rPr>
              <a:t>8</a:t>
            </a:r>
            <a:endParaRPr lang="en-US" sz="1250" dirty="0"/>
          </a:p>
        </p:txBody>
      </p:sp>
      <p:sp>
        <p:nvSpPr>
          <p:cNvPr id="22" name="Text 20"/>
          <p:cNvSpPr/>
          <p:nvPr/>
        </p:nvSpPr>
        <p:spPr>
          <a:xfrm>
            <a:off x="3163824" y="3163824"/>
            <a:ext cx="2212848" cy="420624"/>
          </a:xfrm>
          <a:prstGeom prst="rect">
            <a:avLst/>
          </a:prstGeom>
          <a:noFill/>
          <a:ln/>
        </p:spPr>
        <p:txBody>
          <a:bodyPr wrap="square" lIns="0" tIns="0" rIns="0" bIns="0" rtlCol="0" anchor="ctr"/>
          <a:lstStyle/>
          <a:p>
            <a:pPr marL="0" indent="0" algn="l">
              <a:buNone/>
            </a:pPr>
            <a:r>
              <a:rPr lang="en-US" sz="1250" dirty="0">
                <a:solidFill>
                  <a:srgbClr val="22354F"/>
                </a:solidFill>
                <a:latin typeface="Calibri" pitchFamily="34" charset="0"/>
                <a:ea typeface="Calibri" pitchFamily="34" charset="-122"/>
                <a:cs typeface="Calibri" pitchFamily="34" charset="-120"/>
              </a:rPr>
              <a:t>1.0 ms</a:t>
            </a:r>
            <a:endParaRPr lang="en-US" sz="1250" dirty="0"/>
          </a:p>
        </p:txBody>
      </p:sp>
      <p:sp>
        <p:nvSpPr>
          <p:cNvPr id="23" name="Text 21"/>
          <p:cNvSpPr/>
          <p:nvPr/>
        </p:nvSpPr>
        <p:spPr>
          <a:xfrm>
            <a:off x="5632704" y="3163824"/>
            <a:ext cx="1755648" cy="420624"/>
          </a:xfrm>
          <a:prstGeom prst="rect">
            <a:avLst/>
          </a:prstGeom>
          <a:noFill/>
          <a:ln/>
        </p:spPr>
        <p:txBody>
          <a:bodyPr wrap="square" lIns="0" tIns="0" rIns="0" bIns="0" rtlCol="0" anchor="ctr"/>
          <a:lstStyle/>
          <a:p>
            <a:pPr marL="0" indent="0" algn="l">
              <a:buNone/>
            </a:pPr>
            <a:r>
              <a:rPr lang="en-US" sz="1250" dirty="0">
                <a:solidFill>
                  <a:srgbClr val="22354F"/>
                </a:solidFill>
                <a:latin typeface="Calibri" pitchFamily="34" charset="0"/>
                <a:ea typeface="Calibri" pitchFamily="34" charset="-122"/>
                <a:cs typeface="Calibri" pitchFamily="34" charset="-120"/>
              </a:rPr>
              <a:t>x[8]</a:t>
            </a:r>
            <a:endParaRPr lang="en-US" sz="1250" dirty="0"/>
          </a:p>
        </p:txBody>
      </p:sp>
      <p:sp>
        <p:nvSpPr>
          <p:cNvPr id="24" name="Text 22"/>
          <p:cNvSpPr/>
          <p:nvPr/>
        </p:nvSpPr>
        <p:spPr>
          <a:xfrm>
            <a:off x="7644384" y="3163824"/>
            <a:ext cx="3822192" cy="420624"/>
          </a:xfrm>
          <a:prstGeom prst="rect">
            <a:avLst/>
          </a:prstGeom>
          <a:noFill/>
          <a:ln/>
        </p:spPr>
        <p:txBody>
          <a:bodyPr wrap="square" lIns="0" tIns="0" rIns="0" bIns="0" rtlCol="0" anchor="ctr"/>
          <a:lstStyle/>
          <a:p>
            <a:pPr marL="0" indent="0" algn="l">
              <a:buNone/>
            </a:pPr>
            <a:r>
              <a:rPr lang="en-US" sz="1250" dirty="0">
                <a:solidFill>
                  <a:srgbClr val="22354F"/>
                </a:solidFill>
                <a:latin typeface="Calibri" pitchFamily="34" charset="0"/>
                <a:ea typeface="Calibri" pitchFamily="34" charset="-122"/>
                <a:cs typeface="Calibri" pitchFamily="34" charset="-120"/>
              </a:rPr>
              <a:t>Eight samples in, one millisecond of real time</a:t>
            </a:r>
            <a:endParaRPr lang="en-US" sz="1250" dirty="0"/>
          </a:p>
        </p:txBody>
      </p:sp>
      <p:sp>
        <p:nvSpPr>
          <p:cNvPr id="25" name="Shape 23"/>
          <p:cNvSpPr/>
          <p:nvPr/>
        </p:nvSpPr>
        <p:spPr>
          <a:xfrm>
            <a:off x="566928" y="3584448"/>
            <a:ext cx="11027664" cy="420624"/>
          </a:xfrm>
          <a:prstGeom prst="rect">
            <a:avLst/>
          </a:prstGeom>
          <a:solidFill>
            <a:srgbClr val="F7FAFB"/>
          </a:solidFill>
          <a:ln w="6350">
            <a:solidFill>
              <a:srgbClr val="D3DDE4"/>
            </a:solidFill>
            <a:prstDash val="solid"/>
          </a:ln>
        </p:spPr>
      </p:sp>
      <p:sp>
        <p:nvSpPr>
          <p:cNvPr id="26" name="Text 24"/>
          <p:cNvSpPr/>
          <p:nvPr/>
        </p:nvSpPr>
        <p:spPr>
          <a:xfrm>
            <a:off x="694944" y="3584448"/>
            <a:ext cx="2212848" cy="420624"/>
          </a:xfrm>
          <a:prstGeom prst="rect">
            <a:avLst/>
          </a:prstGeom>
          <a:noFill/>
          <a:ln/>
        </p:spPr>
        <p:txBody>
          <a:bodyPr wrap="square" lIns="0" tIns="0" rIns="0" bIns="0" rtlCol="0" anchor="ctr"/>
          <a:lstStyle/>
          <a:p>
            <a:pPr marL="0" indent="0" algn="l">
              <a:buNone/>
            </a:pPr>
            <a:r>
              <a:rPr lang="en-US" sz="1250" dirty="0">
                <a:solidFill>
                  <a:srgbClr val="22354F"/>
                </a:solidFill>
                <a:latin typeface="Calibri" pitchFamily="34" charset="0"/>
                <a:ea typeface="Calibri" pitchFamily="34" charset="-122"/>
                <a:cs typeface="Calibri" pitchFamily="34" charset="-120"/>
              </a:rPr>
              <a:t>8000</a:t>
            </a:r>
            <a:endParaRPr lang="en-US" sz="1250" dirty="0"/>
          </a:p>
        </p:txBody>
      </p:sp>
      <p:sp>
        <p:nvSpPr>
          <p:cNvPr id="27" name="Text 25"/>
          <p:cNvSpPr/>
          <p:nvPr/>
        </p:nvSpPr>
        <p:spPr>
          <a:xfrm>
            <a:off x="3163824" y="3584448"/>
            <a:ext cx="2212848" cy="420624"/>
          </a:xfrm>
          <a:prstGeom prst="rect">
            <a:avLst/>
          </a:prstGeom>
          <a:noFill/>
          <a:ln/>
        </p:spPr>
        <p:txBody>
          <a:bodyPr wrap="square" lIns="0" tIns="0" rIns="0" bIns="0" rtlCol="0" anchor="ctr"/>
          <a:lstStyle/>
          <a:p>
            <a:pPr marL="0" indent="0" algn="l">
              <a:buNone/>
            </a:pPr>
            <a:r>
              <a:rPr lang="en-US" sz="1250" dirty="0">
                <a:solidFill>
                  <a:srgbClr val="22354F"/>
                </a:solidFill>
                <a:latin typeface="Calibri" pitchFamily="34" charset="0"/>
                <a:ea typeface="Calibri" pitchFamily="34" charset="-122"/>
                <a:cs typeface="Calibri" pitchFamily="34" charset="-120"/>
              </a:rPr>
              <a:t>1.0 s</a:t>
            </a:r>
            <a:endParaRPr lang="en-US" sz="1250" dirty="0"/>
          </a:p>
        </p:txBody>
      </p:sp>
      <p:sp>
        <p:nvSpPr>
          <p:cNvPr id="28" name="Text 26"/>
          <p:cNvSpPr/>
          <p:nvPr/>
        </p:nvSpPr>
        <p:spPr>
          <a:xfrm>
            <a:off x="5632704" y="3584448"/>
            <a:ext cx="1755648" cy="420624"/>
          </a:xfrm>
          <a:prstGeom prst="rect">
            <a:avLst/>
          </a:prstGeom>
          <a:noFill/>
          <a:ln/>
        </p:spPr>
        <p:txBody>
          <a:bodyPr wrap="square" lIns="0" tIns="0" rIns="0" bIns="0" rtlCol="0" anchor="ctr"/>
          <a:lstStyle/>
          <a:p>
            <a:pPr marL="0" indent="0" algn="l">
              <a:buNone/>
            </a:pPr>
            <a:r>
              <a:rPr lang="en-US" sz="1250" dirty="0">
                <a:solidFill>
                  <a:srgbClr val="22354F"/>
                </a:solidFill>
                <a:latin typeface="Calibri" pitchFamily="34" charset="0"/>
                <a:ea typeface="Calibri" pitchFamily="34" charset="-122"/>
                <a:cs typeface="Calibri" pitchFamily="34" charset="-120"/>
              </a:rPr>
              <a:t>x[8000]</a:t>
            </a:r>
            <a:endParaRPr lang="en-US" sz="1250" dirty="0"/>
          </a:p>
        </p:txBody>
      </p:sp>
      <p:sp>
        <p:nvSpPr>
          <p:cNvPr id="29" name="Text 27"/>
          <p:cNvSpPr/>
          <p:nvPr/>
        </p:nvSpPr>
        <p:spPr>
          <a:xfrm>
            <a:off x="7644384" y="3584448"/>
            <a:ext cx="3822192" cy="420624"/>
          </a:xfrm>
          <a:prstGeom prst="rect">
            <a:avLst/>
          </a:prstGeom>
          <a:noFill/>
          <a:ln/>
        </p:spPr>
        <p:txBody>
          <a:bodyPr wrap="square" lIns="0" tIns="0" rIns="0" bIns="0" rtlCol="0" anchor="ctr"/>
          <a:lstStyle/>
          <a:p>
            <a:pPr marL="0" indent="0" algn="l">
              <a:buNone/>
            </a:pPr>
            <a:r>
              <a:rPr lang="en-US" sz="1250" dirty="0">
                <a:solidFill>
                  <a:srgbClr val="22354F"/>
                </a:solidFill>
                <a:latin typeface="Calibri" pitchFamily="34" charset="0"/>
                <a:ea typeface="Calibri" pitchFamily="34" charset="-122"/>
                <a:cs typeface="Calibri" pitchFamily="34" charset="-120"/>
              </a:rPr>
              <a:t>One full second of recording</a:t>
            </a:r>
            <a:endParaRPr lang="en-US" sz="1250" dirty="0"/>
          </a:p>
        </p:txBody>
      </p:sp>
      <p:sp>
        <p:nvSpPr>
          <p:cNvPr id="30" name="Shape 28"/>
          <p:cNvSpPr/>
          <p:nvPr/>
        </p:nvSpPr>
        <p:spPr>
          <a:xfrm>
            <a:off x="566928" y="4005072"/>
            <a:ext cx="11027664" cy="420624"/>
          </a:xfrm>
          <a:prstGeom prst="rect">
            <a:avLst/>
          </a:prstGeom>
          <a:solidFill>
            <a:srgbClr val="FFFFFF"/>
          </a:solidFill>
          <a:ln w="6350">
            <a:solidFill>
              <a:srgbClr val="D3DDE4"/>
            </a:solidFill>
            <a:prstDash val="solid"/>
          </a:ln>
        </p:spPr>
      </p:sp>
      <p:sp>
        <p:nvSpPr>
          <p:cNvPr id="31" name="Text 29"/>
          <p:cNvSpPr/>
          <p:nvPr/>
        </p:nvSpPr>
        <p:spPr>
          <a:xfrm>
            <a:off x="694944" y="4005072"/>
            <a:ext cx="2212848" cy="420624"/>
          </a:xfrm>
          <a:prstGeom prst="rect">
            <a:avLst/>
          </a:prstGeom>
          <a:noFill/>
          <a:ln/>
        </p:spPr>
        <p:txBody>
          <a:bodyPr wrap="square" lIns="0" tIns="0" rIns="0" bIns="0" rtlCol="0" anchor="ctr"/>
          <a:lstStyle/>
          <a:p>
            <a:pPr marL="0" indent="0" algn="l">
              <a:buNone/>
            </a:pPr>
            <a:r>
              <a:rPr lang="en-US" sz="1250" dirty="0">
                <a:solidFill>
                  <a:srgbClr val="22354F"/>
                </a:solidFill>
                <a:latin typeface="Calibri" pitchFamily="34" charset="0"/>
                <a:ea typeface="Calibri" pitchFamily="34" charset="-122"/>
                <a:cs typeface="Calibri" pitchFamily="34" charset="-120"/>
              </a:rPr>
              <a:t>n</a:t>
            </a:r>
            <a:endParaRPr lang="en-US" sz="1250" dirty="0"/>
          </a:p>
        </p:txBody>
      </p:sp>
      <p:sp>
        <p:nvSpPr>
          <p:cNvPr id="32" name="Text 30"/>
          <p:cNvSpPr/>
          <p:nvPr/>
        </p:nvSpPr>
        <p:spPr>
          <a:xfrm>
            <a:off x="3163824" y="4005072"/>
            <a:ext cx="2212848" cy="420624"/>
          </a:xfrm>
          <a:prstGeom prst="rect">
            <a:avLst/>
          </a:prstGeom>
          <a:noFill/>
          <a:ln/>
        </p:spPr>
        <p:txBody>
          <a:bodyPr wrap="square" lIns="0" tIns="0" rIns="0" bIns="0" rtlCol="0" anchor="ctr"/>
          <a:lstStyle/>
          <a:p>
            <a:pPr marL="0" indent="0" algn="l">
              <a:buNone/>
            </a:pPr>
            <a:r>
              <a:rPr lang="en-US" sz="1250" dirty="0">
                <a:solidFill>
                  <a:srgbClr val="22354F"/>
                </a:solidFill>
                <a:latin typeface="Calibri" pitchFamily="34" charset="0"/>
                <a:ea typeface="Calibri" pitchFamily="34" charset="-122"/>
                <a:cs typeface="Calibri" pitchFamily="34" charset="-120"/>
              </a:rPr>
              <a:t>n × 0.125 ms</a:t>
            </a:r>
            <a:endParaRPr lang="en-US" sz="1250" dirty="0"/>
          </a:p>
        </p:txBody>
      </p:sp>
      <p:sp>
        <p:nvSpPr>
          <p:cNvPr id="33" name="Text 31"/>
          <p:cNvSpPr/>
          <p:nvPr/>
        </p:nvSpPr>
        <p:spPr>
          <a:xfrm>
            <a:off x="5632704" y="4005072"/>
            <a:ext cx="1755648" cy="420624"/>
          </a:xfrm>
          <a:prstGeom prst="rect">
            <a:avLst/>
          </a:prstGeom>
          <a:noFill/>
          <a:ln/>
        </p:spPr>
        <p:txBody>
          <a:bodyPr wrap="square" lIns="0" tIns="0" rIns="0" bIns="0" rtlCol="0" anchor="ctr"/>
          <a:lstStyle/>
          <a:p>
            <a:pPr marL="0" indent="0" algn="l">
              <a:buNone/>
            </a:pPr>
            <a:r>
              <a:rPr lang="en-US" sz="1250" dirty="0">
                <a:solidFill>
                  <a:srgbClr val="22354F"/>
                </a:solidFill>
                <a:latin typeface="Calibri" pitchFamily="34" charset="0"/>
                <a:ea typeface="Calibri" pitchFamily="34" charset="-122"/>
                <a:cs typeface="Calibri" pitchFamily="34" charset="-120"/>
              </a:rPr>
              <a:t>x[n]</a:t>
            </a:r>
            <a:endParaRPr lang="en-US" sz="1250" dirty="0"/>
          </a:p>
        </p:txBody>
      </p:sp>
      <p:sp>
        <p:nvSpPr>
          <p:cNvPr id="34" name="Text 32"/>
          <p:cNvSpPr/>
          <p:nvPr/>
        </p:nvSpPr>
        <p:spPr>
          <a:xfrm>
            <a:off x="7644384" y="4005072"/>
            <a:ext cx="3822192" cy="420624"/>
          </a:xfrm>
          <a:prstGeom prst="rect">
            <a:avLst/>
          </a:prstGeom>
          <a:noFill/>
          <a:ln/>
        </p:spPr>
        <p:txBody>
          <a:bodyPr wrap="square" lIns="0" tIns="0" rIns="0" bIns="0" rtlCol="0" anchor="ctr"/>
          <a:lstStyle/>
          <a:p>
            <a:pPr marL="0" indent="0" algn="l">
              <a:buNone/>
            </a:pPr>
            <a:r>
              <a:rPr lang="en-US" sz="1250" dirty="0">
                <a:solidFill>
                  <a:srgbClr val="22354F"/>
                </a:solidFill>
                <a:latin typeface="Calibri" pitchFamily="34" charset="0"/>
                <a:ea typeface="Calibri" pitchFamily="34" charset="-122"/>
                <a:cs typeface="Calibri" pitchFamily="34" charset="-120"/>
              </a:rPr>
              <a:t>The general case: real time t = nT always</a:t>
            </a:r>
            <a:endParaRPr lang="en-US" sz="1250" dirty="0"/>
          </a:p>
        </p:txBody>
      </p:sp>
      <p:sp>
        <p:nvSpPr>
          <p:cNvPr id="35" name="Shape 33"/>
          <p:cNvSpPr/>
          <p:nvPr/>
        </p:nvSpPr>
        <p:spPr>
          <a:xfrm>
            <a:off x="566928" y="4681728"/>
            <a:ext cx="5376672" cy="1517904"/>
          </a:xfrm>
          <a:prstGeom prst="roundRect">
            <a:avLst>
              <a:gd name="adj" fmla="val 5422"/>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36" name="Text 34"/>
          <p:cNvSpPr/>
          <p:nvPr/>
        </p:nvSpPr>
        <p:spPr>
          <a:xfrm>
            <a:off x="786384" y="4791456"/>
            <a:ext cx="4937760" cy="292608"/>
          </a:xfrm>
          <a:prstGeom prst="rect">
            <a:avLst/>
          </a:prstGeom>
          <a:noFill/>
          <a:ln/>
        </p:spPr>
        <p:txBody>
          <a:bodyPr wrap="square" lIns="0" tIns="0" rIns="0" bIns="0" rtlCol="0" anchor="ctr"/>
          <a:lstStyle/>
          <a:p>
            <a:pPr marL="0" indent="0">
              <a:buNone/>
            </a:pPr>
            <a:r>
              <a:rPr lang="en-US" sz="1300" b="1" dirty="0">
                <a:solidFill>
                  <a:srgbClr val="B23A48"/>
                </a:solidFill>
                <a:latin typeface="Calibri" pitchFamily="34" charset="0"/>
                <a:ea typeface="Calibri" pitchFamily="34" charset="-122"/>
                <a:cs typeface="Calibri" pitchFamily="34" charset="-120"/>
              </a:rPr>
              <a:t>The index carries no units</a:t>
            </a:r>
            <a:endParaRPr lang="en-US" sz="1300" dirty="0"/>
          </a:p>
        </p:txBody>
      </p:sp>
      <p:sp>
        <p:nvSpPr>
          <p:cNvPr id="37" name="Text 35"/>
          <p:cNvSpPr/>
          <p:nvPr/>
        </p:nvSpPr>
        <p:spPr>
          <a:xfrm>
            <a:off x="786384" y="5102352"/>
            <a:ext cx="4937760" cy="1024128"/>
          </a:xfrm>
          <a:prstGeom prst="rect">
            <a:avLst/>
          </a:prstGeom>
          <a:noFill/>
          <a:ln/>
        </p:spPr>
        <p:txBody>
          <a:bodyPr wrap="square" lIns="0" tIns="0" rIns="0" bIns="0" rtlCol="0" anchor="t"/>
          <a:lstStyle/>
          <a:p>
            <a:pPr marL="0" indent="0">
              <a:lnSpc>
                <a:spcPct val="108000"/>
              </a:lnSpc>
              <a:buNone/>
            </a:pPr>
            <a:r>
              <a:rPr lang="en-US" sz="1150" dirty="0">
                <a:solidFill>
                  <a:srgbClr val="22354F"/>
                </a:solidFill>
                <a:latin typeface="Calibri" pitchFamily="34" charset="0"/>
                <a:ea typeface="Calibri" pitchFamily="34" charset="-122"/>
                <a:cs typeface="Calibri" pitchFamily="34" charset="-120"/>
              </a:rPr>
              <a:t>n is a count. It is 8, not 8 seconds and not 8 hertz. The physical units live entirely in T, and if you drop T from a calculation the answer comes out wrong by a factor of the sampling rate.</a:t>
            </a:r>
            <a:endParaRPr lang="en-US" sz="1150" dirty="0"/>
          </a:p>
        </p:txBody>
      </p:sp>
      <p:sp>
        <p:nvSpPr>
          <p:cNvPr id="38" name="Shape 36"/>
          <p:cNvSpPr/>
          <p:nvPr/>
        </p:nvSpPr>
        <p:spPr>
          <a:xfrm>
            <a:off x="6217920" y="4681728"/>
            <a:ext cx="5376672" cy="1517904"/>
          </a:xfrm>
          <a:prstGeom prst="roundRect">
            <a:avLst>
              <a:gd name="adj" fmla="val 5422"/>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39" name="Text 37"/>
          <p:cNvSpPr/>
          <p:nvPr/>
        </p:nvSpPr>
        <p:spPr>
          <a:xfrm>
            <a:off x="6437376" y="4791456"/>
            <a:ext cx="4937760" cy="292608"/>
          </a:xfrm>
          <a:prstGeom prst="rect">
            <a:avLst/>
          </a:prstGeom>
          <a:noFill/>
          <a:ln/>
        </p:spPr>
        <p:txBody>
          <a:bodyPr wrap="square" lIns="0" tIns="0" rIns="0" bIns="0" rtlCol="0" anchor="ctr"/>
          <a:lstStyle/>
          <a:p>
            <a:pPr marL="0" indent="0">
              <a:buNone/>
            </a:pPr>
            <a:r>
              <a:rPr lang="en-US" sz="1300" b="1" dirty="0">
                <a:solidFill>
                  <a:srgbClr val="1C7293"/>
                </a:solidFill>
                <a:latin typeface="Calibri" pitchFamily="34" charset="0"/>
                <a:ea typeface="Calibri" pitchFamily="34" charset="-122"/>
                <a:cs typeface="Calibri" pitchFamily="34" charset="-120"/>
              </a:rPr>
              <a:t>The same sequence can mean different things</a:t>
            </a:r>
            <a:endParaRPr lang="en-US" sz="1300" dirty="0"/>
          </a:p>
        </p:txBody>
      </p:sp>
      <p:sp>
        <p:nvSpPr>
          <p:cNvPr id="40" name="Text 38"/>
          <p:cNvSpPr/>
          <p:nvPr/>
        </p:nvSpPr>
        <p:spPr>
          <a:xfrm>
            <a:off x="6437376" y="5102352"/>
            <a:ext cx="4937760" cy="1024128"/>
          </a:xfrm>
          <a:prstGeom prst="rect">
            <a:avLst/>
          </a:prstGeom>
          <a:noFill/>
          <a:ln/>
        </p:spPr>
        <p:txBody>
          <a:bodyPr wrap="square" lIns="0" tIns="0" rIns="0" bIns="0" rtlCol="0" anchor="t"/>
          <a:lstStyle/>
          <a:p>
            <a:pPr marL="0" indent="0">
              <a:lnSpc>
                <a:spcPct val="108000"/>
              </a:lnSpc>
              <a:buNone/>
            </a:pPr>
            <a:r>
              <a:rPr lang="en-US" sz="1150" dirty="0">
                <a:solidFill>
                  <a:srgbClr val="22354F"/>
                </a:solidFill>
                <a:latin typeface="Calibri" pitchFamily="34" charset="0"/>
                <a:ea typeface="Calibri" pitchFamily="34" charset="-122"/>
                <a:cs typeface="Calibri" pitchFamily="34" charset="-120"/>
              </a:rPr>
              <a:t>The list of numbers 1, 4, 9, 2 says nothing about speed. Read at 8 kHz it is half a millisecond of audio; read once a day it is four days of rainfall. The sequence and the sampling rate are separate pieces of information and must be carried together.</a:t>
            </a:r>
            <a:endParaRPr lang="en-US" sz="1150" dirty="0"/>
          </a:p>
        </p:txBody>
      </p:sp>
      <p:sp>
        <p:nvSpPr>
          <p:cNvPr id="41" name="Text 39"/>
          <p:cNvSpPr/>
          <p:nvPr/>
        </p:nvSpPr>
        <p:spPr>
          <a:xfrm>
            <a:off x="566928" y="6473952"/>
            <a:ext cx="8595360" cy="237744"/>
          </a:xfrm>
          <a:prstGeom prst="rect">
            <a:avLst/>
          </a:prstGeom>
          <a:noFill/>
          <a:ln/>
        </p:spPr>
        <p:txBody>
          <a:bodyPr wrap="square" lIns="0" tIns="0" rIns="0" bIns="0" rtlCol="0" anchor="ctr"/>
          <a:lstStyle/>
          <a:p>
            <a:pPr marL="0" indent="0">
              <a:buNone/>
            </a:pPr>
            <a:r>
              <a:rPr lang="en-US" sz="900" dirty="0">
                <a:solidFill>
                  <a:srgbClr val="5A6B7D"/>
                </a:solidFill>
                <a:latin typeface="Calibri" pitchFamily="34" charset="0"/>
                <a:ea typeface="Calibri" pitchFamily="34" charset="-122"/>
                <a:cs typeface="Calibri" pitchFamily="34" charset="-120"/>
              </a:rPr>
              <a:t>CSE 5112  ·  Module 1  ·  Foundations of DSP</a:t>
            </a:r>
            <a:endParaRPr lang="en-US" sz="900" dirty="0"/>
          </a:p>
        </p:txBody>
      </p:sp>
      <p:sp>
        <p:nvSpPr>
          <p:cNvPr id="42" name="Text 40"/>
          <p:cNvSpPr/>
          <p:nvPr/>
        </p:nvSpPr>
        <p:spPr>
          <a:xfrm>
            <a:off x="10680192" y="6473952"/>
            <a:ext cx="914400" cy="237744"/>
          </a:xfrm>
          <a:prstGeom prst="rect">
            <a:avLst/>
          </a:prstGeom>
          <a:noFill/>
          <a:ln/>
        </p:spPr>
        <p:txBody>
          <a:bodyPr wrap="square" lIns="0" tIns="0" rIns="0" bIns="0" rtlCol="0" anchor="ctr"/>
          <a:lstStyle/>
          <a:p>
            <a:pPr marL="0" indent="0" algn="r">
              <a:buNone/>
            </a:pPr>
            <a:r>
              <a:rPr lang="en-US" sz="900" dirty="0">
                <a:solidFill>
                  <a:srgbClr val="5A6B7D"/>
                </a:solidFill>
                <a:latin typeface="Calibri" pitchFamily="34" charset="0"/>
                <a:ea typeface="Calibri" pitchFamily="34" charset="-122"/>
                <a:cs typeface="Calibri" pitchFamily="34" charset="-120"/>
              </a:rPr>
              <a:t>31</a:t>
            </a:r>
            <a:endParaRPr lang="en-US" sz="9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66928" y="365760"/>
            <a:ext cx="11027664" cy="566928"/>
          </a:xfrm>
          <a:prstGeom prst="rect">
            <a:avLst/>
          </a:prstGeom>
          <a:noFill/>
          <a:ln/>
        </p:spPr>
        <p:txBody>
          <a:bodyPr wrap="square" lIns="0" tIns="0" rIns="0" bIns="0" rtlCol="0" anchor="ctr"/>
          <a:lstStyle/>
          <a:p>
            <a:pPr marL="0" indent="0">
              <a:buNone/>
            </a:pPr>
            <a:r>
              <a:rPr lang="en-US" sz="2900" b="1" dirty="0">
                <a:solidFill>
                  <a:srgbClr val="16243D"/>
                </a:solidFill>
                <a:latin typeface="Cambria" pitchFamily="34" charset="0"/>
                <a:ea typeface="Cambria" pitchFamily="34" charset="-122"/>
                <a:cs typeface="Cambria" pitchFamily="34" charset="-120"/>
              </a:rPr>
              <a:t>The standard sequences</a:t>
            </a:r>
            <a:endParaRPr lang="en-US" sz="2900" dirty="0"/>
          </a:p>
        </p:txBody>
      </p:sp>
      <p:sp>
        <p:nvSpPr>
          <p:cNvPr id="3" name="Text 1"/>
          <p:cNvSpPr/>
          <p:nvPr/>
        </p:nvSpPr>
        <p:spPr>
          <a:xfrm>
            <a:off x="566928" y="914400"/>
            <a:ext cx="11027664" cy="347472"/>
          </a:xfrm>
          <a:prstGeom prst="rect">
            <a:avLst/>
          </a:prstGeom>
          <a:noFill/>
          <a:ln/>
        </p:spPr>
        <p:txBody>
          <a:bodyPr wrap="square" lIns="0" tIns="0" rIns="0" bIns="0" rtlCol="0" anchor="ctr"/>
          <a:lstStyle/>
          <a:p>
            <a:pPr marL="0" indent="0">
              <a:buNone/>
            </a:pPr>
            <a:r>
              <a:rPr lang="en-US" sz="1350" dirty="0">
                <a:solidFill>
                  <a:srgbClr val="43596E"/>
                </a:solidFill>
                <a:latin typeface="Calibri" pitchFamily="34" charset="0"/>
                <a:ea typeface="Calibri" pitchFamily="34" charset="-122"/>
                <a:cs typeface="Calibri" pitchFamily="34" charset="-120"/>
              </a:rPr>
              <a:t>Four simple signals. Almost everything else in the course is built from them.</a:t>
            </a:r>
            <a:endParaRPr lang="en-US" sz="1350" dirty="0"/>
          </a:p>
        </p:txBody>
      </p:sp>
      <p:pic>
        <p:nvPicPr>
          <p:cNvPr id="4" name="Image 0" descr="assets/fig/basic_seq.png"/>
          <p:cNvPicPr>
            <a:picLocks noChangeAspect="1"/>
          </p:cNvPicPr>
          <p:nvPr/>
        </p:nvPicPr>
        <p:blipFill>
          <a:blip r:embed="rId3"/>
          <a:stretch>
            <a:fillRect/>
          </a:stretch>
        </p:blipFill>
        <p:spPr>
          <a:xfrm>
            <a:off x="411480" y="1408176"/>
            <a:ext cx="7955280" cy="3554172"/>
          </a:xfrm>
          <a:prstGeom prst="rect">
            <a:avLst/>
          </a:prstGeom>
        </p:spPr>
      </p:pic>
      <p:sp>
        <p:nvSpPr>
          <p:cNvPr id="5" name="Shape 2"/>
          <p:cNvSpPr/>
          <p:nvPr/>
        </p:nvSpPr>
        <p:spPr>
          <a:xfrm>
            <a:off x="8394192" y="1499616"/>
            <a:ext cx="3200400" cy="1097299"/>
          </a:xfrm>
          <a:prstGeom prst="roundRect">
            <a:avLst>
              <a:gd name="adj" fmla="val 7500"/>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pic>
        <p:nvPicPr>
          <p:cNvPr id="6" name="Image 1" descr="assets/eq/impulse.png"/>
          <p:cNvPicPr>
            <a:picLocks noChangeAspect="1"/>
          </p:cNvPicPr>
          <p:nvPr/>
        </p:nvPicPr>
        <p:blipFill>
          <a:blip r:embed="rId4"/>
          <a:stretch>
            <a:fillRect/>
          </a:stretch>
        </p:blipFill>
        <p:spPr>
          <a:xfrm>
            <a:off x="8892540" y="1664208"/>
            <a:ext cx="1874520" cy="768115"/>
          </a:xfrm>
          <a:prstGeom prst="rect">
            <a:avLst/>
          </a:prstGeom>
        </p:spPr>
      </p:pic>
      <p:sp>
        <p:nvSpPr>
          <p:cNvPr id="7" name="Text 3"/>
          <p:cNvSpPr/>
          <p:nvPr/>
        </p:nvSpPr>
        <p:spPr>
          <a:xfrm>
            <a:off x="10936224" y="1920250"/>
            <a:ext cx="548640" cy="256032"/>
          </a:xfrm>
          <a:prstGeom prst="rect">
            <a:avLst/>
          </a:prstGeom>
          <a:noFill/>
          <a:ln/>
        </p:spPr>
        <p:txBody>
          <a:bodyPr wrap="square" lIns="0" tIns="0" rIns="0" bIns="0" rtlCol="0" anchor="ctr"/>
          <a:lstStyle/>
          <a:p>
            <a:pPr marL="0" indent="0" algn="r">
              <a:buNone/>
            </a:pPr>
            <a:r>
              <a:rPr lang="en-US" sz="1050" dirty="0">
                <a:solidFill>
                  <a:srgbClr val="5A6B7D"/>
                </a:solidFill>
                <a:latin typeface="Calibri" pitchFamily="34" charset="0"/>
                <a:ea typeface="Calibri" pitchFamily="34" charset="-122"/>
                <a:cs typeface="Calibri" pitchFamily="34" charset="-120"/>
              </a:rPr>
              <a:t>(3.2)</a:t>
            </a:r>
            <a:endParaRPr lang="en-US" sz="1050" dirty="0"/>
          </a:p>
        </p:txBody>
      </p:sp>
      <p:sp>
        <p:nvSpPr>
          <p:cNvPr id="8" name="Shape 4"/>
          <p:cNvSpPr/>
          <p:nvPr/>
        </p:nvSpPr>
        <p:spPr>
          <a:xfrm>
            <a:off x="8394192" y="2743219"/>
            <a:ext cx="3200400" cy="1089231"/>
          </a:xfrm>
          <a:prstGeom prst="roundRect">
            <a:avLst>
              <a:gd name="adj" fmla="val 7555"/>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pic>
        <p:nvPicPr>
          <p:cNvPr id="9" name="Image 2" descr="assets/eq/ustep.png"/>
          <p:cNvPicPr>
            <a:picLocks noChangeAspect="1"/>
          </p:cNvPicPr>
          <p:nvPr/>
        </p:nvPicPr>
        <p:blipFill>
          <a:blip r:embed="rId5"/>
          <a:stretch>
            <a:fillRect/>
          </a:stretch>
        </p:blipFill>
        <p:spPr>
          <a:xfrm>
            <a:off x="8892540" y="2907811"/>
            <a:ext cx="1874520" cy="760047"/>
          </a:xfrm>
          <a:prstGeom prst="rect">
            <a:avLst/>
          </a:prstGeom>
        </p:spPr>
      </p:pic>
      <p:sp>
        <p:nvSpPr>
          <p:cNvPr id="10" name="Text 5"/>
          <p:cNvSpPr/>
          <p:nvPr/>
        </p:nvSpPr>
        <p:spPr>
          <a:xfrm>
            <a:off x="10936224" y="3159819"/>
            <a:ext cx="548640" cy="256032"/>
          </a:xfrm>
          <a:prstGeom prst="rect">
            <a:avLst/>
          </a:prstGeom>
          <a:noFill/>
          <a:ln/>
        </p:spPr>
        <p:txBody>
          <a:bodyPr wrap="square" lIns="0" tIns="0" rIns="0" bIns="0" rtlCol="0" anchor="ctr"/>
          <a:lstStyle/>
          <a:p>
            <a:pPr marL="0" indent="0" algn="r">
              <a:buNone/>
            </a:pPr>
            <a:r>
              <a:rPr lang="en-US" sz="1050" dirty="0">
                <a:solidFill>
                  <a:srgbClr val="5A6B7D"/>
                </a:solidFill>
                <a:latin typeface="Calibri" pitchFamily="34" charset="0"/>
                <a:ea typeface="Calibri" pitchFamily="34" charset="-122"/>
                <a:cs typeface="Calibri" pitchFamily="34" charset="-120"/>
              </a:rPr>
              <a:t>(3.3)</a:t>
            </a:r>
            <a:endParaRPr lang="en-US" sz="1050" dirty="0"/>
          </a:p>
        </p:txBody>
      </p:sp>
      <p:sp>
        <p:nvSpPr>
          <p:cNvPr id="11" name="Shape 6"/>
          <p:cNvSpPr/>
          <p:nvPr/>
        </p:nvSpPr>
        <p:spPr>
          <a:xfrm>
            <a:off x="8394192" y="3978754"/>
            <a:ext cx="3200400" cy="622868"/>
          </a:xfrm>
          <a:prstGeom prst="roundRect">
            <a:avLst>
              <a:gd name="adj" fmla="val 13212"/>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pic>
        <p:nvPicPr>
          <p:cNvPr id="12" name="Image 3" descr="assets/eq/expo.png"/>
          <p:cNvPicPr>
            <a:picLocks noChangeAspect="1"/>
          </p:cNvPicPr>
          <p:nvPr/>
        </p:nvPicPr>
        <p:blipFill>
          <a:blip r:embed="rId6"/>
          <a:stretch>
            <a:fillRect/>
          </a:stretch>
        </p:blipFill>
        <p:spPr>
          <a:xfrm>
            <a:off x="8709660" y="4143346"/>
            <a:ext cx="2240280" cy="293684"/>
          </a:xfrm>
          <a:prstGeom prst="rect">
            <a:avLst/>
          </a:prstGeom>
        </p:spPr>
      </p:pic>
      <p:sp>
        <p:nvSpPr>
          <p:cNvPr id="13" name="Text 7"/>
          <p:cNvSpPr/>
          <p:nvPr/>
        </p:nvSpPr>
        <p:spPr>
          <a:xfrm>
            <a:off x="10936224" y="4162172"/>
            <a:ext cx="548640" cy="256032"/>
          </a:xfrm>
          <a:prstGeom prst="rect">
            <a:avLst/>
          </a:prstGeom>
          <a:noFill/>
          <a:ln/>
        </p:spPr>
        <p:txBody>
          <a:bodyPr wrap="square" lIns="0" tIns="0" rIns="0" bIns="0" rtlCol="0" anchor="ctr"/>
          <a:lstStyle/>
          <a:p>
            <a:pPr marL="0" indent="0" algn="r">
              <a:buNone/>
            </a:pPr>
            <a:r>
              <a:rPr lang="en-US" sz="1050" dirty="0">
                <a:solidFill>
                  <a:srgbClr val="5A6B7D"/>
                </a:solidFill>
                <a:latin typeface="Calibri" pitchFamily="34" charset="0"/>
                <a:ea typeface="Calibri" pitchFamily="34" charset="-122"/>
                <a:cs typeface="Calibri" pitchFamily="34" charset="-120"/>
              </a:rPr>
              <a:t>(3.4)</a:t>
            </a:r>
            <a:endParaRPr lang="en-US" sz="1050" dirty="0"/>
          </a:p>
        </p:txBody>
      </p:sp>
      <p:sp>
        <p:nvSpPr>
          <p:cNvPr id="14" name="Shape 8"/>
          <p:cNvSpPr/>
          <p:nvPr/>
        </p:nvSpPr>
        <p:spPr>
          <a:xfrm>
            <a:off x="8394192" y="4747926"/>
            <a:ext cx="3200400" cy="684594"/>
          </a:xfrm>
          <a:prstGeom prst="roundRect">
            <a:avLst>
              <a:gd name="adj" fmla="val 12021"/>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pic>
        <p:nvPicPr>
          <p:cNvPr id="15" name="Image 4" descr="assets/eq/dtsin.png"/>
          <p:cNvPicPr>
            <a:picLocks noChangeAspect="1"/>
          </p:cNvPicPr>
          <p:nvPr/>
        </p:nvPicPr>
        <p:blipFill>
          <a:blip r:embed="rId7"/>
          <a:stretch>
            <a:fillRect/>
          </a:stretch>
        </p:blipFill>
        <p:spPr>
          <a:xfrm>
            <a:off x="8709660" y="4912518"/>
            <a:ext cx="2240280" cy="355410"/>
          </a:xfrm>
          <a:prstGeom prst="rect">
            <a:avLst/>
          </a:prstGeom>
        </p:spPr>
      </p:pic>
      <p:sp>
        <p:nvSpPr>
          <p:cNvPr id="16" name="Text 9"/>
          <p:cNvSpPr/>
          <p:nvPr/>
        </p:nvSpPr>
        <p:spPr>
          <a:xfrm>
            <a:off x="10936224" y="4962207"/>
            <a:ext cx="548640" cy="256032"/>
          </a:xfrm>
          <a:prstGeom prst="rect">
            <a:avLst/>
          </a:prstGeom>
          <a:noFill/>
          <a:ln/>
        </p:spPr>
        <p:txBody>
          <a:bodyPr wrap="square" lIns="0" tIns="0" rIns="0" bIns="0" rtlCol="0" anchor="ctr"/>
          <a:lstStyle/>
          <a:p>
            <a:pPr marL="0" indent="0" algn="r">
              <a:buNone/>
            </a:pPr>
            <a:r>
              <a:rPr lang="en-US" sz="1050" dirty="0">
                <a:solidFill>
                  <a:srgbClr val="5A6B7D"/>
                </a:solidFill>
                <a:latin typeface="Calibri" pitchFamily="34" charset="0"/>
                <a:ea typeface="Calibri" pitchFamily="34" charset="-122"/>
                <a:cs typeface="Calibri" pitchFamily="34" charset="-120"/>
              </a:rPr>
              <a:t>(3.5)</a:t>
            </a:r>
            <a:endParaRPr lang="en-US" sz="1050" dirty="0"/>
          </a:p>
        </p:txBody>
      </p:sp>
      <p:sp>
        <p:nvSpPr>
          <p:cNvPr id="17" name="Shape 10"/>
          <p:cNvSpPr/>
          <p:nvPr/>
        </p:nvSpPr>
        <p:spPr>
          <a:xfrm>
            <a:off x="566928" y="5358384"/>
            <a:ext cx="11027664" cy="676656"/>
          </a:xfrm>
          <a:prstGeom prst="roundRect">
            <a:avLst>
              <a:gd name="adj" fmla="val 10811"/>
            </a:avLst>
          </a:prstGeom>
          <a:solidFill>
            <a:srgbClr val="EDF2F5"/>
          </a:solidFill>
          <a:ln w="13970">
            <a:solidFill>
              <a:srgbClr val="1C7293"/>
            </a:solidFill>
            <a:prstDash val="solid"/>
          </a:ln>
        </p:spPr>
      </p:sp>
      <p:sp>
        <p:nvSpPr>
          <p:cNvPr id="18" name="Text 11"/>
          <p:cNvSpPr/>
          <p:nvPr/>
        </p:nvSpPr>
        <p:spPr>
          <a:xfrm>
            <a:off x="786384" y="5358384"/>
            <a:ext cx="10588752" cy="676656"/>
          </a:xfrm>
          <a:prstGeom prst="rect">
            <a:avLst/>
          </a:prstGeom>
          <a:noFill/>
          <a:ln/>
        </p:spPr>
        <p:txBody>
          <a:bodyPr wrap="square" lIns="0" tIns="0" rIns="0" bIns="0" rtlCol="0" anchor="ctr"/>
          <a:lstStyle/>
          <a:p>
            <a:pPr marL="0" indent="0">
              <a:buNone/>
            </a:pPr>
            <a:r>
              <a:rPr lang="en-US" sz="1150" b="1" dirty="0">
                <a:solidFill>
                  <a:srgbClr val="1C7293"/>
                </a:solidFill>
                <a:latin typeface="Calibri" pitchFamily="34" charset="0"/>
                <a:ea typeface="Calibri" pitchFamily="34" charset="-122"/>
                <a:cs typeface="Calibri" pitchFamily="34" charset="-120"/>
              </a:rPr>
              <a:t>Key point   </a:t>
            </a:r>
            <a:r>
              <a:rPr lang="en-US" sz="1300" dirty="0">
                <a:solidFill>
                  <a:srgbClr val="22354F"/>
                </a:solidFill>
                <a:latin typeface="Calibri" pitchFamily="34" charset="0"/>
                <a:ea typeface="Calibri" pitchFamily="34" charset="-122"/>
                <a:cs typeface="Calibri" pitchFamily="34" charset="-120"/>
              </a:rPr>
              <a:t>The unit impulse is the most useful of the four. Later in this chapter we show that if you know what a system does to δ[n] alone, you know what it does to anything.</a:t>
            </a:r>
            <a:endParaRPr lang="en-US" sz="1150" dirty="0"/>
          </a:p>
        </p:txBody>
      </p:sp>
      <p:sp>
        <p:nvSpPr>
          <p:cNvPr id="19" name="Text 12"/>
          <p:cNvSpPr/>
          <p:nvPr/>
        </p:nvSpPr>
        <p:spPr>
          <a:xfrm>
            <a:off x="566928" y="6473952"/>
            <a:ext cx="8595360" cy="237744"/>
          </a:xfrm>
          <a:prstGeom prst="rect">
            <a:avLst/>
          </a:prstGeom>
          <a:noFill/>
          <a:ln/>
        </p:spPr>
        <p:txBody>
          <a:bodyPr wrap="square" lIns="0" tIns="0" rIns="0" bIns="0" rtlCol="0" anchor="ctr"/>
          <a:lstStyle/>
          <a:p>
            <a:pPr marL="0" indent="0">
              <a:buNone/>
            </a:pPr>
            <a:r>
              <a:rPr lang="en-US" sz="900" dirty="0">
                <a:solidFill>
                  <a:srgbClr val="5A6B7D"/>
                </a:solidFill>
                <a:latin typeface="Calibri" pitchFamily="34" charset="0"/>
                <a:ea typeface="Calibri" pitchFamily="34" charset="-122"/>
                <a:cs typeface="Calibri" pitchFamily="34" charset="-120"/>
              </a:rPr>
              <a:t>CSE 5112  ·  Module 1  ·  Foundations of DSP</a:t>
            </a:r>
            <a:endParaRPr lang="en-US" sz="900" dirty="0"/>
          </a:p>
        </p:txBody>
      </p:sp>
      <p:sp>
        <p:nvSpPr>
          <p:cNvPr id="20" name="Text 13"/>
          <p:cNvSpPr/>
          <p:nvPr/>
        </p:nvSpPr>
        <p:spPr>
          <a:xfrm>
            <a:off x="10680192" y="6473952"/>
            <a:ext cx="914400" cy="237744"/>
          </a:xfrm>
          <a:prstGeom prst="rect">
            <a:avLst/>
          </a:prstGeom>
          <a:noFill/>
          <a:ln/>
        </p:spPr>
        <p:txBody>
          <a:bodyPr wrap="square" lIns="0" tIns="0" rIns="0" bIns="0" rtlCol="0" anchor="ctr"/>
          <a:lstStyle/>
          <a:p>
            <a:pPr marL="0" indent="0" algn="r">
              <a:buNone/>
            </a:pPr>
            <a:r>
              <a:rPr lang="en-US" sz="900" dirty="0">
                <a:solidFill>
                  <a:srgbClr val="5A6B7D"/>
                </a:solidFill>
                <a:latin typeface="Calibri" pitchFamily="34" charset="0"/>
                <a:ea typeface="Calibri" pitchFamily="34" charset="-122"/>
                <a:cs typeface="Calibri" pitchFamily="34" charset="-120"/>
              </a:rPr>
              <a:t>32</a:t>
            </a:r>
            <a:endParaRPr lang="en-US" sz="9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66928" y="365760"/>
            <a:ext cx="11027664" cy="566928"/>
          </a:xfrm>
          <a:prstGeom prst="rect">
            <a:avLst/>
          </a:prstGeom>
          <a:noFill/>
          <a:ln/>
        </p:spPr>
        <p:txBody>
          <a:bodyPr wrap="square" lIns="0" tIns="0" rIns="0" bIns="0" rtlCol="0" anchor="ctr"/>
          <a:lstStyle/>
          <a:p>
            <a:pPr marL="0" indent="0">
              <a:buNone/>
            </a:pPr>
            <a:r>
              <a:rPr lang="en-US" sz="2900" b="1" dirty="0">
                <a:solidFill>
                  <a:srgbClr val="16243D"/>
                </a:solidFill>
                <a:latin typeface="Cambria" pitchFamily="34" charset="0"/>
                <a:ea typeface="Cambria" pitchFamily="34" charset="-122"/>
                <a:cs typeface="Cambria" pitchFamily="34" charset="-120"/>
              </a:rPr>
              <a:t>Every sequence is a sum of shifted impulses</a:t>
            </a:r>
            <a:endParaRPr lang="en-US" sz="2900" dirty="0"/>
          </a:p>
        </p:txBody>
      </p:sp>
      <p:sp>
        <p:nvSpPr>
          <p:cNvPr id="3" name="Text 1"/>
          <p:cNvSpPr/>
          <p:nvPr/>
        </p:nvSpPr>
        <p:spPr>
          <a:xfrm>
            <a:off x="566928" y="914400"/>
            <a:ext cx="11027664" cy="347472"/>
          </a:xfrm>
          <a:prstGeom prst="rect">
            <a:avLst/>
          </a:prstGeom>
          <a:noFill/>
          <a:ln/>
        </p:spPr>
        <p:txBody>
          <a:bodyPr wrap="square" lIns="0" tIns="0" rIns="0" bIns="0" rtlCol="0" anchor="ctr"/>
          <a:lstStyle/>
          <a:p>
            <a:pPr marL="0" indent="0">
              <a:buNone/>
            </a:pPr>
            <a:r>
              <a:rPr lang="en-US" sz="1350" dirty="0">
                <a:solidFill>
                  <a:srgbClr val="43596E"/>
                </a:solidFill>
                <a:latin typeface="Calibri" pitchFamily="34" charset="0"/>
                <a:ea typeface="Calibri" pitchFamily="34" charset="-122"/>
                <a:cs typeface="Calibri" pitchFamily="34" charset="-120"/>
              </a:rPr>
              <a:t>Any signal is just a row of spikes. That one simple fact gives us convolution.</a:t>
            </a:r>
            <a:endParaRPr lang="en-US" sz="1350" dirty="0"/>
          </a:p>
        </p:txBody>
      </p:sp>
      <p:sp>
        <p:nvSpPr>
          <p:cNvPr id="4" name="Shape 2"/>
          <p:cNvSpPr/>
          <p:nvPr/>
        </p:nvSpPr>
        <p:spPr>
          <a:xfrm>
            <a:off x="566928" y="1481328"/>
            <a:ext cx="11027664" cy="1882763"/>
          </a:xfrm>
          <a:prstGeom prst="roundRect">
            <a:avLst>
              <a:gd name="adj" fmla="val 4371"/>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pic>
        <p:nvPicPr>
          <p:cNvPr id="5" name="Image 0" descr="assets/eq/sift.png"/>
          <p:cNvPicPr>
            <a:picLocks noChangeAspect="1"/>
          </p:cNvPicPr>
          <p:nvPr/>
        </p:nvPicPr>
        <p:blipFill>
          <a:blip r:embed="rId3"/>
          <a:stretch>
            <a:fillRect/>
          </a:stretch>
        </p:blipFill>
        <p:spPr>
          <a:xfrm>
            <a:off x="3063240" y="1700784"/>
            <a:ext cx="4754880" cy="1443851"/>
          </a:xfrm>
          <a:prstGeom prst="rect">
            <a:avLst/>
          </a:prstGeom>
        </p:spPr>
      </p:pic>
      <p:sp>
        <p:nvSpPr>
          <p:cNvPr id="6" name="Text 3"/>
          <p:cNvSpPr/>
          <p:nvPr/>
        </p:nvSpPr>
        <p:spPr>
          <a:xfrm>
            <a:off x="10405872" y="2276405"/>
            <a:ext cx="960120" cy="292608"/>
          </a:xfrm>
          <a:prstGeom prst="rect">
            <a:avLst/>
          </a:prstGeom>
          <a:noFill/>
          <a:ln/>
        </p:spPr>
        <p:txBody>
          <a:bodyPr wrap="square" lIns="0" tIns="0" rIns="0" bIns="0" rtlCol="0" anchor="ctr"/>
          <a:lstStyle/>
          <a:p>
            <a:pPr marL="0" indent="0" algn="r">
              <a:buNone/>
            </a:pPr>
            <a:r>
              <a:rPr lang="en-US" sz="1150" dirty="0">
                <a:solidFill>
                  <a:srgbClr val="5A6B7D"/>
                </a:solidFill>
                <a:latin typeface="Calibri" pitchFamily="34" charset="0"/>
                <a:ea typeface="Calibri" pitchFamily="34" charset="-122"/>
                <a:cs typeface="Calibri" pitchFamily="34" charset="-120"/>
              </a:rPr>
              <a:t>(3.6)</a:t>
            </a:r>
            <a:endParaRPr lang="en-US" sz="1150" dirty="0"/>
          </a:p>
        </p:txBody>
      </p:sp>
      <p:sp>
        <p:nvSpPr>
          <p:cNvPr id="7" name="Text 4"/>
          <p:cNvSpPr/>
          <p:nvPr/>
        </p:nvSpPr>
        <p:spPr>
          <a:xfrm>
            <a:off x="566928" y="3766427"/>
            <a:ext cx="11027664" cy="2377440"/>
          </a:xfrm>
          <a:prstGeom prst="rect">
            <a:avLst/>
          </a:prstGeom>
          <a:noFill/>
          <a:ln/>
        </p:spPr>
        <p:txBody>
          <a:bodyPr wrap="square" lIns="0" tIns="0" rIns="0" bIns="0" rtlCol="0" anchor="t"/>
          <a:lstStyle/>
          <a:p>
            <a:pPr marL="190500" indent="-190500">
              <a:lnSpc>
                <a:spcPct val="106000"/>
              </a:lnSpc>
              <a:spcAft>
                <a:spcPts val="1100"/>
              </a:spcAft>
              <a:buSzPct val="100000"/>
              <a:buChar char="▪"/>
            </a:pPr>
            <a:r>
              <a:rPr lang="en-US" sz="1400" dirty="0">
                <a:solidFill>
                  <a:srgbClr val="22354F"/>
                </a:solidFill>
                <a:latin typeface="Calibri" pitchFamily="34" charset="0"/>
                <a:ea typeface="Calibri" pitchFamily="34" charset="-122"/>
                <a:cs typeface="Calibri" pitchFamily="34" charset="-120"/>
              </a:rPr>
              <a:t>Read the right side literally. The piece x[k]δ[n − k] is one spike of height x[k], sitting at position k, and it is zero everywhere else.</a:t>
            </a:r>
            <a:endParaRPr lang="en-US" sz="1400" dirty="0"/>
          </a:p>
          <a:p>
            <a:pPr marL="190500" indent="-190500">
              <a:lnSpc>
                <a:spcPct val="106000"/>
              </a:lnSpc>
              <a:spcAft>
                <a:spcPts val="1100"/>
              </a:spcAft>
              <a:buSzPct val="100000"/>
              <a:buChar char="▪"/>
            </a:pPr>
            <a:r>
              <a:rPr lang="en-US" sz="1400" dirty="0">
                <a:solidFill>
                  <a:srgbClr val="22354F"/>
                </a:solidFill>
                <a:latin typeface="Calibri" pitchFamily="34" charset="0"/>
                <a:ea typeface="Calibri" pitchFamily="34" charset="-122"/>
                <a:cs typeface="Calibri" pitchFamily="34" charset="-120"/>
              </a:rPr>
              <a:t>Add up all those spikes and you get the original sequence back exactly, one sample at a time. Nothing has been rounded or approximated.</a:t>
            </a:r>
            <a:endParaRPr lang="en-US" sz="1400" dirty="0"/>
          </a:p>
          <a:p>
            <a:pPr marL="190500" indent="-190500">
              <a:lnSpc>
                <a:spcPct val="106000"/>
              </a:lnSpc>
              <a:spcAft>
                <a:spcPts val="1100"/>
              </a:spcAft>
              <a:buSzPct val="100000"/>
              <a:buChar char="▪"/>
            </a:pPr>
            <a:r>
              <a:rPr lang="en-US" sz="1400" dirty="0">
                <a:solidFill>
                  <a:srgbClr val="22354F"/>
                </a:solidFill>
                <a:latin typeface="Calibri" pitchFamily="34" charset="0"/>
                <a:ea typeface="Calibri" pitchFamily="34" charset="-122"/>
                <a:cs typeface="Calibri" pitchFamily="34" charset="-120"/>
              </a:rPr>
              <a:t>It looks like a statement that says nothing. It is actually the hinge of the whole chapter, because it writes any input at all as a set of scaled, shifted copies of one single test signal.</a:t>
            </a:r>
            <a:endParaRPr lang="en-US" sz="1400" dirty="0"/>
          </a:p>
          <a:p>
            <a:pPr marL="190500" indent="-190500">
              <a:lnSpc>
                <a:spcPct val="106000"/>
              </a:lnSpc>
              <a:spcAft>
                <a:spcPts val="1100"/>
              </a:spcAft>
              <a:buSzPct val="100000"/>
              <a:buChar char="▪"/>
            </a:pPr>
            <a:r>
              <a:rPr lang="en-US" sz="1400" dirty="0">
                <a:solidFill>
                  <a:srgbClr val="22354F"/>
                </a:solidFill>
                <a:latin typeface="Calibri" pitchFamily="34" charset="0"/>
                <a:ea typeface="Calibri" pitchFamily="34" charset="-122"/>
                <a:cs typeface="Calibri" pitchFamily="34" charset="-120"/>
              </a:rPr>
              <a:t>Now push the system through both sides. Linearity lets it go inside the sum. Time invariance turns its answer to δ[n − k] into h[n − k]. Two lines, and convolution appears.</a:t>
            </a:r>
            <a:endParaRPr lang="en-US" sz="1400" dirty="0"/>
          </a:p>
        </p:txBody>
      </p:sp>
      <p:sp>
        <p:nvSpPr>
          <p:cNvPr id="8" name="Shape 5"/>
          <p:cNvSpPr/>
          <p:nvPr/>
        </p:nvSpPr>
        <p:spPr>
          <a:xfrm>
            <a:off x="566928" y="5650992"/>
            <a:ext cx="11027664" cy="676656"/>
          </a:xfrm>
          <a:prstGeom prst="roundRect">
            <a:avLst>
              <a:gd name="adj" fmla="val 10811"/>
            </a:avLst>
          </a:prstGeom>
          <a:solidFill>
            <a:srgbClr val="EDF2F5"/>
          </a:solidFill>
          <a:ln w="13970">
            <a:solidFill>
              <a:srgbClr val="C97A1E"/>
            </a:solidFill>
            <a:prstDash val="solid"/>
          </a:ln>
        </p:spPr>
      </p:sp>
      <p:sp>
        <p:nvSpPr>
          <p:cNvPr id="9" name="Text 6"/>
          <p:cNvSpPr/>
          <p:nvPr/>
        </p:nvSpPr>
        <p:spPr>
          <a:xfrm>
            <a:off x="786384" y="5650992"/>
            <a:ext cx="10588752" cy="676656"/>
          </a:xfrm>
          <a:prstGeom prst="rect">
            <a:avLst/>
          </a:prstGeom>
          <a:noFill/>
          <a:ln/>
        </p:spPr>
        <p:txBody>
          <a:bodyPr wrap="square" lIns="0" tIns="0" rIns="0" bIns="0" rtlCol="0" anchor="ctr"/>
          <a:lstStyle/>
          <a:p>
            <a:pPr marL="0" indent="0">
              <a:buNone/>
            </a:pPr>
            <a:r>
              <a:rPr lang="en-US" sz="1150" b="1" dirty="0">
                <a:solidFill>
                  <a:srgbClr val="C97A1E"/>
                </a:solidFill>
                <a:latin typeface="Calibri" pitchFamily="34" charset="0"/>
                <a:ea typeface="Calibri" pitchFamily="34" charset="-122"/>
                <a:cs typeface="Calibri" pitchFamily="34" charset="-120"/>
              </a:rPr>
              <a:t>Examinable   </a:t>
            </a:r>
            <a:r>
              <a:rPr lang="en-US" sz="1300" dirty="0">
                <a:solidFill>
                  <a:srgbClr val="22354F"/>
                </a:solidFill>
                <a:latin typeface="Calibri" pitchFamily="34" charset="0"/>
                <a:ea typeface="Calibri" pitchFamily="34" charset="-122"/>
                <a:cs typeface="Calibri" pitchFamily="34" charset="-120"/>
              </a:rPr>
              <a:t>This is a real proof, not a side comment. Be ready to write the two-line argument from linearity and time invariance to the convolution sum. It is a standard exam question.</a:t>
            </a:r>
            <a:endParaRPr lang="en-US" sz="1150" dirty="0"/>
          </a:p>
        </p:txBody>
      </p:sp>
      <p:sp>
        <p:nvSpPr>
          <p:cNvPr id="10" name="Text 7"/>
          <p:cNvSpPr/>
          <p:nvPr/>
        </p:nvSpPr>
        <p:spPr>
          <a:xfrm>
            <a:off x="566928" y="6473952"/>
            <a:ext cx="8595360" cy="237744"/>
          </a:xfrm>
          <a:prstGeom prst="rect">
            <a:avLst/>
          </a:prstGeom>
          <a:noFill/>
          <a:ln/>
        </p:spPr>
        <p:txBody>
          <a:bodyPr wrap="square" lIns="0" tIns="0" rIns="0" bIns="0" rtlCol="0" anchor="ctr"/>
          <a:lstStyle/>
          <a:p>
            <a:pPr marL="0" indent="0">
              <a:buNone/>
            </a:pPr>
            <a:r>
              <a:rPr lang="en-US" sz="900" dirty="0">
                <a:solidFill>
                  <a:srgbClr val="5A6B7D"/>
                </a:solidFill>
                <a:latin typeface="Calibri" pitchFamily="34" charset="0"/>
                <a:ea typeface="Calibri" pitchFamily="34" charset="-122"/>
                <a:cs typeface="Calibri" pitchFamily="34" charset="-120"/>
              </a:rPr>
              <a:t>CSE 5112  ·  Module 1  ·  Foundations of DSP</a:t>
            </a:r>
            <a:endParaRPr lang="en-US" sz="900" dirty="0"/>
          </a:p>
        </p:txBody>
      </p:sp>
      <p:sp>
        <p:nvSpPr>
          <p:cNvPr id="11" name="Text 8"/>
          <p:cNvSpPr/>
          <p:nvPr/>
        </p:nvSpPr>
        <p:spPr>
          <a:xfrm>
            <a:off x="10680192" y="6473952"/>
            <a:ext cx="914400" cy="237744"/>
          </a:xfrm>
          <a:prstGeom prst="rect">
            <a:avLst/>
          </a:prstGeom>
          <a:noFill/>
          <a:ln/>
        </p:spPr>
        <p:txBody>
          <a:bodyPr wrap="square" lIns="0" tIns="0" rIns="0" bIns="0" rtlCol="0" anchor="ctr"/>
          <a:lstStyle/>
          <a:p>
            <a:pPr marL="0" indent="0" algn="r">
              <a:buNone/>
            </a:pPr>
            <a:r>
              <a:rPr lang="en-US" sz="900" dirty="0">
                <a:solidFill>
                  <a:srgbClr val="5A6B7D"/>
                </a:solidFill>
                <a:latin typeface="Calibri" pitchFamily="34" charset="0"/>
                <a:ea typeface="Calibri" pitchFamily="34" charset="-122"/>
                <a:cs typeface="Calibri" pitchFamily="34" charset="-120"/>
              </a:rPr>
              <a:t>33</a:t>
            </a:r>
            <a:endParaRPr lang="en-US" sz="9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66928" y="365760"/>
            <a:ext cx="11027664" cy="566928"/>
          </a:xfrm>
          <a:prstGeom prst="rect">
            <a:avLst/>
          </a:prstGeom>
          <a:noFill/>
          <a:ln/>
        </p:spPr>
        <p:txBody>
          <a:bodyPr wrap="square" lIns="0" tIns="0" rIns="0" bIns="0" rtlCol="0" anchor="ctr"/>
          <a:lstStyle/>
          <a:p>
            <a:pPr marL="0" indent="0">
              <a:buNone/>
            </a:pPr>
            <a:r>
              <a:rPr lang="en-US" sz="2900" b="1" dirty="0">
                <a:solidFill>
                  <a:srgbClr val="16243D"/>
                </a:solidFill>
                <a:latin typeface="Cambria" pitchFamily="34" charset="0"/>
                <a:ea typeface="Cambria" pitchFamily="34" charset="-122"/>
                <a:cs typeface="Cambria" pitchFamily="34" charset="-120"/>
              </a:rPr>
              <a:t>First surprise: a discrete sinusoid need not be periodic</a:t>
            </a:r>
            <a:endParaRPr lang="en-US" sz="2900" dirty="0"/>
          </a:p>
        </p:txBody>
      </p:sp>
      <p:sp>
        <p:nvSpPr>
          <p:cNvPr id="3" name="Text 1"/>
          <p:cNvSpPr/>
          <p:nvPr/>
        </p:nvSpPr>
        <p:spPr>
          <a:xfrm>
            <a:off x="566928" y="914400"/>
            <a:ext cx="11027664" cy="347472"/>
          </a:xfrm>
          <a:prstGeom prst="rect">
            <a:avLst/>
          </a:prstGeom>
          <a:noFill/>
          <a:ln/>
        </p:spPr>
        <p:txBody>
          <a:bodyPr wrap="square" lIns="0" tIns="0" rIns="0" bIns="0" rtlCol="0" anchor="ctr"/>
          <a:lstStyle/>
          <a:p>
            <a:pPr marL="0" indent="0">
              <a:buNone/>
            </a:pPr>
            <a:r>
              <a:rPr lang="en-US" sz="1350" dirty="0">
                <a:solidFill>
                  <a:srgbClr val="43596E"/>
                </a:solidFill>
                <a:latin typeface="Calibri" pitchFamily="34" charset="0"/>
                <a:ea typeface="Calibri" pitchFamily="34" charset="-122"/>
                <a:cs typeface="Calibri" pitchFamily="34" charset="-120"/>
              </a:rPr>
              <a:t>In discrete time a cosine may never repeat, even though the picture looks like it should</a:t>
            </a:r>
            <a:endParaRPr lang="en-US" sz="1350" dirty="0"/>
          </a:p>
        </p:txBody>
      </p:sp>
      <p:pic>
        <p:nvPicPr>
          <p:cNvPr id="4" name="Image 0" descr="assets/fig/dt_period.png"/>
          <p:cNvPicPr>
            <a:picLocks noChangeAspect="1"/>
          </p:cNvPicPr>
          <p:nvPr/>
        </p:nvPicPr>
        <p:blipFill>
          <a:blip r:embed="rId3"/>
          <a:stretch>
            <a:fillRect/>
          </a:stretch>
        </p:blipFill>
        <p:spPr>
          <a:xfrm>
            <a:off x="1234440" y="1426464"/>
            <a:ext cx="9692640" cy="2607252"/>
          </a:xfrm>
          <a:prstGeom prst="rect">
            <a:avLst/>
          </a:prstGeom>
        </p:spPr>
      </p:pic>
      <p:sp>
        <p:nvSpPr>
          <p:cNvPr id="5" name="Shape 2"/>
          <p:cNvSpPr/>
          <p:nvPr/>
        </p:nvSpPr>
        <p:spPr>
          <a:xfrm>
            <a:off x="566928" y="4234884"/>
            <a:ext cx="11027664" cy="1079275"/>
          </a:xfrm>
          <a:prstGeom prst="roundRect">
            <a:avLst>
              <a:gd name="adj" fmla="val 7625"/>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pic>
        <p:nvPicPr>
          <p:cNvPr id="6" name="Image 1" descr="assets/eq/periodic.png"/>
          <p:cNvPicPr>
            <a:picLocks noChangeAspect="1"/>
          </p:cNvPicPr>
          <p:nvPr/>
        </p:nvPicPr>
        <p:blipFill>
          <a:blip r:embed="rId4"/>
          <a:stretch>
            <a:fillRect/>
          </a:stretch>
        </p:blipFill>
        <p:spPr>
          <a:xfrm>
            <a:off x="3154680" y="4454340"/>
            <a:ext cx="4572000" cy="640363"/>
          </a:xfrm>
          <a:prstGeom prst="rect">
            <a:avLst/>
          </a:prstGeom>
        </p:spPr>
      </p:pic>
      <p:sp>
        <p:nvSpPr>
          <p:cNvPr id="7" name="Text 3"/>
          <p:cNvSpPr/>
          <p:nvPr/>
        </p:nvSpPr>
        <p:spPr>
          <a:xfrm>
            <a:off x="10405872" y="4628217"/>
            <a:ext cx="960120" cy="292608"/>
          </a:xfrm>
          <a:prstGeom prst="rect">
            <a:avLst/>
          </a:prstGeom>
          <a:noFill/>
          <a:ln/>
        </p:spPr>
        <p:txBody>
          <a:bodyPr wrap="square" lIns="0" tIns="0" rIns="0" bIns="0" rtlCol="0" anchor="ctr"/>
          <a:lstStyle/>
          <a:p>
            <a:pPr marL="0" indent="0" algn="r">
              <a:buNone/>
            </a:pPr>
            <a:r>
              <a:rPr lang="en-US" sz="1150" dirty="0">
                <a:solidFill>
                  <a:srgbClr val="5A6B7D"/>
                </a:solidFill>
                <a:latin typeface="Calibri" pitchFamily="34" charset="0"/>
                <a:ea typeface="Calibri" pitchFamily="34" charset="-122"/>
                <a:cs typeface="Calibri" pitchFamily="34" charset="-120"/>
              </a:rPr>
              <a:t>(3.7)</a:t>
            </a:r>
            <a:endParaRPr lang="en-US" sz="1150" dirty="0"/>
          </a:p>
        </p:txBody>
      </p:sp>
      <p:sp>
        <p:nvSpPr>
          <p:cNvPr id="8" name="Text 4"/>
          <p:cNvSpPr/>
          <p:nvPr/>
        </p:nvSpPr>
        <p:spPr>
          <a:xfrm>
            <a:off x="566928" y="5515326"/>
            <a:ext cx="11027664" cy="914400"/>
          </a:xfrm>
          <a:prstGeom prst="rect">
            <a:avLst/>
          </a:prstGeom>
          <a:noFill/>
          <a:ln/>
        </p:spPr>
        <p:txBody>
          <a:bodyPr wrap="square" lIns="0" tIns="0" rIns="0" bIns="0" rtlCol="0" anchor="t"/>
          <a:lstStyle/>
          <a:p>
            <a:pPr marL="190500" indent="-190500">
              <a:lnSpc>
                <a:spcPct val="106000"/>
              </a:lnSpc>
              <a:spcAft>
                <a:spcPts val="700"/>
              </a:spcAft>
              <a:buSzPct val="100000"/>
              <a:buChar char="▪"/>
            </a:pPr>
            <a:r>
              <a:rPr lang="en-US" sz="1350" dirty="0">
                <a:solidFill>
                  <a:srgbClr val="22354F"/>
                </a:solidFill>
                <a:latin typeface="Calibri" pitchFamily="34" charset="0"/>
                <a:ea typeface="Calibri" pitchFamily="34" charset="-122"/>
                <a:cs typeface="Calibri" pitchFamily="34" charset="-120"/>
              </a:rPr>
              <a:t>cos(ω₀n) repeats only if ω₀/2π is one whole number divided by another. In continuous time, cos(ω₀t) always repeats, whatever ω₀ you choose.</a:t>
            </a:r>
            <a:endParaRPr lang="en-US" sz="1350" dirty="0"/>
          </a:p>
          <a:p>
            <a:pPr marL="190500" indent="-190500">
              <a:lnSpc>
                <a:spcPct val="106000"/>
              </a:lnSpc>
              <a:spcAft>
                <a:spcPts val="700"/>
              </a:spcAft>
              <a:buSzPct val="100000"/>
              <a:buChar char="▪"/>
            </a:pPr>
            <a:r>
              <a:rPr lang="en-US" sz="1350" dirty="0">
                <a:solidFill>
                  <a:srgbClr val="22354F"/>
                </a:solidFill>
                <a:latin typeface="Calibri" pitchFamily="34" charset="0"/>
                <a:ea typeface="Calibri" pitchFamily="34" charset="-122"/>
                <a:cs typeface="Calibri" pitchFamily="34" charset="-120"/>
              </a:rPr>
              <a:t>When that fraction reduces to k/N, the sequence repeats every N samples. N can be surprisingly large even for a slow-looking wave.</a:t>
            </a:r>
            <a:endParaRPr lang="en-US" sz="1350" dirty="0"/>
          </a:p>
        </p:txBody>
      </p:sp>
      <p:sp>
        <p:nvSpPr>
          <p:cNvPr id="9" name="Text 5"/>
          <p:cNvSpPr/>
          <p:nvPr/>
        </p:nvSpPr>
        <p:spPr>
          <a:xfrm>
            <a:off x="566928" y="6473952"/>
            <a:ext cx="8595360" cy="237744"/>
          </a:xfrm>
          <a:prstGeom prst="rect">
            <a:avLst/>
          </a:prstGeom>
          <a:noFill/>
          <a:ln/>
        </p:spPr>
        <p:txBody>
          <a:bodyPr wrap="square" lIns="0" tIns="0" rIns="0" bIns="0" rtlCol="0" anchor="ctr"/>
          <a:lstStyle/>
          <a:p>
            <a:pPr marL="0" indent="0">
              <a:buNone/>
            </a:pPr>
            <a:r>
              <a:rPr lang="en-US" sz="900" dirty="0">
                <a:solidFill>
                  <a:srgbClr val="5A6B7D"/>
                </a:solidFill>
                <a:latin typeface="Calibri" pitchFamily="34" charset="0"/>
                <a:ea typeface="Calibri" pitchFamily="34" charset="-122"/>
                <a:cs typeface="Calibri" pitchFamily="34" charset="-120"/>
              </a:rPr>
              <a:t>CSE 5112  ·  Module 1  ·  Foundations of DSP</a:t>
            </a:r>
            <a:endParaRPr lang="en-US" sz="900" dirty="0"/>
          </a:p>
        </p:txBody>
      </p:sp>
      <p:sp>
        <p:nvSpPr>
          <p:cNvPr id="10" name="Text 6"/>
          <p:cNvSpPr/>
          <p:nvPr/>
        </p:nvSpPr>
        <p:spPr>
          <a:xfrm>
            <a:off x="10680192" y="6473952"/>
            <a:ext cx="914400" cy="237744"/>
          </a:xfrm>
          <a:prstGeom prst="rect">
            <a:avLst/>
          </a:prstGeom>
          <a:noFill/>
          <a:ln/>
        </p:spPr>
        <p:txBody>
          <a:bodyPr wrap="square" lIns="0" tIns="0" rIns="0" bIns="0" rtlCol="0" anchor="ctr"/>
          <a:lstStyle/>
          <a:p>
            <a:pPr marL="0" indent="0" algn="r">
              <a:buNone/>
            </a:pPr>
            <a:r>
              <a:rPr lang="en-US" sz="900" dirty="0">
                <a:solidFill>
                  <a:srgbClr val="5A6B7D"/>
                </a:solidFill>
                <a:latin typeface="Calibri" pitchFamily="34" charset="0"/>
                <a:ea typeface="Calibri" pitchFamily="34" charset="-122"/>
                <a:cs typeface="Calibri" pitchFamily="34" charset="-120"/>
              </a:rPr>
              <a:t>34</a:t>
            </a:r>
            <a:endParaRPr lang="en-US" sz="9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66928" y="365760"/>
            <a:ext cx="11027664" cy="566928"/>
          </a:xfrm>
          <a:prstGeom prst="rect">
            <a:avLst/>
          </a:prstGeom>
          <a:noFill/>
          <a:ln/>
        </p:spPr>
        <p:txBody>
          <a:bodyPr wrap="square" lIns="0" tIns="0" rIns="0" bIns="0" rtlCol="0" anchor="ctr"/>
          <a:lstStyle/>
          <a:p>
            <a:pPr marL="0" indent="0">
              <a:buNone/>
            </a:pPr>
            <a:r>
              <a:rPr lang="en-US" sz="2900" b="1" dirty="0">
                <a:solidFill>
                  <a:srgbClr val="16243D"/>
                </a:solidFill>
                <a:latin typeface="Cambria" pitchFamily="34" charset="0"/>
                <a:ea typeface="Cambria" pitchFamily="34" charset="-122"/>
                <a:cs typeface="Cambria" pitchFamily="34" charset="-120"/>
              </a:rPr>
              <a:t>Second surprise: discrete frequency only lives on an interval of 2π</a:t>
            </a:r>
            <a:endParaRPr lang="en-US" sz="2900" dirty="0"/>
          </a:p>
        </p:txBody>
      </p:sp>
      <p:sp>
        <p:nvSpPr>
          <p:cNvPr id="3" name="Text 1"/>
          <p:cNvSpPr/>
          <p:nvPr/>
        </p:nvSpPr>
        <p:spPr>
          <a:xfrm>
            <a:off x="566928" y="914400"/>
            <a:ext cx="11027664" cy="347472"/>
          </a:xfrm>
          <a:prstGeom prst="rect">
            <a:avLst/>
          </a:prstGeom>
          <a:noFill/>
          <a:ln/>
        </p:spPr>
        <p:txBody>
          <a:bodyPr wrap="square" lIns="0" tIns="0" rIns="0" bIns="0" rtlCol="0" anchor="ctr"/>
          <a:lstStyle/>
          <a:p>
            <a:pPr marL="0" indent="0">
              <a:buNone/>
            </a:pPr>
            <a:r>
              <a:rPr lang="en-US" sz="1350" dirty="0">
                <a:solidFill>
                  <a:srgbClr val="43596E"/>
                </a:solidFill>
                <a:latin typeface="Calibri" pitchFamily="34" charset="0"/>
                <a:ea typeface="Calibri" pitchFamily="34" charset="-122"/>
                <a:cs typeface="Calibri" pitchFamily="34" charset="-120"/>
              </a:rPr>
              <a:t>Two very different-looking frequencies can give exactly the same samples</a:t>
            </a:r>
            <a:endParaRPr lang="en-US" sz="1350" dirty="0"/>
          </a:p>
        </p:txBody>
      </p:sp>
      <p:pic>
        <p:nvPicPr>
          <p:cNvPr id="4" name="Image 0" descr="assets/fig/omega_unique.png"/>
          <p:cNvPicPr>
            <a:picLocks noChangeAspect="1"/>
          </p:cNvPicPr>
          <p:nvPr/>
        </p:nvPicPr>
        <p:blipFill>
          <a:blip r:embed="rId3"/>
          <a:stretch>
            <a:fillRect/>
          </a:stretch>
        </p:blipFill>
        <p:spPr>
          <a:xfrm>
            <a:off x="1325880" y="1609344"/>
            <a:ext cx="9509760" cy="2465649"/>
          </a:xfrm>
          <a:prstGeom prst="rect">
            <a:avLst/>
          </a:prstGeom>
        </p:spPr>
      </p:pic>
      <p:sp>
        <p:nvSpPr>
          <p:cNvPr id="5" name="Shape 2"/>
          <p:cNvSpPr/>
          <p:nvPr/>
        </p:nvSpPr>
        <p:spPr>
          <a:xfrm>
            <a:off x="566928" y="4203009"/>
            <a:ext cx="11027664" cy="966080"/>
          </a:xfrm>
          <a:prstGeom prst="roundRect">
            <a:avLst>
              <a:gd name="adj" fmla="val 8519"/>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pic>
        <p:nvPicPr>
          <p:cNvPr id="6" name="Image 1" descr="assets/eq/alias_2pi.png"/>
          <p:cNvPicPr>
            <a:picLocks noChangeAspect="1"/>
          </p:cNvPicPr>
          <p:nvPr/>
        </p:nvPicPr>
        <p:blipFill>
          <a:blip r:embed="rId4"/>
          <a:stretch>
            <a:fillRect/>
          </a:stretch>
        </p:blipFill>
        <p:spPr>
          <a:xfrm>
            <a:off x="2514600" y="4422465"/>
            <a:ext cx="5852160" cy="527168"/>
          </a:xfrm>
          <a:prstGeom prst="rect">
            <a:avLst/>
          </a:prstGeom>
        </p:spPr>
      </p:pic>
      <p:sp>
        <p:nvSpPr>
          <p:cNvPr id="7" name="Text 3"/>
          <p:cNvSpPr/>
          <p:nvPr/>
        </p:nvSpPr>
        <p:spPr>
          <a:xfrm>
            <a:off x="10405872" y="4539745"/>
            <a:ext cx="960120" cy="292608"/>
          </a:xfrm>
          <a:prstGeom prst="rect">
            <a:avLst/>
          </a:prstGeom>
          <a:noFill/>
          <a:ln/>
        </p:spPr>
        <p:txBody>
          <a:bodyPr wrap="square" lIns="0" tIns="0" rIns="0" bIns="0" rtlCol="0" anchor="ctr"/>
          <a:lstStyle/>
          <a:p>
            <a:pPr marL="0" indent="0" algn="r">
              <a:buNone/>
            </a:pPr>
            <a:r>
              <a:rPr lang="en-US" sz="1150" dirty="0">
                <a:solidFill>
                  <a:srgbClr val="5A6B7D"/>
                </a:solidFill>
                <a:latin typeface="Calibri" pitchFamily="34" charset="0"/>
                <a:ea typeface="Calibri" pitchFamily="34" charset="-122"/>
                <a:cs typeface="Calibri" pitchFamily="34" charset="-120"/>
              </a:rPr>
              <a:t>(3.8)</a:t>
            </a:r>
            <a:endParaRPr lang="en-US" sz="1150" dirty="0"/>
          </a:p>
        </p:txBody>
      </p:sp>
      <p:sp>
        <p:nvSpPr>
          <p:cNvPr id="8" name="Text 4"/>
          <p:cNvSpPr/>
          <p:nvPr/>
        </p:nvSpPr>
        <p:spPr>
          <a:xfrm>
            <a:off x="566928" y="5351969"/>
            <a:ext cx="11027664" cy="914400"/>
          </a:xfrm>
          <a:prstGeom prst="rect">
            <a:avLst/>
          </a:prstGeom>
          <a:noFill/>
          <a:ln/>
        </p:spPr>
        <p:txBody>
          <a:bodyPr wrap="square" lIns="0" tIns="0" rIns="0" bIns="0" rtlCol="0" anchor="t"/>
          <a:lstStyle/>
          <a:p>
            <a:pPr marL="190500" indent="-190500">
              <a:lnSpc>
                <a:spcPct val="106000"/>
              </a:lnSpc>
              <a:spcAft>
                <a:spcPts val="700"/>
              </a:spcAft>
              <a:buSzPct val="100000"/>
              <a:buChar char="▪"/>
            </a:pPr>
            <a:r>
              <a:rPr lang="en-US" sz="1350" dirty="0">
                <a:solidFill>
                  <a:srgbClr val="22354F"/>
                </a:solidFill>
                <a:latin typeface="Calibri" pitchFamily="34" charset="0"/>
                <a:ea typeface="Calibri" pitchFamily="34" charset="-122"/>
                <a:cs typeface="Calibri" pitchFamily="34" charset="-120"/>
              </a:rPr>
              <a:t>Both curves go through exactly the same dots. As sequences of numbers they are the same signal, and no measurement could ever tell them apart.</a:t>
            </a:r>
            <a:endParaRPr lang="en-US" sz="1350" dirty="0"/>
          </a:p>
          <a:p>
            <a:pPr marL="190500" indent="-190500">
              <a:lnSpc>
                <a:spcPct val="106000"/>
              </a:lnSpc>
              <a:spcAft>
                <a:spcPts val="700"/>
              </a:spcAft>
              <a:buSzPct val="100000"/>
              <a:buChar char="▪"/>
            </a:pPr>
            <a:r>
              <a:rPr lang="en-US" sz="1350" dirty="0">
                <a:solidFill>
                  <a:srgbClr val="22354F"/>
                </a:solidFill>
                <a:latin typeface="Calibri" pitchFamily="34" charset="0"/>
                <a:ea typeface="Calibri" pitchFamily="34" charset="-122"/>
                <a:cs typeface="Calibri" pitchFamily="34" charset="-120"/>
              </a:rPr>
              <a:t>So all of discrete-time frequency analysis fits inside one window of width 2π, and everything outside it is a repeat. That is why every spectrum from here on looks the same every 2π.</a:t>
            </a:r>
            <a:endParaRPr lang="en-US" sz="1350" dirty="0"/>
          </a:p>
        </p:txBody>
      </p:sp>
      <p:sp>
        <p:nvSpPr>
          <p:cNvPr id="9" name="Text 5"/>
          <p:cNvSpPr/>
          <p:nvPr/>
        </p:nvSpPr>
        <p:spPr>
          <a:xfrm>
            <a:off x="566928" y="6473952"/>
            <a:ext cx="8595360" cy="237744"/>
          </a:xfrm>
          <a:prstGeom prst="rect">
            <a:avLst/>
          </a:prstGeom>
          <a:noFill/>
          <a:ln/>
        </p:spPr>
        <p:txBody>
          <a:bodyPr wrap="square" lIns="0" tIns="0" rIns="0" bIns="0" rtlCol="0" anchor="ctr"/>
          <a:lstStyle/>
          <a:p>
            <a:pPr marL="0" indent="0">
              <a:buNone/>
            </a:pPr>
            <a:r>
              <a:rPr lang="en-US" sz="900" dirty="0">
                <a:solidFill>
                  <a:srgbClr val="5A6B7D"/>
                </a:solidFill>
                <a:latin typeface="Calibri" pitchFamily="34" charset="0"/>
                <a:ea typeface="Calibri" pitchFamily="34" charset="-122"/>
                <a:cs typeface="Calibri" pitchFamily="34" charset="-120"/>
              </a:rPr>
              <a:t>CSE 5112  ·  Module 1  ·  Foundations of DSP</a:t>
            </a:r>
            <a:endParaRPr lang="en-US" sz="900" dirty="0"/>
          </a:p>
        </p:txBody>
      </p:sp>
      <p:sp>
        <p:nvSpPr>
          <p:cNvPr id="10" name="Text 6"/>
          <p:cNvSpPr/>
          <p:nvPr/>
        </p:nvSpPr>
        <p:spPr>
          <a:xfrm>
            <a:off x="10680192" y="6473952"/>
            <a:ext cx="914400" cy="237744"/>
          </a:xfrm>
          <a:prstGeom prst="rect">
            <a:avLst/>
          </a:prstGeom>
          <a:noFill/>
          <a:ln/>
        </p:spPr>
        <p:txBody>
          <a:bodyPr wrap="square" lIns="0" tIns="0" rIns="0" bIns="0" rtlCol="0" anchor="ctr"/>
          <a:lstStyle/>
          <a:p>
            <a:pPr marL="0" indent="0" algn="r">
              <a:buNone/>
            </a:pPr>
            <a:r>
              <a:rPr lang="en-US" sz="900" dirty="0">
                <a:solidFill>
                  <a:srgbClr val="5A6B7D"/>
                </a:solidFill>
                <a:latin typeface="Calibri" pitchFamily="34" charset="0"/>
                <a:ea typeface="Calibri" pitchFamily="34" charset="-122"/>
                <a:cs typeface="Calibri" pitchFamily="34" charset="-120"/>
              </a:rPr>
              <a:t>35</a:t>
            </a:r>
            <a:endParaRPr lang="en-US" sz="9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6">
    <p:bg>
      <p:bgPr>
        <a:solidFill>
          <a:srgbClr val="16243D"/>
        </a:solidFill>
        <a:effectLst/>
      </p:bgPr>
    </p:bg>
    <p:spTree>
      <p:nvGrpSpPr>
        <p:cNvPr id="1" name=""/>
        <p:cNvGrpSpPr/>
        <p:nvPr/>
      </p:nvGrpSpPr>
      <p:grpSpPr>
        <a:xfrm>
          <a:off x="0" y="0"/>
          <a:ext cx="0" cy="0"/>
          <a:chOff x="0" y="0"/>
          <a:chExt cx="0" cy="0"/>
        </a:xfrm>
      </p:grpSpPr>
      <p:sp>
        <p:nvSpPr>
          <p:cNvPr id="2" name="Shape 0"/>
          <p:cNvSpPr/>
          <p:nvPr/>
        </p:nvSpPr>
        <p:spPr>
          <a:xfrm>
            <a:off x="0" y="0"/>
            <a:ext cx="12161520" cy="6858000"/>
          </a:xfrm>
          <a:prstGeom prst="rect">
            <a:avLst/>
          </a:prstGeom>
          <a:solidFill>
            <a:srgbClr val="16243D"/>
          </a:solidFill>
          <a:ln/>
        </p:spPr>
      </p:sp>
      <p:sp>
        <p:nvSpPr>
          <p:cNvPr id="3" name="Text 1"/>
          <p:cNvSpPr/>
          <p:nvPr/>
        </p:nvSpPr>
        <p:spPr>
          <a:xfrm>
            <a:off x="1024128" y="1207008"/>
            <a:ext cx="10113264" cy="329184"/>
          </a:xfrm>
          <a:prstGeom prst="rect">
            <a:avLst/>
          </a:prstGeom>
          <a:noFill/>
          <a:ln/>
        </p:spPr>
        <p:txBody>
          <a:bodyPr wrap="square" lIns="0" tIns="0" rIns="0" bIns="0" rtlCol="0" anchor="ctr"/>
          <a:lstStyle/>
          <a:p>
            <a:pPr marL="0" indent="0" algn="ctr">
              <a:buNone/>
            </a:pPr>
            <a:r>
              <a:rPr lang="en-US" sz="1350" b="1" kern="0" spc="300" dirty="0">
                <a:solidFill>
                  <a:srgbClr val="E29135"/>
                </a:solidFill>
                <a:latin typeface="Calibri" pitchFamily="34" charset="0"/>
                <a:ea typeface="Calibri" pitchFamily="34" charset="-122"/>
                <a:cs typeface="Calibri" pitchFamily="34" charset="-120"/>
              </a:rPr>
              <a:t>CONSEQUENCE</a:t>
            </a:r>
            <a:endParaRPr lang="en-US" sz="1350" dirty="0"/>
          </a:p>
        </p:txBody>
      </p:sp>
      <p:sp>
        <p:nvSpPr>
          <p:cNvPr id="4" name="Text 2"/>
          <p:cNvSpPr/>
          <p:nvPr/>
        </p:nvSpPr>
        <p:spPr>
          <a:xfrm>
            <a:off x="1115568" y="1700784"/>
            <a:ext cx="9930384" cy="2103120"/>
          </a:xfrm>
          <a:prstGeom prst="rect">
            <a:avLst/>
          </a:prstGeom>
          <a:noFill/>
          <a:ln/>
        </p:spPr>
        <p:txBody>
          <a:bodyPr wrap="square" lIns="0" tIns="0" rIns="0" bIns="0" rtlCol="0" anchor="ctr"/>
          <a:lstStyle/>
          <a:p>
            <a:pPr marL="0" indent="0" algn="ctr">
              <a:lnSpc>
                <a:spcPct val="110000"/>
              </a:lnSpc>
              <a:buNone/>
            </a:pPr>
            <a:r>
              <a:rPr lang="en-US" sz="3400" b="1" dirty="0">
                <a:solidFill>
                  <a:srgbClr val="FFFFFF"/>
                </a:solidFill>
                <a:latin typeface="Cambria" pitchFamily="34" charset="0"/>
                <a:ea typeface="Cambria" pitchFamily="34" charset="-122"/>
                <a:cs typeface="Cambria" pitchFamily="34" charset="-120"/>
              </a:rPr>
              <a:t>The highest frequency a</a:t>
            </a:r>
            <a:endParaRPr lang="en-US" sz="3400" dirty="0"/>
          </a:p>
          <a:p>
            <a:pPr marL="0" indent="0" algn="ctr">
              <a:lnSpc>
                <a:spcPct val="110000"/>
              </a:lnSpc>
              <a:buNone/>
            </a:pPr>
            <a:r>
              <a:rPr lang="en-US" sz="3400" b="1" dirty="0">
                <a:solidFill>
                  <a:srgbClr val="FFFFFF"/>
                </a:solidFill>
                <a:latin typeface="Cambria" pitchFamily="34" charset="0"/>
                <a:ea typeface="Cambria" pitchFamily="34" charset="-122"/>
                <a:cs typeface="Cambria" pitchFamily="34" charset="-120"/>
              </a:rPr>
              <a:t>discrete-time signal can carry</a:t>
            </a:r>
            <a:endParaRPr lang="en-US" sz="3400" dirty="0"/>
          </a:p>
          <a:p>
            <a:pPr marL="0" indent="0" algn="ctr">
              <a:lnSpc>
                <a:spcPct val="110000"/>
              </a:lnSpc>
              <a:buNone/>
            </a:pPr>
            <a:r>
              <a:rPr lang="en-US" sz="3400" b="1" dirty="0">
                <a:solidFill>
                  <a:srgbClr val="FFFFFF"/>
                </a:solidFill>
                <a:latin typeface="Cambria" pitchFamily="34" charset="0"/>
                <a:ea typeface="Cambria" pitchFamily="34" charset="-122"/>
                <a:cs typeface="Cambria" pitchFamily="34" charset="-120"/>
              </a:rPr>
              <a:t>is ω = π</a:t>
            </a:r>
            <a:endParaRPr lang="en-US" sz="3400" dirty="0"/>
          </a:p>
        </p:txBody>
      </p:sp>
      <p:sp>
        <p:nvSpPr>
          <p:cNvPr id="5" name="Text 3"/>
          <p:cNvSpPr/>
          <p:nvPr/>
        </p:nvSpPr>
        <p:spPr>
          <a:xfrm>
            <a:off x="1755648" y="3931920"/>
            <a:ext cx="8650224" cy="1371600"/>
          </a:xfrm>
          <a:prstGeom prst="rect">
            <a:avLst/>
          </a:prstGeom>
          <a:noFill/>
          <a:ln/>
        </p:spPr>
        <p:txBody>
          <a:bodyPr wrap="square" lIns="0" tIns="0" rIns="0" bIns="0" rtlCol="0" anchor="t"/>
          <a:lstStyle/>
          <a:p>
            <a:pPr marL="0" indent="0" algn="ctr">
              <a:lnSpc>
                <a:spcPct val="115000"/>
              </a:lnSpc>
              <a:buNone/>
            </a:pPr>
            <a:r>
              <a:rPr lang="en-US" sz="1500" dirty="0">
                <a:solidFill>
                  <a:srgbClr val="BFD3E0"/>
                </a:solidFill>
                <a:latin typeface="Calibri" pitchFamily="34" charset="0"/>
                <a:ea typeface="Calibri" pitchFamily="34" charset="-122"/>
                <a:cs typeface="Calibri" pitchFamily="34" charset="-120"/>
              </a:rPr>
              <a:t>One radian per sample times pi means the sequence alternates sign at every step: +1, −1, +1, −1. Nothing can oscillate faster than that, because there is nothing between two consecutive samples. Push the frequency higher and the sequence starts to look slower again, which is aliasing.</a:t>
            </a:r>
            <a:endParaRPr lang="en-US" sz="15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66928" y="365760"/>
            <a:ext cx="11027664" cy="566928"/>
          </a:xfrm>
          <a:prstGeom prst="rect">
            <a:avLst/>
          </a:prstGeom>
          <a:noFill/>
          <a:ln/>
        </p:spPr>
        <p:txBody>
          <a:bodyPr wrap="square" lIns="0" tIns="0" rIns="0" bIns="0" rtlCol="0" anchor="ctr"/>
          <a:lstStyle/>
          <a:p>
            <a:pPr marL="0" indent="0">
              <a:buNone/>
            </a:pPr>
            <a:r>
              <a:rPr lang="en-US" sz="2900" b="1" dirty="0">
                <a:solidFill>
                  <a:srgbClr val="16243D"/>
                </a:solidFill>
                <a:latin typeface="Cambria" pitchFamily="34" charset="0"/>
                <a:ea typeface="Cambria" pitchFamily="34" charset="-122"/>
                <a:cs typeface="Cambria" pitchFamily="34" charset="-120"/>
              </a:rPr>
              <a:t>Five properties of a discrete-time system</a:t>
            </a:r>
            <a:endParaRPr lang="en-US" sz="2900" dirty="0"/>
          </a:p>
        </p:txBody>
      </p:sp>
      <p:sp>
        <p:nvSpPr>
          <p:cNvPr id="3" name="Text 1"/>
          <p:cNvSpPr/>
          <p:nvPr/>
        </p:nvSpPr>
        <p:spPr>
          <a:xfrm>
            <a:off x="566928" y="914400"/>
            <a:ext cx="11027664" cy="347472"/>
          </a:xfrm>
          <a:prstGeom prst="rect">
            <a:avLst/>
          </a:prstGeom>
          <a:noFill/>
          <a:ln/>
        </p:spPr>
        <p:txBody>
          <a:bodyPr wrap="square" lIns="0" tIns="0" rIns="0" bIns="0" rtlCol="0" anchor="ctr"/>
          <a:lstStyle/>
          <a:p>
            <a:pPr marL="0" indent="0">
              <a:buNone/>
            </a:pPr>
            <a:r>
              <a:rPr lang="en-US" sz="1350" dirty="0">
                <a:solidFill>
                  <a:srgbClr val="43596E"/>
                </a:solidFill>
                <a:latin typeface="Calibri" pitchFamily="34" charset="0"/>
                <a:ea typeface="Calibri" pitchFamily="34" charset="-122"/>
                <a:cs typeface="Calibri" pitchFamily="34" charset="-120"/>
              </a:rPr>
              <a:t>Five yes-or-no questions to ask about any system before you trust a formula on it</a:t>
            </a:r>
            <a:endParaRPr lang="en-US" sz="1350" dirty="0"/>
          </a:p>
        </p:txBody>
      </p:sp>
      <p:sp>
        <p:nvSpPr>
          <p:cNvPr id="4" name="Shape 2"/>
          <p:cNvSpPr/>
          <p:nvPr/>
        </p:nvSpPr>
        <p:spPr>
          <a:xfrm>
            <a:off x="566928" y="1389888"/>
            <a:ext cx="11027664" cy="713232"/>
          </a:xfrm>
          <a:prstGeom prst="roundRect">
            <a:avLst>
              <a:gd name="adj" fmla="val 11538"/>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5" name="Shape 3"/>
          <p:cNvSpPr/>
          <p:nvPr/>
        </p:nvSpPr>
        <p:spPr>
          <a:xfrm>
            <a:off x="786384" y="1572768"/>
            <a:ext cx="420624" cy="420624"/>
          </a:xfrm>
          <a:prstGeom prst="ellipse">
            <a:avLst/>
          </a:prstGeom>
          <a:solidFill>
            <a:srgbClr val="5A6B7D"/>
          </a:solidFill>
          <a:ln w="12700">
            <a:solidFill>
              <a:srgbClr val="333333"/>
            </a:solidFill>
            <a:prstDash val="solid"/>
          </a:ln>
        </p:spPr>
      </p:sp>
      <p:sp>
        <p:nvSpPr>
          <p:cNvPr id="6" name="Text 4"/>
          <p:cNvSpPr/>
          <p:nvPr/>
        </p:nvSpPr>
        <p:spPr>
          <a:xfrm>
            <a:off x="786384" y="1572768"/>
            <a:ext cx="420624" cy="420624"/>
          </a:xfrm>
          <a:prstGeom prst="rect">
            <a:avLst/>
          </a:prstGeom>
          <a:noFill/>
          <a:ln/>
        </p:spPr>
        <p:txBody>
          <a:bodyPr wrap="square" lIns="0" tIns="0" rIns="0" bIns="0"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1</a:t>
            </a:r>
            <a:endParaRPr lang="en-US" sz="1250" dirty="0"/>
          </a:p>
        </p:txBody>
      </p:sp>
      <p:sp>
        <p:nvSpPr>
          <p:cNvPr id="7" name="Text 5"/>
          <p:cNvSpPr/>
          <p:nvPr/>
        </p:nvSpPr>
        <p:spPr>
          <a:xfrm>
            <a:off x="1408176" y="1499616"/>
            <a:ext cx="2011680" cy="566928"/>
          </a:xfrm>
          <a:prstGeom prst="rect">
            <a:avLst/>
          </a:prstGeom>
          <a:noFill/>
          <a:ln/>
        </p:spPr>
        <p:txBody>
          <a:bodyPr wrap="square" lIns="0" tIns="0" rIns="0" bIns="0" rtlCol="0" anchor="ctr"/>
          <a:lstStyle/>
          <a:p>
            <a:pPr marL="0" indent="0">
              <a:buNone/>
            </a:pPr>
            <a:r>
              <a:rPr lang="en-US" sz="1400" b="1" dirty="0">
                <a:solidFill>
                  <a:srgbClr val="5A6B7D"/>
                </a:solidFill>
                <a:latin typeface="Calibri" pitchFamily="34" charset="0"/>
                <a:ea typeface="Calibri" pitchFamily="34" charset="-122"/>
                <a:cs typeface="Calibri" pitchFamily="34" charset="-120"/>
              </a:rPr>
              <a:t>Memoryless</a:t>
            </a:r>
            <a:endParaRPr lang="en-US" sz="1400" dirty="0"/>
          </a:p>
        </p:txBody>
      </p:sp>
      <p:sp>
        <p:nvSpPr>
          <p:cNvPr id="8" name="Text 6"/>
          <p:cNvSpPr/>
          <p:nvPr/>
        </p:nvSpPr>
        <p:spPr>
          <a:xfrm>
            <a:off x="3447288" y="1499616"/>
            <a:ext cx="7918704" cy="566928"/>
          </a:xfrm>
          <a:prstGeom prst="rect">
            <a:avLst/>
          </a:prstGeom>
          <a:noFill/>
          <a:ln/>
        </p:spPr>
        <p:txBody>
          <a:bodyPr wrap="square" lIns="0" tIns="0" rIns="0" bIns="0" rtlCol="0" anchor="ctr"/>
          <a:lstStyle/>
          <a:p>
            <a:pPr marL="0" indent="0">
              <a:buNone/>
            </a:pPr>
            <a:r>
              <a:rPr lang="en-US" sz="1250" dirty="0">
                <a:solidFill>
                  <a:srgbClr val="22354F"/>
                </a:solidFill>
                <a:latin typeface="Calibri" pitchFamily="34" charset="0"/>
                <a:ea typeface="Calibri" pitchFamily="34" charset="-122"/>
                <a:cs typeface="Calibri" pitchFamily="34" charset="-120"/>
              </a:rPr>
              <a:t>The output right now depends only on the input right now. Squaring is memoryless. A moving average is not, because it looks back.</a:t>
            </a:r>
            <a:endParaRPr lang="en-US" sz="1250" dirty="0"/>
          </a:p>
        </p:txBody>
      </p:sp>
      <p:sp>
        <p:nvSpPr>
          <p:cNvPr id="9" name="Shape 7"/>
          <p:cNvSpPr/>
          <p:nvPr/>
        </p:nvSpPr>
        <p:spPr>
          <a:xfrm>
            <a:off x="566928" y="2194560"/>
            <a:ext cx="11027664" cy="713232"/>
          </a:xfrm>
          <a:prstGeom prst="roundRect">
            <a:avLst>
              <a:gd name="adj" fmla="val 11538"/>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10" name="Shape 8"/>
          <p:cNvSpPr/>
          <p:nvPr/>
        </p:nvSpPr>
        <p:spPr>
          <a:xfrm>
            <a:off x="786384" y="2377440"/>
            <a:ext cx="420624" cy="420624"/>
          </a:xfrm>
          <a:prstGeom prst="ellipse">
            <a:avLst/>
          </a:prstGeom>
          <a:solidFill>
            <a:srgbClr val="1C7293"/>
          </a:solidFill>
          <a:ln w="12700">
            <a:solidFill>
              <a:srgbClr val="333333"/>
            </a:solidFill>
            <a:prstDash val="solid"/>
          </a:ln>
        </p:spPr>
      </p:sp>
      <p:sp>
        <p:nvSpPr>
          <p:cNvPr id="11" name="Text 9"/>
          <p:cNvSpPr/>
          <p:nvPr/>
        </p:nvSpPr>
        <p:spPr>
          <a:xfrm>
            <a:off x="786384" y="2377440"/>
            <a:ext cx="420624" cy="420624"/>
          </a:xfrm>
          <a:prstGeom prst="rect">
            <a:avLst/>
          </a:prstGeom>
          <a:noFill/>
          <a:ln/>
        </p:spPr>
        <p:txBody>
          <a:bodyPr wrap="square" lIns="0" tIns="0" rIns="0" bIns="0"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2</a:t>
            </a:r>
            <a:endParaRPr lang="en-US" sz="1250" dirty="0"/>
          </a:p>
        </p:txBody>
      </p:sp>
      <p:sp>
        <p:nvSpPr>
          <p:cNvPr id="12" name="Text 10"/>
          <p:cNvSpPr/>
          <p:nvPr/>
        </p:nvSpPr>
        <p:spPr>
          <a:xfrm>
            <a:off x="1408176" y="2304288"/>
            <a:ext cx="2011680" cy="566928"/>
          </a:xfrm>
          <a:prstGeom prst="rect">
            <a:avLst/>
          </a:prstGeom>
          <a:noFill/>
          <a:ln/>
        </p:spPr>
        <p:txBody>
          <a:bodyPr wrap="square" lIns="0" tIns="0" rIns="0" bIns="0" rtlCol="0" anchor="ctr"/>
          <a:lstStyle/>
          <a:p>
            <a:pPr marL="0" indent="0">
              <a:buNone/>
            </a:pPr>
            <a:r>
              <a:rPr lang="en-US" sz="1400" b="1" dirty="0">
                <a:solidFill>
                  <a:srgbClr val="1C7293"/>
                </a:solidFill>
                <a:latin typeface="Calibri" pitchFamily="34" charset="0"/>
                <a:ea typeface="Calibri" pitchFamily="34" charset="-122"/>
                <a:cs typeface="Calibri" pitchFamily="34" charset="-120"/>
              </a:rPr>
              <a:t>Causal</a:t>
            </a:r>
            <a:endParaRPr lang="en-US" sz="1400" dirty="0"/>
          </a:p>
        </p:txBody>
      </p:sp>
      <p:sp>
        <p:nvSpPr>
          <p:cNvPr id="13" name="Text 11"/>
          <p:cNvSpPr/>
          <p:nvPr/>
        </p:nvSpPr>
        <p:spPr>
          <a:xfrm>
            <a:off x="3447288" y="2304288"/>
            <a:ext cx="7918704" cy="566928"/>
          </a:xfrm>
          <a:prstGeom prst="rect">
            <a:avLst/>
          </a:prstGeom>
          <a:noFill/>
          <a:ln/>
        </p:spPr>
        <p:txBody>
          <a:bodyPr wrap="square" lIns="0" tIns="0" rIns="0" bIns="0" rtlCol="0" anchor="ctr"/>
          <a:lstStyle/>
          <a:p>
            <a:pPr marL="0" indent="0">
              <a:buNone/>
            </a:pPr>
            <a:r>
              <a:rPr lang="en-US" sz="1250" dirty="0">
                <a:solidFill>
                  <a:srgbClr val="22354F"/>
                </a:solidFill>
                <a:latin typeface="Calibri" pitchFamily="34" charset="0"/>
                <a:ea typeface="Calibri" pitchFamily="34" charset="-122"/>
                <a:cs typeface="Calibri" pitchFamily="34" charset="-120"/>
              </a:rPr>
              <a:t>The output now depends only on inputs that have already arrived. You need this to run in real time. You do not need it when processing a saved file.</a:t>
            </a:r>
            <a:endParaRPr lang="en-US" sz="1250" dirty="0"/>
          </a:p>
        </p:txBody>
      </p:sp>
      <p:sp>
        <p:nvSpPr>
          <p:cNvPr id="14" name="Shape 12"/>
          <p:cNvSpPr/>
          <p:nvPr/>
        </p:nvSpPr>
        <p:spPr>
          <a:xfrm>
            <a:off x="566928" y="2999232"/>
            <a:ext cx="11027664" cy="713232"/>
          </a:xfrm>
          <a:prstGeom prst="roundRect">
            <a:avLst>
              <a:gd name="adj" fmla="val 11538"/>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15" name="Shape 13"/>
          <p:cNvSpPr/>
          <p:nvPr/>
        </p:nvSpPr>
        <p:spPr>
          <a:xfrm>
            <a:off x="786384" y="3182112"/>
            <a:ext cx="420624" cy="420624"/>
          </a:xfrm>
          <a:prstGeom prst="ellipse">
            <a:avLst/>
          </a:prstGeom>
          <a:solidFill>
            <a:srgbClr val="2E7D5B"/>
          </a:solidFill>
          <a:ln w="12700">
            <a:solidFill>
              <a:srgbClr val="333333"/>
            </a:solidFill>
            <a:prstDash val="solid"/>
          </a:ln>
        </p:spPr>
      </p:sp>
      <p:sp>
        <p:nvSpPr>
          <p:cNvPr id="16" name="Text 14"/>
          <p:cNvSpPr/>
          <p:nvPr/>
        </p:nvSpPr>
        <p:spPr>
          <a:xfrm>
            <a:off x="786384" y="3182112"/>
            <a:ext cx="420624" cy="420624"/>
          </a:xfrm>
          <a:prstGeom prst="rect">
            <a:avLst/>
          </a:prstGeom>
          <a:noFill/>
          <a:ln/>
        </p:spPr>
        <p:txBody>
          <a:bodyPr wrap="square" lIns="0" tIns="0" rIns="0" bIns="0"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3</a:t>
            </a:r>
            <a:endParaRPr lang="en-US" sz="1250" dirty="0"/>
          </a:p>
        </p:txBody>
      </p:sp>
      <p:sp>
        <p:nvSpPr>
          <p:cNvPr id="17" name="Text 15"/>
          <p:cNvSpPr/>
          <p:nvPr/>
        </p:nvSpPr>
        <p:spPr>
          <a:xfrm>
            <a:off x="1408176" y="3108960"/>
            <a:ext cx="2011680" cy="566928"/>
          </a:xfrm>
          <a:prstGeom prst="rect">
            <a:avLst/>
          </a:prstGeom>
          <a:noFill/>
          <a:ln/>
        </p:spPr>
        <p:txBody>
          <a:bodyPr wrap="square" lIns="0" tIns="0" rIns="0" bIns="0" rtlCol="0" anchor="ctr"/>
          <a:lstStyle/>
          <a:p>
            <a:pPr marL="0" indent="0">
              <a:buNone/>
            </a:pPr>
            <a:r>
              <a:rPr lang="en-US" sz="1400" b="1" dirty="0">
                <a:solidFill>
                  <a:srgbClr val="2E7D5B"/>
                </a:solidFill>
                <a:latin typeface="Calibri" pitchFamily="34" charset="0"/>
                <a:ea typeface="Calibri" pitchFamily="34" charset="-122"/>
                <a:cs typeface="Calibri" pitchFamily="34" charset="-120"/>
              </a:rPr>
              <a:t>Stable</a:t>
            </a:r>
            <a:endParaRPr lang="en-US" sz="1400" dirty="0"/>
          </a:p>
        </p:txBody>
      </p:sp>
      <p:sp>
        <p:nvSpPr>
          <p:cNvPr id="18" name="Text 16"/>
          <p:cNvSpPr/>
          <p:nvPr/>
        </p:nvSpPr>
        <p:spPr>
          <a:xfrm>
            <a:off x="3447288" y="3108960"/>
            <a:ext cx="7918704" cy="566928"/>
          </a:xfrm>
          <a:prstGeom prst="rect">
            <a:avLst/>
          </a:prstGeom>
          <a:noFill/>
          <a:ln/>
        </p:spPr>
        <p:txBody>
          <a:bodyPr wrap="square" lIns="0" tIns="0" rIns="0" bIns="0" rtlCol="0" anchor="ctr"/>
          <a:lstStyle/>
          <a:p>
            <a:pPr marL="0" indent="0">
              <a:buNone/>
            </a:pPr>
            <a:r>
              <a:rPr lang="en-US" sz="1250" dirty="0">
                <a:solidFill>
                  <a:srgbClr val="22354F"/>
                </a:solidFill>
                <a:latin typeface="Calibri" pitchFamily="34" charset="0"/>
                <a:ea typeface="Calibri" pitchFamily="34" charset="-122"/>
                <a:cs typeface="Calibri" pitchFamily="34" charset="-120"/>
              </a:rPr>
              <a:t>If the input stays within limits, the output stays within limits too. Without this a system is useless, however clever it looks.</a:t>
            </a:r>
            <a:endParaRPr lang="en-US" sz="1250" dirty="0"/>
          </a:p>
        </p:txBody>
      </p:sp>
      <p:sp>
        <p:nvSpPr>
          <p:cNvPr id="19" name="Shape 17"/>
          <p:cNvSpPr/>
          <p:nvPr/>
        </p:nvSpPr>
        <p:spPr>
          <a:xfrm>
            <a:off x="566928" y="3803904"/>
            <a:ext cx="11027664" cy="713232"/>
          </a:xfrm>
          <a:prstGeom prst="roundRect">
            <a:avLst>
              <a:gd name="adj" fmla="val 11538"/>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20" name="Shape 18"/>
          <p:cNvSpPr/>
          <p:nvPr/>
        </p:nvSpPr>
        <p:spPr>
          <a:xfrm>
            <a:off x="786384" y="3986784"/>
            <a:ext cx="420624" cy="420624"/>
          </a:xfrm>
          <a:prstGeom prst="ellipse">
            <a:avLst/>
          </a:prstGeom>
          <a:solidFill>
            <a:srgbClr val="C97A1E"/>
          </a:solidFill>
          <a:ln w="12700">
            <a:solidFill>
              <a:srgbClr val="333333"/>
            </a:solidFill>
            <a:prstDash val="solid"/>
          </a:ln>
        </p:spPr>
      </p:sp>
      <p:sp>
        <p:nvSpPr>
          <p:cNvPr id="21" name="Text 19"/>
          <p:cNvSpPr/>
          <p:nvPr/>
        </p:nvSpPr>
        <p:spPr>
          <a:xfrm>
            <a:off x="786384" y="3986784"/>
            <a:ext cx="420624" cy="420624"/>
          </a:xfrm>
          <a:prstGeom prst="rect">
            <a:avLst/>
          </a:prstGeom>
          <a:noFill/>
          <a:ln/>
        </p:spPr>
        <p:txBody>
          <a:bodyPr wrap="square" lIns="0" tIns="0" rIns="0" bIns="0"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4</a:t>
            </a:r>
            <a:endParaRPr lang="en-US" sz="1250" dirty="0"/>
          </a:p>
        </p:txBody>
      </p:sp>
      <p:sp>
        <p:nvSpPr>
          <p:cNvPr id="22" name="Text 20"/>
          <p:cNvSpPr/>
          <p:nvPr/>
        </p:nvSpPr>
        <p:spPr>
          <a:xfrm>
            <a:off x="1408176" y="3913632"/>
            <a:ext cx="2011680" cy="566928"/>
          </a:xfrm>
          <a:prstGeom prst="rect">
            <a:avLst/>
          </a:prstGeom>
          <a:noFill/>
          <a:ln/>
        </p:spPr>
        <p:txBody>
          <a:bodyPr wrap="square" lIns="0" tIns="0" rIns="0" bIns="0" rtlCol="0" anchor="ctr"/>
          <a:lstStyle/>
          <a:p>
            <a:pPr marL="0" indent="0">
              <a:buNone/>
            </a:pPr>
            <a:r>
              <a:rPr lang="en-US" sz="1400" b="1" dirty="0">
                <a:solidFill>
                  <a:srgbClr val="C97A1E"/>
                </a:solidFill>
                <a:latin typeface="Calibri" pitchFamily="34" charset="0"/>
                <a:ea typeface="Calibri" pitchFamily="34" charset="-122"/>
                <a:cs typeface="Calibri" pitchFamily="34" charset="-120"/>
              </a:rPr>
              <a:t>Linear</a:t>
            </a:r>
            <a:endParaRPr lang="en-US" sz="1400" dirty="0"/>
          </a:p>
        </p:txBody>
      </p:sp>
      <p:sp>
        <p:nvSpPr>
          <p:cNvPr id="23" name="Text 21"/>
          <p:cNvSpPr/>
          <p:nvPr/>
        </p:nvSpPr>
        <p:spPr>
          <a:xfrm>
            <a:off x="3447288" y="3913632"/>
            <a:ext cx="7918704" cy="566928"/>
          </a:xfrm>
          <a:prstGeom prst="rect">
            <a:avLst/>
          </a:prstGeom>
          <a:noFill/>
          <a:ln/>
        </p:spPr>
        <p:txBody>
          <a:bodyPr wrap="square" lIns="0" tIns="0" rIns="0" bIns="0" rtlCol="0" anchor="ctr"/>
          <a:lstStyle/>
          <a:p>
            <a:pPr marL="0" indent="0">
              <a:buNone/>
            </a:pPr>
            <a:r>
              <a:rPr lang="en-US" sz="1250" dirty="0">
                <a:solidFill>
                  <a:srgbClr val="22354F"/>
                </a:solidFill>
                <a:latin typeface="Calibri" pitchFamily="34" charset="0"/>
                <a:ea typeface="Calibri" pitchFamily="34" charset="-122"/>
                <a:cs typeface="Calibri" pitchFamily="34" charset="-120"/>
              </a:rPr>
              <a:t>Double the input and the output doubles. Add two inputs and the outputs add. Anything with a square, an absolute value, or an added constant fails this.</a:t>
            </a:r>
            <a:endParaRPr lang="en-US" sz="1250" dirty="0"/>
          </a:p>
        </p:txBody>
      </p:sp>
      <p:sp>
        <p:nvSpPr>
          <p:cNvPr id="24" name="Shape 22"/>
          <p:cNvSpPr/>
          <p:nvPr/>
        </p:nvSpPr>
        <p:spPr>
          <a:xfrm>
            <a:off x="566928" y="4608576"/>
            <a:ext cx="11027664" cy="713232"/>
          </a:xfrm>
          <a:prstGeom prst="roundRect">
            <a:avLst>
              <a:gd name="adj" fmla="val 11538"/>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25" name="Shape 23"/>
          <p:cNvSpPr/>
          <p:nvPr/>
        </p:nvSpPr>
        <p:spPr>
          <a:xfrm>
            <a:off x="786384" y="4791456"/>
            <a:ext cx="420624" cy="420624"/>
          </a:xfrm>
          <a:prstGeom prst="ellipse">
            <a:avLst/>
          </a:prstGeom>
          <a:solidFill>
            <a:srgbClr val="B23A48"/>
          </a:solidFill>
          <a:ln w="12700">
            <a:solidFill>
              <a:srgbClr val="333333"/>
            </a:solidFill>
            <a:prstDash val="solid"/>
          </a:ln>
        </p:spPr>
      </p:sp>
      <p:sp>
        <p:nvSpPr>
          <p:cNvPr id="26" name="Text 24"/>
          <p:cNvSpPr/>
          <p:nvPr/>
        </p:nvSpPr>
        <p:spPr>
          <a:xfrm>
            <a:off x="786384" y="4791456"/>
            <a:ext cx="420624" cy="420624"/>
          </a:xfrm>
          <a:prstGeom prst="rect">
            <a:avLst/>
          </a:prstGeom>
          <a:noFill/>
          <a:ln/>
        </p:spPr>
        <p:txBody>
          <a:bodyPr wrap="square" lIns="0" tIns="0" rIns="0" bIns="0"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5</a:t>
            </a:r>
            <a:endParaRPr lang="en-US" sz="1250" dirty="0"/>
          </a:p>
        </p:txBody>
      </p:sp>
      <p:sp>
        <p:nvSpPr>
          <p:cNvPr id="27" name="Text 25"/>
          <p:cNvSpPr/>
          <p:nvPr/>
        </p:nvSpPr>
        <p:spPr>
          <a:xfrm>
            <a:off x="1408176" y="4718304"/>
            <a:ext cx="2011680" cy="566928"/>
          </a:xfrm>
          <a:prstGeom prst="rect">
            <a:avLst/>
          </a:prstGeom>
          <a:noFill/>
          <a:ln/>
        </p:spPr>
        <p:txBody>
          <a:bodyPr wrap="square" lIns="0" tIns="0" rIns="0" bIns="0" rtlCol="0" anchor="ctr"/>
          <a:lstStyle/>
          <a:p>
            <a:pPr marL="0" indent="0">
              <a:buNone/>
            </a:pPr>
            <a:r>
              <a:rPr lang="en-US" sz="1400" b="1" dirty="0">
                <a:solidFill>
                  <a:srgbClr val="B23A48"/>
                </a:solidFill>
                <a:latin typeface="Calibri" pitchFamily="34" charset="0"/>
                <a:ea typeface="Calibri" pitchFamily="34" charset="-122"/>
                <a:cs typeface="Calibri" pitchFamily="34" charset="-120"/>
              </a:rPr>
              <a:t>Time invariant</a:t>
            </a:r>
            <a:endParaRPr lang="en-US" sz="1400" dirty="0"/>
          </a:p>
        </p:txBody>
      </p:sp>
      <p:sp>
        <p:nvSpPr>
          <p:cNvPr id="28" name="Text 26"/>
          <p:cNvSpPr/>
          <p:nvPr/>
        </p:nvSpPr>
        <p:spPr>
          <a:xfrm>
            <a:off x="3447288" y="4718304"/>
            <a:ext cx="7918704" cy="566928"/>
          </a:xfrm>
          <a:prstGeom prst="rect">
            <a:avLst/>
          </a:prstGeom>
          <a:noFill/>
          <a:ln/>
        </p:spPr>
        <p:txBody>
          <a:bodyPr wrap="square" lIns="0" tIns="0" rIns="0" bIns="0" rtlCol="0" anchor="ctr"/>
          <a:lstStyle/>
          <a:p>
            <a:pPr marL="0" indent="0">
              <a:buNone/>
            </a:pPr>
            <a:r>
              <a:rPr lang="en-US" sz="1250" dirty="0">
                <a:solidFill>
                  <a:srgbClr val="22354F"/>
                </a:solidFill>
                <a:latin typeface="Calibri" pitchFamily="34" charset="0"/>
                <a:ea typeface="Calibri" pitchFamily="34" charset="-122"/>
                <a:cs typeface="Calibri" pitchFamily="34" charset="-120"/>
              </a:rPr>
              <a:t>Delay the input and the output just shifts by the same amount, unchanged in shape. Any system whose behaviour depends on n fails this.</a:t>
            </a:r>
            <a:endParaRPr lang="en-US" sz="1250" dirty="0"/>
          </a:p>
        </p:txBody>
      </p:sp>
      <p:sp>
        <p:nvSpPr>
          <p:cNvPr id="29" name="Shape 27"/>
          <p:cNvSpPr/>
          <p:nvPr/>
        </p:nvSpPr>
        <p:spPr>
          <a:xfrm>
            <a:off x="566928" y="5504688"/>
            <a:ext cx="11027664" cy="676656"/>
          </a:xfrm>
          <a:prstGeom prst="roundRect">
            <a:avLst>
              <a:gd name="adj" fmla="val 10811"/>
            </a:avLst>
          </a:prstGeom>
          <a:solidFill>
            <a:srgbClr val="EDF2F5"/>
          </a:solidFill>
          <a:ln w="13970">
            <a:solidFill>
              <a:srgbClr val="1C7293"/>
            </a:solidFill>
            <a:prstDash val="solid"/>
          </a:ln>
        </p:spPr>
      </p:sp>
      <p:sp>
        <p:nvSpPr>
          <p:cNvPr id="30" name="Text 28"/>
          <p:cNvSpPr/>
          <p:nvPr/>
        </p:nvSpPr>
        <p:spPr>
          <a:xfrm>
            <a:off x="786384" y="5504688"/>
            <a:ext cx="10588752" cy="676656"/>
          </a:xfrm>
          <a:prstGeom prst="rect">
            <a:avLst/>
          </a:prstGeom>
          <a:noFill/>
          <a:ln/>
        </p:spPr>
        <p:txBody>
          <a:bodyPr wrap="square" lIns="0" tIns="0" rIns="0" bIns="0" rtlCol="0" anchor="ctr"/>
          <a:lstStyle/>
          <a:p>
            <a:pPr marL="0" indent="0">
              <a:buNone/>
            </a:pPr>
            <a:r>
              <a:rPr lang="en-US" sz="1150" b="1" dirty="0">
                <a:solidFill>
                  <a:srgbClr val="1C7293"/>
                </a:solidFill>
                <a:latin typeface="Calibri" pitchFamily="34" charset="0"/>
                <a:ea typeface="Calibri" pitchFamily="34" charset="-122"/>
                <a:cs typeface="Calibri" pitchFamily="34" charset="-120"/>
              </a:rPr>
              <a:t>Key point   </a:t>
            </a:r>
            <a:r>
              <a:rPr lang="en-US" sz="1300" dirty="0">
                <a:solidFill>
                  <a:srgbClr val="22354F"/>
                </a:solidFill>
                <a:latin typeface="Calibri" pitchFamily="34" charset="0"/>
                <a:ea typeface="Calibri" pitchFamily="34" charset="-122"/>
                <a:cs typeface="Calibri" pitchFamily="34" charset="-120"/>
              </a:rPr>
              <a:t>Linearity and time invariance together are what let us use convolution at all. The other three tell you whether a system is usable, not whether the theory applies.</a:t>
            </a:r>
            <a:endParaRPr lang="en-US" sz="1150" dirty="0"/>
          </a:p>
        </p:txBody>
      </p:sp>
      <p:sp>
        <p:nvSpPr>
          <p:cNvPr id="31" name="Text 29"/>
          <p:cNvSpPr/>
          <p:nvPr/>
        </p:nvSpPr>
        <p:spPr>
          <a:xfrm>
            <a:off x="566928" y="6473952"/>
            <a:ext cx="8595360" cy="237744"/>
          </a:xfrm>
          <a:prstGeom prst="rect">
            <a:avLst/>
          </a:prstGeom>
          <a:noFill/>
          <a:ln/>
        </p:spPr>
        <p:txBody>
          <a:bodyPr wrap="square" lIns="0" tIns="0" rIns="0" bIns="0" rtlCol="0" anchor="ctr"/>
          <a:lstStyle/>
          <a:p>
            <a:pPr marL="0" indent="0">
              <a:buNone/>
            </a:pPr>
            <a:r>
              <a:rPr lang="en-US" sz="900" dirty="0">
                <a:solidFill>
                  <a:srgbClr val="5A6B7D"/>
                </a:solidFill>
                <a:latin typeface="Calibri" pitchFamily="34" charset="0"/>
                <a:ea typeface="Calibri" pitchFamily="34" charset="-122"/>
                <a:cs typeface="Calibri" pitchFamily="34" charset="-120"/>
              </a:rPr>
              <a:t>CSE 5112  ·  Module 1  ·  Foundations of DSP</a:t>
            </a:r>
            <a:endParaRPr lang="en-US" sz="900" dirty="0"/>
          </a:p>
        </p:txBody>
      </p:sp>
      <p:sp>
        <p:nvSpPr>
          <p:cNvPr id="32" name="Text 30"/>
          <p:cNvSpPr/>
          <p:nvPr/>
        </p:nvSpPr>
        <p:spPr>
          <a:xfrm>
            <a:off x="10680192" y="6473952"/>
            <a:ext cx="914400" cy="237744"/>
          </a:xfrm>
          <a:prstGeom prst="rect">
            <a:avLst/>
          </a:prstGeom>
          <a:noFill/>
          <a:ln/>
        </p:spPr>
        <p:txBody>
          <a:bodyPr wrap="square" lIns="0" tIns="0" rIns="0" bIns="0" rtlCol="0" anchor="ctr"/>
          <a:lstStyle/>
          <a:p>
            <a:pPr marL="0" indent="0" algn="r">
              <a:buNone/>
            </a:pPr>
            <a:r>
              <a:rPr lang="en-US" sz="900" dirty="0">
                <a:solidFill>
                  <a:srgbClr val="5A6B7D"/>
                </a:solidFill>
                <a:latin typeface="Calibri" pitchFamily="34" charset="0"/>
                <a:ea typeface="Calibri" pitchFamily="34" charset="-122"/>
                <a:cs typeface="Calibri" pitchFamily="34" charset="-120"/>
              </a:rPr>
              <a:t>37</a:t>
            </a:r>
            <a:endParaRPr lang="en-US" sz="9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66928" y="365760"/>
            <a:ext cx="11027664" cy="566928"/>
          </a:xfrm>
          <a:prstGeom prst="rect">
            <a:avLst/>
          </a:prstGeom>
          <a:noFill/>
          <a:ln/>
        </p:spPr>
        <p:txBody>
          <a:bodyPr wrap="square" lIns="0" tIns="0" rIns="0" bIns="0" rtlCol="0" anchor="ctr"/>
          <a:lstStyle/>
          <a:p>
            <a:pPr marL="0" indent="0">
              <a:buNone/>
            </a:pPr>
            <a:r>
              <a:rPr lang="en-US" sz="2900" b="1" dirty="0">
                <a:solidFill>
                  <a:srgbClr val="16243D"/>
                </a:solidFill>
                <a:latin typeface="Cambria" pitchFamily="34" charset="0"/>
                <a:ea typeface="Cambria" pitchFamily="34" charset="-122"/>
                <a:cs typeface="Cambria" pitchFamily="34" charset="-120"/>
              </a:rPr>
              <a:t>How to run the two tests that matter</a:t>
            </a:r>
            <a:endParaRPr lang="en-US" sz="2900" dirty="0"/>
          </a:p>
        </p:txBody>
      </p:sp>
      <p:sp>
        <p:nvSpPr>
          <p:cNvPr id="3" name="Text 1"/>
          <p:cNvSpPr/>
          <p:nvPr/>
        </p:nvSpPr>
        <p:spPr>
          <a:xfrm>
            <a:off x="566928" y="914400"/>
            <a:ext cx="11027664" cy="347472"/>
          </a:xfrm>
          <a:prstGeom prst="rect">
            <a:avLst/>
          </a:prstGeom>
          <a:noFill/>
          <a:ln/>
        </p:spPr>
        <p:txBody>
          <a:bodyPr wrap="square" lIns="0" tIns="0" rIns="0" bIns="0" rtlCol="0" anchor="ctr"/>
          <a:lstStyle/>
          <a:p>
            <a:pPr marL="0" indent="0">
              <a:buNone/>
            </a:pPr>
            <a:r>
              <a:rPr lang="en-US" sz="1350" dirty="0">
                <a:solidFill>
                  <a:srgbClr val="43596E"/>
                </a:solidFill>
                <a:latin typeface="Calibri" pitchFamily="34" charset="0"/>
                <a:ea typeface="Calibri" pitchFamily="34" charset="-122"/>
                <a:cs typeface="Calibri" pitchFamily="34" charset="-120"/>
              </a:rPr>
              <a:t>Linearity and time invariance. Each has one fixed recipe you follow every time.</a:t>
            </a:r>
            <a:endParaRPr lang="en-US" sz="1350" dirty="0"/>
          </a:p>
        </p:txBody>
      </p:sp>
      <p:sp>
        <p:nvSpPr>
          <p:cNvPr id="4" name="Shape 2"/>
          <p:cNvSpPr/>
          <p:nvPr/>
        </p:nvSpPr>
        <p:spPr>
          <a:xfrm>
            <a:off x="566928" y="1389888"/>
            <a:ext cx="5367528" cy="3035808"/>
          </a:xfrm>
          <a:prstGeom prst="roundRect">
            <a:avLst>
              <a:gd name="adj" fmla="val 2711"/>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5" name="Text 3"/>
          <p:cNvSpPr/>
          <p:nvPr/>
        </p:nvSpPr>
        <p:spPr>
          <a:xfrm>
            <a:off x="804672" y="1536192"/>
            <a:ext cx="4910328" cy="310896"/>
          </a:xfrm>
          <a:prstGeom prst="rect">
            <a:avLst/>
          </a:prstGeom>
          <a:noFill/>
          <a:ln/>
        </p:spPr>
        <p:txBody>
          <a:bodyPr wrap="square" lIns="0" tIns="0" rIns="0" bIns="0" rtlCol="0" anchor="ctr"/>
          <a:lstStyle/>
          <a:p>
            <a:pPr marL="0" indent="0">
              <a:buNone/>
            </a:pPr>
            <a:r>
              <a:rPr lang="en-US" sz="1550" b="1" dirty="0">
                <a:solidFill>
                  <a:srgbClr val="C97A1E"/>
                </a:solidFill>
                <a:latin typeface="Calibri" pitchFamily="34" charset="0"/>
                <a:ea typeface="Calibri" pitchFamily="34" charset="-122"/>
                <a:cs typeface="Calibri" pitchFamily="34" charset="-120"/>
              </a:rPr>
              <a:t>Linearity</a:t>
            </a:r>
            <a:endParaRPr lang="en-US" sz="1550" dirty="0"/>
          </a:p>
        </p:txBody>
      </p:sp>
      <p:pic>
        <p:nvPicPr>
          <p:cNvPr id="6" name="Image 0" descr="assets/eq/lin_test.png"/>
          <p:cNvPicPr>
            <a:picLocks noChangeAspect="1"/>
          </p:cNvPicPr>
          <p:nvPr/>
        </p:nvPicPr>
        <p:blipFill>
          <a:blip r:embed="rId3"/>
          <a:stretch>
            <a:fillRect/>
          </a:stretch>
        </p:blipFill>
        <p:spPr>
          <a:xfrm>
            <a:off x="1033272" y="1938528"/>
            <a:ext cx="4434840" cy="337351"/>
          </a:xfrm>
          <a:prstGeom prst="rect">
            <a:avLst/>
          </a:prstGeom>
        </p:spPr>
      </p:pic>
      <p:sp>
        <p:nvSpPr>
          <p:cNvPr id="7" name="Text 4"/>
          <p:cNvSpPr/>
          <p:nvPr/>
        </p:nvSpPr>
        <p:spPr>
          <a:xfrm>
            <a:off x="804672" y="2670048"/>
            <a:ext cx="4910328" cy="1645920"/>
          </a:xfrm>
          <a:prstGeom prst="rect">
            <a:avLst/>
          </a:prstGeom>
          <a:noFill/>
          <a:ln/>
        </p:spPr>
        <p:txBody>
          <a:bodyPr wrap="square" lIns="0" tIns="0" rIns="0" bIns="0" rtlCol="0" anchor="t"/>
          <a:lstStyle/>
          <a:p>
            <a:pPr marL="190500" indent="-190500">
              <a:lnSpc>
                <a:spcPct val="106000"/>
              </a:lnSpc>
              <a:spcAft>
                <a:spcPts val="900"/>
              </a:spcAft>
              <a:buSzPct val="100000"/>
              <a:buChar char="▪"/>
            </a:pPr>
            <a:r>
              <a:rPr lang="en-US" sz="1250" dirty="0">
                <a:solidFill>
                  <a:srgbClr val="22354F"/>
                </a:solidFill>
                <a:latin typeface="Calibri" pitchFamily="34" charset="0"/>
                <a:ea typeface="Calibri" pitchFamily="34" charset="-122"/>
                <a:cs typeface="Calibri" pitchFamily="34" charset="-120"/>
              </a:rPr>
              <a:t>Feed x₁[n] and record y₁[n]; feed x₂[n] and record y₂[n].</a:t>
            </a:r>
            <a:endParaRPr lang="en-US" sz="1250" dirty="0"/>
          </a:p>
          <a:p>
            <a:pPr marL="190500" indent="-190500">
              <a:lnSpc>
                <a:spcPct val="106000"/>
              </a:lnSpc>
              <a:spcAft>
                <a:spcPts val="900"/>
              </a:spcAft>
              <a:buSzPct val="100000"/>
              <a:buChar char="▪"/>
            </a:pPr>
            <a:r>
              <a:rPr lang="en-US" sz="1250" dirty="0">
                <a:solidFill>
                  <a:srgbClr val="22354F"/>
                </a:solidFill>
                <a:latin typeface="Calibri" pitchFamily="34" charset="0"/>
                <a:ea typeface="Calibri" pitchFamily="34" charset="-122"/>
                <a:cs typeface="Calibri" pitchFamily="34" charset="-120"/>
              </a:rPr>
              <a:t>Feed the combination ax₁[n] + bx₂[n] and compute the output directly.</a:t>
            </a:r>
            <a:endParaRPr lang="en-US" sz="1250" dirty="0"/>
          </a:p>
          <a:p>
            <a:pPr marL="190500" indent="-190500">
              <a:lnSpc>
                <a:spcPct val="106000"/>
              </a:lnSpc>
              <a:spcAft>
                <a:spcPts val="900"/>
              </a:spcAft>
              <a:buSzPct val="100000"/>
              <a:buChar char="▪"/>
            </a:pPr>
            <a:r>
              <a:rPr lang="en-US" sz="1250" dirty="0">
                <a:solidFill>
                  <a:srgbClr val="22354F"/>
                </a:solidFill>
                <a:latin typeface="Calibri" pitchFamily="34" charset="0"/>
                <a:ea typeface="Calibri" pitchFamily="34" charset="-122"/>
                <a:cs typeface="Calibri" pitchFamily="34" charset="-120"/>
              </a:rPr>
              <a:t>Compare with ay₁[n] + by₂[n]. Equal for all a, b and all inputs means linear; one counterexample means not linear.</a:t>
            </a:r>
            <a:endParaRPr lang="en-US" sz="1250" dirty="0"/>
          </a:p>
        </p:txBody>
      </p:sp>
      <p:sp>
        <p:nvSpPr>
          <p:cNvPr id="8" name="Shape 5"/>
          <p:cNvSpPr/>
          <p:nvPr/>
        </p:nvSpPr>
        <p:spPr>
          <a:xfrm>
            <a:off x="6227064" y="1389888"/>
            <a:ext cx="5367528" cy="3035808"/>
          </a:xfrm>
          <a:prstGeom prst="roundRect">
            <a:avLst>
              <a:gd name="adj" fmla="val 2711"/>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9" name="Text 6"/>
          <p:cNvSpPr/>
          <p:nvPr/>
        </p:nvSpPr>
        <p:spPr>
          <a:xfrm>
            <a:off x="6464808" y="1536192"/>
            <a:ext cx="4910328" cy="310896"/>
          </a:xfrm>
          <a:prstGeom prst="rect">
            <a:avLst/>
          </a:prstGeom>
          <a:noFill/>
          <a:ln/>
        </p:spPr>
        <p:txBody>
          <a:bodyPr wrap="square" lIns="0" tIns="0" rIns="0" bIns="0" rtlCol="0" anchor="ctr"/>
          <a:lstStyle/>
          <a:p>
            <a:pPr marL="0" indent="0">
              <a:buNone/>
            </a:pPr>
            <a:r>
              <a:rPr lang="en-US" sz="1550" b="1" dirty="0">
                <a:solidFill>
                  <a:srgbClr val="B23A48"/>
                </a:solidFill>
                <a:latin typeface="Calibri" pitchFamily="34" charset="0"/>
                <a:ea typeface="Calibri" pitchFamily="34" charset="-122"/>
                <a:cs typeface="Calibri" pitchFamily="34" charset="-120"/>
              </a:rPr>
              <a:t>Time invariance</a:t>
            </a:r>
            <a:endParaRPr lang="en-US" sz="1550" dirty="0"/>
          </a:p>
        </p:txBody>
      </p:sp>
      <p:pic>
        <p:nvPicPr>
          <p:cNvPr id="10" name="Image 1" descr="assets/eq/ti_test.png"/>
          <p:cNvPicPr>
            <a:picLocks noChangeAspect="1"/>
          </p:cNvPicPr>
          <p:nvPr/>
        </p:nvPicPr>
        <p:blipFill>
          <a:blip r:embed="rId4"/>
          <a:stretch>
            <a:fillRect/>
          </a:stretch>
        </p:blipFill>
        <p:spPr>
          <a:xfrm>
            <a:off x="6693408" y="1938528"/>
            <a:ext cx="4434840" cy="340553"/>
          </a:xfrm>
          <a:prstGeom prst="rect">
            <a:avLst/>
          </a:prstGeom>
        </p:spPr>
      </p:pic>
      <p:sp>
        <p:nvSpPr>
          <p:cNvPr id="11" name="Text 7"/>
          <p:cNvSpPr/>
          <p:nvPr/>
        </p:nvSpPr>
        <p:spPr>
          <a:xfrm>
            <a:off x="6464808" y="2670048"/>
            <a:ext cx="4910328" cy="1645920"/>
          </a:xfrm>
          <a:prstGeom prst="rect">
            <a:avLst/>
          </a:prstGeom>
          <a:noFill/>
          <a:ln/>
        </p:spPr>
        <p:txBody>
          <a:bodyPr wrap="square" lIns="0" tIns="0" rIns="0" bIns="0" rtlCol="0" anchor="t"/>
          <a:lstStyle/>
          <a:p>
            <a:pPr marL="190500" indent="-190500">
              <a:lnSpc>
                <a:spcPct val="106000"/>
              </a:lnSpc>
              <a:spcAft>
                <a:spcPts val="900"/>
              </a:spcAft>
              <a:buSzPct val="100000"/>
              <a:buChar char="▪"/>
            </a:pPr>
            <a:r>
              <a:rPr lang="en-US" sz="1250" dirty="0">
                <a:solidFill>
                  <a:srgbClr val="22354F"/>
                </a:solidFill>
                <a:latin typeface="Calibri" pitchFamily="34" charset="0"/>
                <a:ea typeface="Calibri" pitchFamily="34" charset="-122"/>
                <a:cs typeface="Calibri" pitchFamily="34" charset="-120"/>
              </a:rPr>
              <a:t>Compute the output for x[n], then delay that output by n₀.</a:t>
            </a:r>
            <a:endParaRPr lang="en-US" sz="1250" dirty="0"/>
          </a:p>
          <a:p>
            <a:pPr marL="190500" indent="-190500">
              <a:lnSpc>
                <a:spcPct val="106000"/>
              </a:lnSpc>
              <a:spcAft>
                <a:spcPts val="900"/>
              </a:spcAft>
              <a:buSzPct val="100000"/>
              <a:buChar char="▪"/>
            </a:pPr>
            <a:r>
              <a:rPr lang="en-US" sz="1250" dirty="0">
                <a:solidFill>
                  <a:srgbClr val="22354F"/>
                </a:solidFill>
                <a:latin typeface="Calibri" pitchFamily="34" charset="0"/>
                <a:ea typeface="Calibri" pitchFamily="34" charset="-122"/>
                <a:cs typeface="Calibri" pitchFamily="34" charset="-120"/>
              </a:rPr>
              <a:t>Separately, delay the input first and compute the output of the delayed input.</a:t>
            </a:r>
            <a:endParaRPr lang="en-US" sz="1250" dirty="0"/>
          </a:p>
          <a:p>
            <a:pPr marL="190500" indent="-190500">
              <a:lnSpc>
                <a:spcPct val="106000"/>
              </a:lnSpc>
              <a:spcAft>
                <a:spcPts val="900"/>
              </a:spcAft>
              <a:buSzPct val="100000"/>
              <a:buChar char="▪"/>
            </a:pPr>
            <a:r>
              <a:rPr lang="en-US" sz="1250" dirty="0">
                <a:solidFill>
                  <a:srgbClr val="22354F"/>
                </a:solidFill>
                <a:latin typeface="Calibri" pitchFamily="34" charset="0"/>
                <a:ea typeface="Calibri" pitchFamily="34" charset="-122"/>
                <a:cs typeface="Calibri" pitchFamily="34" charset="-120"/>
              </a:rPr>
              <a:t>The two must agree for every n₀. Any explicit n multiplying the input, as in y[n] = n x[n], breaks this immediately.</a:t>
            </a:r>
            <a:endParaRPr lang="en-US" sz="1250" dirty="0"/>
          </a:p>
        </p:txBody>
      </p:sp>
      <p:sp>
        <p:nvSpPr>
          <p:cNvPr id="12" name="Shape 8"/>
          <p:cNvSpPr/>
          <p:nvPr/>
        </p:nvSpPr>
        <p:spPr>
          <a:xfrm>
            <a:off x="566928" y="5650992"/>
            <a:ext cx="11027664" cy="676656"/>
          </a:xfrm>
          <a:prstGeom prst="roundRect">
            <a:avLst>
              <a:gd name="adj" fmla="val 10811"/>
            </a:avLst>
          </a:prstGeom>
          <a:solidFill>
            <a:srgbClr val="EDF2F5"/>
          </a:solidFill>
          <a:ln w="13970">
            <a:solidFill>
              <a:srgbClr val="B23A48"/>
            </a:solidFill>
            <a:prstDash val="solid"/>
          </a:ln>
        </p:spPr>
      </p:sp>
      <p:sp>
        <p:nvSpPr>
          <p:cNvPr id="13" name="Text 9"/>
          <p:cNvSpPr/>
          <p:nvPr/>
        </p:nvSpPr>
        <p:spPr>
          <a:xfrm>
            <a:off x="786384" y="5650992"/>
            <a:ext cx="10588752" cy="676656"/>
          </a:xfrm>
          <a:prstGeom prst="rect">
            <a:avLst/>
          </a:prstGeom>
          <a:noFill/>
          <a:ln/>
        </p:spPr>
        <p:txBody>
          <a:bodyPr wrap="square" lIns="0" tIns="0" rIns="0" bIns="0" rtlCol="0" anchor="ctr"/>
          <a:lstStyle/>
          <a:p>
            <a:pPr marL="0" indent="0">
              <a:buNone/>
            </a:pPr>
            <a:r>
              <a:rPr lang="en-US" sz="1150" b="1" dirty="0">
                <a:solidFill>
                  <a:srgbClr val="B23A48"/>
                </a:solidFill>
                <a:latin typeface="Calibri" pitchFamily="34" charset="0"/>
                <a:ea typeface="Calibri" pitchFamily="34" charset="-122"/>
                <a:cs typeface="Calibri" pitchFamily="34" charset="-120"/>
              </a:rPr>
              <a:t>Key point   </a:t>
            </a:r>
            <a:r>
              <a:rPr lang="en-US" sz="1300" dirty="0">
                <a:solidFill>
                  <a:srgbClr val="22354F"/>
                </a:solidFill>
                <a:latin typeface="Calibri" pitchFamily="34" charset="0"/>
                <a:ea typeface="Calibri" pitchFamily="34" charset="-122"/>
                <a:cs typeface="Calibri" pitchFamily="34" charset="-120"/>
              </a:rPr>
              <a:t>Order of operations is the whole test for time invariance. Delay-then-process must equal process-then-delay.</a:t>
            </a:r>
            <a:endParaRPr lang="en-US" sz="1150" dirty="0"/>
          </a:p>
        </p:txBody>
      </p:sp>
      <p:sp>
        <p:nvSpPr>
          <p:cNvPr id="14" name="Text 10"/>
          <p:cNvSpPr/>
          <p:nvPr/>
        </p:nvSpPr>
        <p:spPr>
          <a:xfrm>
            <a:off x="566928" y="6473952"/>
            <a:ext cx="8595360" cy="237744"/>
          </a:xfrm>
          <a:prstGeom prst="rect">
            <a:avLst/>
          </a:prstGeom>
          <a:noFill/>
          <a:ln/>
        </p:spPr>
        <p:txBody>
          <a:bodyPr wrap="square" lIns="0" tIns="0" rIns="0" bIns="0" rtlCol="0" anchor="ctr"/>
          <a:lstStyle/>
          <a:p>
            <a:pPr marL="0" indent="0">
              <a:buNone/>
            </a:pPr>
            <a:r>
              <a:rPr lang="en-US" sz="900" dirty="0">
                <a:solidFill>
                  <a:srgbClr val="5A6B7D"/>
                </a:solidFill>
                <a:latin typeface="Calibri" pitchFamily="34" charset="0"/>
                <a:ea typeface="Calibri" pitchFamily="34" charset="-122"/>
                <a:cs typeface="Calibri" pitchFamily="34" charset="-120"/>
              </a:rPr>
              <a:t>CSE 5112  ·  Module 1  ·  Foundations of DSP</a:t>
            </a:r>
            <a:endParaRPr lang="en-US" sz="900" dirty="0"/>
          </a:p>
        </p:txBody>
      </p:sp>
      <p:sp>
        <p:nvSpPr>
          <p:cNvPr id="15" name="Text 11"/>
          <p:cNvSpPr/>
          <p:nvPr/>
        </p:nvSpPr>
        <p:spPr>
          <a:xfrm>
            <a:off x="10680192" y="6473952"/>
            <a:ext cx="914400" cy="237744"/>
          </a:xfrm>
          <a:prstGeom prst="rect">
            <a:avLst/>
          </a:prstGeom>
          <a:noFill/>
          <a:ln/>
        </p:spPr>
        <p:txBody>
          <a:bodyPr wrap="square" lIns="0" tIns="0" rIns="0" bIns="0" rtlCol="0" anchor="ctr"/>
          <a:lstStyle/>
          <a:p>
            <a:pPr marL="0" indent="0" algn="r">
              <a:buNone/>
            </a:pPr>
            <a:r>
              <a:rPr lang="en-US" sz="900" dirty="0">
                <a:solidFill>
                  <a:srgbClr val="5A6B7D"/>
                </a:solidFill>
                <a:latin typeface="Calibri" pitchFamily="34" charset="0"/>
                <a:ea typeface="Calibri" pitchFamily="34" charset="-122"/>
                <a:cs typeface="Calibri" pitchFamily="34" charset="-120"/>
              </a:rPr>
              <a:t>38</a:t>
            </a:r>
            <a:endParaRPr lang="en-US" sz="9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66928" y="365760"/>
            <a:ext cx="11027664" cy="566928"/>
          </a:xfrm>
          <a:prstGeom prst="rect">
            <a:avLst/>
          </a:prstGeom>
          <a:noFill/>
          <a:ln/>
        </p:spPr>
        <p:txBody>
          <a:bodyPr wrap="square" lIns="0" tIns="0" rIns="0" bIns="0" rtlCol="0" anchor="ctr"/>
          <a:lstStyle/>
          <a:p>
            <a:pPr marL="0" indent="0">
              <a:buNone/>
            </a:pPr>
            <a:r>
              <a:rPr lang="en-US" sz="2900" b="1" dirty="0">
                <a:solidFill>
                  <a:srgbClr val="16243D"/>
                </a:solidFill>
                <a:latin typeface="Cambria" pitchFamily="34" charset="0"/>
                <a:ea typeface="Cambria" pitchFamily="34" charset="-122"/>
                <a:cs typeface="Cambria" pitchFamily="34" charset="-120"/>
              </a:rPr>
              <a:t>Worked test in full: is y[n] = x[n] + 3 linear?</a:t>
            </a:r>
            <a:endParaRPr lang="en-US" sz="2900" dirty="0"/>
          </a:p>
        </p:txBody>
      </p:sp>
      <p:sp>
        <p:nvSpPr>
          <p:cNvPr id="3" name="Text 1"/>
          <p:cNvSpPr/>
          <p:nvPr/>
        </p:nvSpPr>
        <p:spPr>
          <a:xfrm>
            <a:off x="566928" y="914400"/>
            <a:ext cx="11027664" cy="347472"/>
          </a:xfrm>
          <a:prstGeom prst="rect">
            <a:avLst/>
          </a:prstGeom>
          <a:noFill/>
          <a:ln/>
        </p:spPr>
        <p:txBody>
          <a:bodyPr wrap="square" lIns="0" tIns="0" rIns="0" bIns="0" rtlCol="0" anchor="ctr"/>
          <a:lstStyle/>
          <a:p>
            <a:pPr marL="0" indent="0">
              <a:buNone/>
            </a:pPr>
            <a:r>
              <a:rPr lang="en-US" sz="1350" dirty="0">
                <a:solidFill>
                  <a:srgbClr val="43596E"/>
                </a:solidFill>
                <a:latin typeface="Calibri" pitchFamily="34" charset="0"/>
                <a:ea typeface="Calibri" pitchFamily="34" charset="-122"/>
                <a:cs typeface="Calibri" pitchFamily="34" charset="-120"/>
              </a:rPr>
              <a:t>Every line shown. Use the same four steps for any system you are given.</a:t>
            </a:r>
            <a:endParaRPr lang="en-US" sz="1350" dirty="0"/>
          </a:p>
        </p:txBody>
      </p:sp>
      <p:sp>
        <p:nvSpPr>
          <p:cNvPr id="4" name="Shape 2"/>
          <p:cNvSpPr/>
          <p:nvPr/>
        </p:nvSpPr>
        <p:spPr>
          <a:xfrm>
            <a:off x="566928" y="1389888"/>
            <a:ext cx="11027664" cy="786384"/>
          </a:xfrm>
          <a:prstGeom prst="roundRect">
            <a:avLst>
              <a:gd name="adj" fmla="val 10465"/>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5" name="Shape 3"/>
          <p:cNvSpPr/>
          <p:nvPr/>
        </p:nvSpPr>
        <p:spPr>
          <a:xfrm>
            <a:off x="768096" y="1581912"/>
            <a:ext cx="402336" cy="402336"/>
          </a:xfrm>
          <a:prstGeom prst="ellipse">
            <a:avLst/>
          </a:prstGeom>
          <a:solidFill>
            <a:srgbClr val="1C7293"/>
          </a:solidFill>
          <a:ln w="12700">
            <a:solidFill>
              <a:srgbClr val="333333"/>
            </a:solidFill>
            <a:prstDash val="solid"/>
          </a:ln>
        </p:spPr>
      </p:sp>
      <p:sp>
        <p:nvSpPr>
          <p:cNvPr id="6" name="Text 4"/>
          <p:cNvSpPr/>
          <p:nvPr/>
        </p:nvSpPr>
        <p:spPr>
          <a:xfrm>
            <a:off x="768096" y="1581912"/>
            <a:ext cx="402336" cy="402336"/>
          </a:xfrm>
          <a:prstGeom prst="rect">
            <a:avLst/>
          </a:prstGeom>
          <a:noFill/>
          <a:ln/>
        </p:spPr>
        <p:txBody>
          <a:bodyPr wrap="square" lIns="0" tIns="0" rIns="0" bIns="0"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1</a:t>
            </a:r>
            <a:endParaRPr lang="en-US" sz="1250" dirty="0"/>
          </a:p>
        </p:txBody>
      </p:sp>
      <p:sp>
        <p:nvSpPr>
          <p:cNvPr id="7" name="Text 5"/>
          <p:cNvSpPr/>
          <p:nvPr/>
        </p:nvSpPr>
        <p:spPr>
          <a:xfrm>
            <a:off x="1335024" y="1463040"/>
            <a:ext cx="2926080" cy="640080"/>
          </a:xfrm>
          <a:prstGeom prst="rect">
            <a:avLst/>
          </a:prstGeom>
          <a:noFill/>
          <a:ln/>
        </p:spPr>
        <p:txBody>
          <a:bodyPr wrap="square" lIns="0" tIns="0" rIns="0" bIns="0" rtlCol="0" anchor="ctr"/>
          <a:lstStyle/>
          <a:p>
            <a:pPr marL="0" indent="0">
              <a:buNone/>
            </a:pPr>
            <a:r>
              <a:rPr lang="en-US" sz="1250" b="1" dirty="0">
                <a:solidFill>
                  <a:srgbClr val="1C7293"/>
                </a:solidFill>
                <a:latin typeface="Calibri" pitchFamily="34" charset="0"/>
                <a:ea typeface="Calibri" pitchFamily="34" charset="-122"/>
                <a:cs typeface="Calibri" pitchFamily="34" charset="-120"/>
              </a:rPr>
              <a:t>Write down what to compare</a:t>
            </a:r>
            <a:endParaRPr lang="en-US" sz="1250" dirty="0"/>
          </a:p>
        </p:txBody>
      </p:sp>
      <p:sp>
        <p:nvSpPr>
          <p:cNvPr id="8" name="Text 6"/>
          <p:cNvSpPr/>
          <p:nvPr/>
        </p:nvSpPr>
        <p:spPr>
          <a:xfrm>
            <a:off x="4425696" y="1463040"/>
            <a:ext cx="6949440" cy="640080"/>
          </a:xfrm>
          <a:prstGeom prst="rect">
            <a:avLst/>
          </a:prstGeom>
          <a:noFill/>
          <a:ln/>
        </p:spPr>
        <p:txBody>
          <a:bodyPr wrap="square" lIns="0" tIns="0" rIns="0" bIns="0" rtlCol="0" anchor="ctr"/>
          <a:lstStyle/>
          <a:p>
            <a:pPr marL="0" indent="0">
              <a:buNone/>
            </a:pPr>
            <a:r>
              <a:rPr lang="en-US" sz="1200" dirty="0">
                <a:solidFill>
                  <a:srgbClr val="22354F"/>
                </a:solidFill>
                <a:latin typeface="Calibri" pitchFamily="34" charset="0"/>
                <a:ea typeface="Calibri" pitchFamily="34" charset="-122"/>
                <a:cs typeface="Calibri" pitchFamily="34" charset="-120"/>
              </a:rPr>
              <a:t>Linearity means one specific equality must hold. Feed in the combination and process it. Separately, process each input and then combine. The two results must match for every choice of a, b, x₁ and x₂.</a:t>
            </a:r>
            <a:endParaRPr lang="en-US" sz="1200" dirty="0"/>
          </a:p>
        </p:txBody>
      </p:sp>
      <p:sp>
        <p:nvSpPr>
          <p:cNvPr id="9" name="Shape 7"/>
          <p:cNvSpPr/>
          <p:nvPr/>
        </p:nvSpPr>
        <p:spPr>
          <a:xfrm>
            <a:off x="566928" y="2286000"/>
            <a:ext cx="11027664" cy="786384"/>
          </a:xfrm>
          <a:prstGeom prst="roundRect">
            <a:avLst>
              <a:gd name="adj" fmla="val 10465"/>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10" name="Shape 8"/>
          <p:cNvSpPr/>
          <p:nvPr/>
        </p:nvSpPr>
        <p:spPr>
          <a:xfrm>
            <a:off x="768096" y="2478024"/>
            <a:ext cx="402336" cy="402336"/>
          </a:xfrm>
          <a:prstGeom prst="ellipse">
            <a:avLst/>
          </a:prstGeom>
          <a:solidFill>
            <a:srgbClr val="1C7293"/>
          </a:solidFill>
          <a:ln w="12700">
            <a:solidFill>
              <a:srgbClr val="333333"/>
            </a:solidFill>
            <a:prstDash val="solid"/>
          </a:ln>
        </p:spPr>
      </p:sp>
      <p:sp>
        <p:nvSpPr>
          <p:cNvPr id="11" name="Text 9"/>
          <p:cNvSpPr/>
          <p:nvPr/>
        </p:nvSpPr>
        <p:spPr>
          <a:xfrm>
            <a:off x="768096" y="2478024"/>
            <a:ext cx="402336" cy="402336"/>
          </a:xfrm>
          <a:prstGeom prst="rect">
            <a:avLst/>
          </a:prstGeom>
          <a:noFill/>
          <a:ln/>
        </p:spPr>
        <p:txBody>
          <a:bodyPr wrap="square" lIns="0" tIns="0" rIns="0" bIns="0"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2</a:t>
            </a:r>
            <a:endParaRPr lang="en-US" sz="1250" dirty="0"/>
          </a:p>
        </p:txBody>
      </p:sp>
      <p:sp>
        <p:nvSpPr>
          <p:cNvPr id="12" name="Text 10"/>
          <p:cNvSpPr/>
          <p:nvPr/>
        </p:nvSpPr>
        <p:spPr>
          <a:xfrm>
            <a:off x="1335024" y="2359152"/>
            <a:ext cx="2926080" cy="640080"/>
          </a:xfrm>
          <a:prstGeom prst="rect">
            <a:avLst/>
          </a:prstGeom>
          <a:noFill/>
          <a:ln/>
        </p:spPr>
        <p:txBody>
          <a:bodyPr wrap="square" lIns="0" tIns="0" rIns="0" bIns="0" rtlCol="0" anchor="ctr"/>
          <a:lstStyle/>
          <a:p>
            <a:pPr marL="0" indent="0">
              <a:buNone/>
            </a:pPr>
            <a:r>
              <a:rPr lang="en-US" sz="1250" b="1" dirty="0">
                <a:solidFill>
                  <a:srgbClr val="1C7293"/>
                </a:solidFill>
                <a:latin typeface="Calibri" pitchFamily="34" charset="0"/>
                <a:ea typeface="Calibri" pitchFamily="34" charset="-122"/>
                <a:cs typeface="Calibri" pitchFamily="34" charset="-120"/>
              </a:rPr>
              <a:t>Compute the left-hand side</a:t>
            </a:r>
            <a:endParaRPr lang="en-US" sz="1250" dirty="0"/>
          </a:p>
        </p:txBody>
      </p:sp>
      <p:sp>
        <p:nvSpPr>
          <p:cNvPr id="13" name="Text 11"/>
          <p:cNvSpPr/>
          <p:nvPr/>
        </p:nvSpPr>
        <p:spPr>
          <a:xfrm>
            <a:off x="4425696" y="2359152"/>
            <a:ext cx="6949440" cy="640080"/>
          </a:xfrm>
          <a:prstGeom prst="rect">
            <a:avLst/>
          </a:prstGeom>
          <a:noFill/>
          <a:ln/>
        </p:spPr>
        <p:txBody>
          <a:bodyPr wrap="square" lIns="0" tIns="0" rIns="0" bIns="0" rtlCol="0" anchor="ctr"/>
          <a:lstStyle/>
          <a:p>
            <a:pPr marL="0" indent="0">
              <a:buNone/>
            </a:pPr>
            <a:r>
              <a:rPr lang="en-US" sz="1200" dirty="0">
                <a:solidFill>
                  <a:srgbClr val="22354F"/>
                </a:solidFill>
                <a:latin typeface="Calibri" pitchFamily="34" charset="0"/>
                <a:ea typeface="Calibri" pitchFamily="34" charset="-122"/>
                <a:cs typeface="Calibri" pitchFamily="34" charset="-120"/>
              </a:rPr>
              <a:t>Put a x₁[n] + b x₂[n] into the system. The rule says add 3 to whatever comes in, so the output is that combination plus a single 3.</a:t>
            </a:r>
            <a:endParaRPr lang="en-US" sz="1200" dirty="0"/>
          </a:p>
        </p:txBody>
      </p:sp>
      <p:sp>
        <p:nvSpPr>
          <p:cNvPr id="14" name="Shape 12"/>
          <p:cNvSpPr/>
          <p:nvPr/>
        </p:nvSpPr>
        <p:spPr>
          <a:xfrm>
            <a:off x="566928" y="3182112"/>
            <a:ext cx="11027664" cy="786384"/>
          </a:xfrm>
          <a:prstGeom prst="roundRect">
            <a:avLst>
              <a:gd name="adj" fmla="val 10465"/>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15" name="Shape 13"/>
          <p:cNvSpPr/>
          <p:nvPr/>
        </p:nvSpPr>
        <p:spPr>
          <a:xfrm>
            <a:off x="768096" y="3374136"/>
            <a:ext cx="402336" cy="402336"/>
          </a:xfrm>
          <a:prstGeom prst="ellipse">
            <a:avLst/>
          </a:prstGeom>
          <a:solidFill>
            <a:srgbClr val="C97A1E"/>
          </a:solidFill>
          <a:ln w="12700">
            <a:solidFill>
              <a:srgbClr val="333333"/>
            </a:solidFill>
            <a:prstDash val="solid"/>
          </a:ln>
        </p:spPr>
      </p:sp>
      <p:sp>
        <p:nvSpPr>
          <p:cNvPr id="16" name="Text 14"/>
          <p:cNvSpPr/>
          <p:nvPr/>
        </p:nvSpPr>
        <p:spPr>
          <a:xfrm>
            <a:off x="768096" y="3374136"/>
            <a:ext cx="402336" cy="402336"/>
          </a:xfrm>
          <a:prstGeom prst="rect">
            <a:avLst/>
          </a:prstGeom>
          <a:noFill/>
          <a:ln/>
        </p:spPr>
        <p:txBody>
          <a:bodyPr wrap="square" lIns="0" tIns="0" rIns="0" bIns="0"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3</a:t>
            </a:r>
            <a:endParaRPr lang="en-US" sz="1250" dirty="0"/>
          </a:p>
        </p:txBody>
      </p:sp>
      <p:sp>
        <p:nvSpPr>
          <p:cNvPr id="17" name="Text 15"/>
          <p:cNvSpPr/>
          <p:nvPr/>
        </p:nvSpPr>
        <p:spPr>
          <a:xfrm>
            <a:off x="1335024" y="3255264"/>
            <a:ext cx="2926080" cy="640080"/>
          </a:xfrm>
          <a:prstGeom prst="rect">
            <a:avLst/>
          </a:prstGeom>
          <a:noFill/>
          <a:ln/>
        </p:spPr>
        <p:txBody>
          <a:bodyPr wrap="square" lIns="0" tIns="0" rIns="0" bIns="0" rtlCol="0" anchor="ctr"/>
          <a:lstStyle/>
          <a:p>
            <a:pPr marL="0" indent="0">
              <a:buNone/>
            </a:pPr>
            <a:r>
              <a:rPr lang="en-US" sz="1250" b="1" dirty="0">
                <a:solidFill>
                  <a:srgbClr val="C97A1E"/>
                </a:solidFill>
                <a:latin typeface="Calibri" pitchFamily="34" charset="0"/>
                <a:ea typeface="Calibri" pitchFamily="34" charset="-122"/>
                <a:cs typeface="Calibri" pitchFamily="34" charset="-120"/>
              </a:rPr>
              <a:t>Compute the right-hand side</a:t>
            </a:r>
            <a:endParaRPr lang="en-US" sz="1250" dirty="0"/>
          </a:p>
        </p:txBody>
      </p:sp>
      <p:sp>
        <p:nvSpPr>
          <p:cNvPr id="18" name="Text 16"/>
          <p:cNvSpPr/>
          <p:nvPr/>
        </p:nvSpPr>
        <p:spPr>
          <a:xfrm>
            <a:off x="4425696" y="3255264"/>
            <a:ext cx="6949440" cy="640080"/>
          </a:xfrm>
          <a:prstGeom prst="rect">
            <a:avLst/>
          </a:prstGeom>
          <a:noFill/>
          <a:ln/>
        </p:spPr>
        <p:txBody>
          <a:bodyPr wrap="square" lIns="0" tIns="0" rIns="0" bIns="0" rtlCol="0" anchor="ctr"/>
          <a:lstStyle/>
          <a:p>
            <a:pPr marL="0" indent="0">
              <a:buNone/>
            </a:pPr>
            <a:r>
              <a:rPr lang="en-US" sz="1200" dirty="0">
                <a:solidFill>
                  <a:srgbClr val="22354F"/>
                </a:solidFill>
                <a:latin typeface="Calibri" pitchFamily="34" charset="0"/>
                <a:ea typeface="Calibri" pitchFamily="34" charset="-122"/>
                <a:cs typeface="Calibri" pitchFamily="34" charset="-120"/>
              </a:rPr>
              <a:t>Process each input separately: x₁ gives x₁[n] + 3 and x₂ gives x₂[n] + 3. Now scale by a and b and add. The constant appears twice, scaled, giving 3a + 3b.</a:t>
            </a:r>
            <a:endParaRPr lang="en-US" sz="1200" dirty="0"/>
          </a:p>
        </p:txBody>
      </p:sp>
      <p:sp>
        <p:nvSpPr>
          <p:cNvPr id="19" name="Shape 17"/>
          <p:cNvSpPr/>
          <p:nvPr/>
        </p:nvSpPr>
        <p:spPr>
          <a:xfrm>
            <a:off x="566928" y="4078224"/>
            <a:ext cx="11027664" cy="786384"/>
          </a:xfrm>
          <a:prstGeom prst="roundRect">
            <a:avLst>
              <a:gd name="adj" fmla="val 10465"/>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20" name="Shape 18"/>
          <p:cNvSpPr/>
          <p:nvPr/>
        </p:nvSpPr>
        <p:spPr>
          <a:xfrm>
            <a:off x="768096" y="4270248"/>
            <a:ext cx="402336" cy="402336"/>
          </a:xfrm>
          <a:prstGeom prst="ellipse">
            <a:avLst/>
          </a:prstGeom>
          <a:solidFill>
            <a:srgbClr val="B23A48"/>
          </a:solidFill>
          <a:ln w="12700">
            <a:solidFill>
              <a:srgbClr val="333333"/>
            </a:solidFill>
            <a:prstDash val="solid"/>
          </a:ln>
        </p:spPr>
      </p:sp>
      <p:sp>
        <p:nvSpPr>
          <p:cNvPr id="21" name="Text 19"/>
          <p:cNvSpPr/>
          <p:nvPr/>
        </p:nvSpPr>
        <p:spPr>
          <a:xfrm>
            <a:off x="768096" y="4270248"/>
            <a:ext cx="402336" cy="402336"/>
          </a:xfrm>
          <a:prstGeom prst="rect">
            <a:avLst/>
          </a:prstGeom>
          <a:noFill/>
          <a:ln/>
        </p:spPr>
        <p:txBody>
          <a:bodyPr wrap="square" lIns="0" tIns="0" rIns="0" bIns="0"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4</a:t>
            </a:r>
            <a:endParaRPr lang="en-US" sz="1250" dirty="0"/>
          </a:p>
        </p:txBody>
      </p:sp>
      <p:sp>
        <p:nvSpPr>
          <p:cNvPr id="22" name="Text 20"/>
          <p:cNvSpPr/>
          <p:nvPr/>
        </p:nvSpPr>
        <p:spPr>
          <a:xfrm>
            <a:off x="1335024" y="4151376"/>
            <a:ext cx="2926080" cy="640080"/>
          </a:xfrm>
          <a:prstGeom prst="rect">
            <a:avLst/>
          </a:prstGeom>
          <a:noFill/>
          <a:ln/>
        </p:spPr>
        <p:txBody>
          <a:bodyPr wrap="square" lIns="0" tIns="0" rIns="0" bIns="0" rtlCol="0" anchor="ctr"/>
          <a:lstStyle/>
          <a:p>
            <a:pPr marL="0" indent="0">
              <a:buNone/>
            </a:pPr>
            <a:r>
              <a:rPr lang="en-US" sz="1250" b="1" dirty="0">
                <a:solidFill>
                  <a:srgbClr val="B23A48"/>
                </a:solidFill>
                <a:latin typeface="Calibri" pitchFamily="34" charset="0"/>
                <a:ea typeface="Calibri" pitchFamily="34" charset="-122"/>
                <a:cs typeface="Calibri" pitchFamily="34" charset="-120"/>
              </a:rPr>
              <a:t>Compare and conclude</a:t>
            </a:r>
            <a:endParaRPr lang="en-US" sz="1250" dirty="0"/>
          </a:p>
        </p:txBody>
      </p:sp>
      <p:sp>
        <p:nvSpPr>
          <p:cNvPr id="23" name="Text 21"/>
          <p:cNvSpPr/>
          <p:nvPr/>
        </p:nvSpPr>
        <p:spPr>
          <a:xfrm>
            <a:off x="4425696" y="4151376"/>
            <a:ext cx="6949440" cy="640080"/>
          </a:xfrm>
          <a:prstGeom prst="rect">
            <a:avLst/>
          </a:prstGeom>
          <a:noFill/>
          <a:ln/>
        </p:spPr>
        <p:txBody>
          <a:bodyPr wrap="square" lIns="0" tIns="0" rIns="0" bIns="0" rtlCol="0" anchor="ctr"/>
          <a:lstStyle/>
          <a:p>
            <a:pPr marL="0" indent="0">
              <a:buNone/>
            </a:pPr>
            <a:r>
              <a:rPr lang="en-US" sz="1200" dirty="0">
                <a:solidFill>
                  <a:srgbClr val="22354F"/>
                </a:solidFill>
                <a:latin typeface="Calibri" pitchFamily="34" charset="0"/>
                <a:ea typeface="Calibri" pitchFamily="34" charset="-122"/>
                <a:cs typeface="Calibri" pitchFamily="34" charset="-120"/>
              </a:rPr>
              <a:t>The two sides agree only when 3 = 3a + 3b, that is only for particular a and b. Linearity requires agreement for all a and b, so this system is NOT linear. One counterexample, say a = b = 1, is enough to settle it.</a:t>
            </a:r>
            <a:endParaRPr lang="en-US" sz="1200" dirty="0"/>
          </a:p>
        </p:txBody>
      </p:sp>
      <p:sp>
        <p:nvSpPr>
          <p:cNvPr id="24" name="Shape 22"/>
          <p:cNvSpPr/>
          <p:nvPr/>
        </p:nvSpPr>
        <p:spPr>
          <a:xfrm>
            <a:off x="566928" y="5102352"/>
            <a:ext cx="5376672" cy="720679"/>
          </a:xfrm>
          <a:prstGeom prst="roundRect">
            <a:avLst>
              <a:gd name="adj" fmla="val 11419"/>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pic>
        <p:nvPicPr>
          <p:cNvPr id="25" name="Image 0" descr="assets/eq/lin_w1.png"/>
          <p:cNvPicPr>
            <a:picLocks noChangeAspect="1"/>
          </p:cNvPicPr>
          <p:nvPr/>
        </p:nvPicPr>
        <p:blipFill>
          <a:blip r:embed="rId3"/>
          <a:stretch>
            <a:fillRect/>
          </a:stretch>
        </p:blipFill>
        <p:spPr>
          <a:xfrm>
            <a:off x="932688" y="5266944"/>
            <a:ext cx="4645152" cy="391495"/>
          </a:xfrm>
          <a:prstGeom prst="rect">
            <a:avLst/>
          </a:prstGeom>
        </p:spPr>
      </p:pic>
      <p:sp>
        <p:nvSpPr>
          <p:cNvPr id="26" name="Shape 23"/>
          <p:cNvSpPr/>
          <p:nvPr/>
        </p:nvSpPr>
        <p:spPr>
          <a:xfrm>
            <a:off x="6217920" y="5102352"/>
            <a:ext cx="5376672" cy="645012"/>
          </a:xfrm>
          <a:prstGeom prst="roundRect">
            <a:avLst>
              <a:gd name="adj" fmla="val 12759"/>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pic>
        <p:nvPicPr>
          <p:cNvPr id="27" name="Image 1" descr="assets/eq/lin_w2.png"/>
          <p:cNvPicPr>
            <a:picLocks noChangeAspect="1"/>
          </p:cNvPicPr>
          <p:nvPr/>
        </p:nvPicPr>
        <p:blipFill>
          <a:blip r:embed="rId4"/>
          <a:stretch>
            <a:fillRect/>
          </a:stretch>
        </p:blipFill>
        <p:spPr>
          <a:xfrm>
            <a:off x="6583680" y="5266944"/>
            <a:ext cx="4645152" cy="315828"/>
          </a:xfrm>
          <a:prstGeom prst="rect">
            <a:avLst/>
          </a:prstGeom>
        </p:spPr>
      </p:pic>
      <p:sp>
        <p:nvSpPr>
          <p:cNvPr id="28" name="Text 24"/>
          <p:cNvSpPr/>
          <p:nvPr/>
        </p:nvSpPr>
        <p:spPr>
          <a:xfrm>
            <a:off x="566928" y="5859607"/>
            <a:ext cx="5376672" cy="256032"/>
          </a:xfrm>
          <a:prstGeom prst="rect">
            <a:avLst/>
          </a:prstGeom>
          <a:noFill/>
          <a:ln/>
        </p:spPr>
        <p:txBody>
          <a:bodyPr wrap="square" lIns="0" tIns="0" rIns="0" bIns="0" rtlCol="0" anchor="ctr"/>
          <a:lstStyle/>
          <a:p>
            <a:pPr marL="0" indent="0" algn="ctr">
              <a:buNone/>
            </a:pPr>
            <a:r>
              <a:rPr lang="en-US" sz="1100" i="1" dirty="0">
                <a:solidFill>
                  <a:srgbClr val="5A6B7D"/>
                </a:solidFill>
                <a:latin typeface="Calibri" pitchFamily="34" charset="0"/>
                <a:ea typeface="Calibri" pitchFamily="34" charset="-122"/>
                <a:cs typeface="Calibri" pitchFamily="34" charset="-120"/>
              </a:rPr>
              <a:t>Left-hand side: process the combination</a:t>
            </a:r>
            <a:endParaRPr lang="en-US" sz="1100" dirty="0"/>
          </a:p>
        </p:txBody>
      </p:sp>
      <p:sp>
        <p:nvSpPr>
          <p:cNvPr id="29" name="Text 25"/>
          <p:cNvSpPr/>
          <p:nvPr/>
        </p:nvSpPr>
        <p:spPr>
          <a:xfrm>
            <a:off x="6217920" y="5859607"/>
            <a:ext cx="5376672" cy="256032"/>
          </a:xfrm>
          <a:prstGeom prst="rect">
            <a:avLst/>
          </a:prstGeom>
          <a:noFill/>
          <a:ln/>
        </p:spPr>
        <p:txBody>
          <a:bodyPr wrap="square" lIns="0" tIns="0" rIns="0" bIns="0" rtlCol="0" anchor="ctr"/>
          <a:lstStyle/>
          <a:p>
            <a:pPr marL="0" indent="0" algn="ctr">
              <a:buNone/>
            </a:pPr>
            <a:r>
              <a:rPr lang="en-US" sz="1100" i="1" dirty="0">
                <a:solidFill>
                  <a:srgbClr val="5A6B7D"/>
                </a:solidFill>
                <a:latin typeface="Calibri" pitchFamily="34" charset="0"/>
                <a:ea typeface="Calibri" pitchFamily="34" charset="-122"/>
                <a:cs typeface="Calibri" pitchFamily="34" charset="-120"/>
              </a:rPr>
              <a:t>Right-hand side: combine the separate outputs</a:t>
            </a:r>
            <a:endParaRPr lang="en-US" sz="1100" dirty="0"/>
          </a:p>
        </p:txBody>
      </p:sp>
      <p:sp>
        <p:nvSpPr>
          <p:cNvPr id="30" name="Text 26"/>
          <p:cNvSpPr/>
          <p:nvPr/>
        </p:nvSpPr>
        <p:spPr>
          <a:xfrm>
            <a:off x="566928" y="6473952"/>
            <a:ext cx="8595360" cy="237744"/>
          </a:xfrm>
          <a:prstGeom prst="rect">
            <a:avLst/>
          </a:prstGeom>
          <a:noFill/>
          <a:ln/>
        </p:spPr>
        <p:txBody>
          <a:bodyPr wrap="square" lIns="0" tIns="0" rIns="0" bIns="0" rtlCol="0" anchor="ctr"/>
          <a:lstStyle/>
          <a:p>
            <a:pPr marL="0" indent="0">
              <a:buNone/>
            </a:pPr>
            <a:r>
              <a:rPr lang="en-US" sz="900" dirty="0">
                <a:solidFill>
                  <a:srgbClr val="5A6B7D"/>
                </a:solidFill>
                <a:latin typeface="Calibri" pitchFamily="34" charset="0"/>
                <a:ea typeface="Calibri" pitchFamily="34" charset="-122"/>
                <a:cs typeface="Calibri" pitchFamily="34" charset="-120"/>
              </a:rPr>
              <a:t>CSE 5112  ·  Module 1  ·  Foundations of DSP</a:t>
            </a:r>
            <a:endParaRPr lang="en-US" sz="900" dirty="0"/>
          </a:p>
        </p:txBody>
      </p:sp>
      <p:sp>
        <p:nvSpPr>
          <p:cNvPr id="31" name="Text 27"/>
          <p:cNvSpPr/>
          <p:nvPr/>
        </p:nvSpPr>
        <p:spPr>
          <a:xfrm>
            <a:off x="10680192" y="6473952"/>
            <a:ext cx="914400" cy="237744"/>
          </a:xfrm>
          <a:prstGeom prst="rect">
            <a:avLst/>
          </a:prstGeom>
          <a:noFill/>
          <a:ln/>
        </p:spPr>
        <p:txBody>
          <a:bodyPr wrap="square" lIns="0" tIns="0" rIns="0" bIns="0" rtlCol="0" anchor="ctr"/>
          <a:lstStyle/>
          <a:p>
            <a:pPr marL="0" indent="0" algn="r">
              <a:buNone/>
            </a:pPr>
            <a:r>
              <a:rPr lang="en-US" sz="900" dirty="0">
                <a:solidFill>
                  <a:srgbClr val="5A6B7D"/>
                </a:solidFill>
                <a:latin typeface="Calibri" pitchFamily="34" charset="0"/>
                <a:ea typeface="Calibri" pitchFamily="34" charset="-122"/>
                <a:cs typeface="Calibri" pitchFamily="34" charset="-120"/>
              </a:rPr>
              <a:t>39</a:t>
            </a:r>
            <a:endParaRPr lang="en-US" sz="9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66928" y="365760"/>
            <a:ext cx="11027664" cy="566928"/>
          </a:xfrm>
          <a:prstGeom prst="rect">
            <a:avLst/>
          </a:prstGeom>
          <a:noFill/>
          <a:ln/>
        </p:spPr>
        <p:txBody>
          <a:bodyPr wrap="square" lIns="0" tIns="0" rIns="0" bIns="0" rtlCol="0" anchor="ctr"/>
          <a:lstStyle/>
          <a:p>
            <a:pPr marL="0" indent="0">
              <a:buNone/>
            </a:pPr>
            <a:r>
              <a:rPr lang="en-US" sz="2900" b="1" dirty="0">
                <a:solidFill>
                  <a:srgbClr val="16243D"/>
                </a:solidFill>
                <a:latin typeface="Cambria" pitchFamily="34" charset="0"/>
                <a:ea typeface="Cambria" pitchFamily="34" charset="-122"/>
                <a:cs typeface="Cambria" pitchFamily="34" charset="-120"/>
              </a:rPr>
              <a:t>Worked test in full: is y[n] = n x[n] time invariant?</a:t>
            </a:r>
            <a:endParaRPr lang="en-US" sz="2900" dirty="0"/>
          </a:p>
        </p:txBody>
      </p:sp>
      <p:sp>
        <p:nvSpPr>
          <p:cNvPr id="3" name="Text 1"/>
          <p:cNvSpPr/>
          <p:nvPr/>
        </p:nvSpPr>
        <p:spPr>
          <a:xfrm>
            <a:off x="566928" y="914400"/>
            <a:ext cx="11027664" cy="347472"/>
          </a:xfrm>
          <a:prstGeom prst="rect">
            <a:avLst/>
          </a:prstGeom>
          <a:noFill/>
          <a:ln/>
        </p:spPr>
        <p:txBody>
          <a:bodyPr wrap="square" lIns="0" tIns="0" rIns="0" bIns="0" rtlCol="0" anchor="ctr"/>
          <a:lstStyle/>
          <a:p>
            <a:pPr marL="0" indent="0">
              <a:buNone/>
            </a:pPr>
            <a:r>
              <a:rPr lang="en-US" sz="1350" dirty="0">
                <a:solidFill>
                  <a:srgbClr val="43596E"/>
                </a:solidFill>
                <a:latin typeface="Calibri" pitchFamily="34" charset="0"/>
                <a:ea typeface="Calibri" pitchFamily="34" charset="-122"/>
                <a:cs typeface="Calibri" pitchFamily="34" charset="-120"/>
              </a:rPr>
              <a:t>The same four steps, now applied to the second test</a:t>
            </a:r>
            <a:endParaRPr lang="en-US" sz="1350" dirty="0"/>
          </a:p>
        </p:txBody>
      </p:sp>
      <p:sp>
        <p:nvSpPr>
          <p:cNvPr id="4" name="Shape 2"/>
          <p:cNvSpPr/>
          <p:nvPr/>
        </p:nvSpPr>
        <p:spPr>
          <a:xfrm>
            <a:off x="566928" y="1389888"/>
            <a:ext cx="11027664" cy="786384"/>
          </a:xfrm>
          <a:prstGeom prst="roundRect">
            <a:avLst>
              <a:gd name="adj" fmla="val 10465"/>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5" name="Shape 3"/>
          <p:cNvSpPr/>
          <p:nvPr/>
        </p:nvSpPr>
        <p:spPr>
          <a:xfrm>
            <a:off x="768096" y="1581912"/>
            <a:ext cx="402336" cy="402336"/>
          </a:xfrm>
          <a:prstGeom prst="ellipse">
            <a:avLst/>
          </a:prstGeom>
          <a:solidFill>
            <a:srgbClr val="1C7293"/>
          </a:solidFill>
          <a:ln w="12700">
            <a:solidFill>
              <a:srgbClr val="333333"/>
            </a:solidFill>
            <a:prstDash val="solid"/>
          </a:ln>
        </p:spPr>
      </p:sp>
      <p:sp>
        <p:nvSpPr>
          <p:cNvPr id="6" name="Text 4"/>
          <p:cNvSpPr/>
          <p:nvPr/>
        </p:nvSpPr>
        <p:spPr>
          <a:xfrm>
            <a:off x="768096" y="1581912"/>
            <a:ext cx="402336" cy="402336"/>
          </a:xfrm>
          <a:prstGeom prst="rect">
            <a:avLst/>
          </a:prstGeom>
          <a:noFill/>
          <a:ln/>
        </p:spPr>
        <p:txBody>
          <a:bodyPr wrap="square" lIns="0" tIns="0" rIns="0" bIns="0"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1</a:t>
            </a:r>
            <a:endParaRPr lang="en-US" sz="1250" dirty="0"/>
          </a:p>
        </p:txBody>
      </p:sp>
      <p:sp>
        <p:nvSpPr>
          <p:cNvPr id="7" name="Text 5"/>
          <p:cNvSpPr/>
          <p:nvPr/>
        </p:nvSpPr>
        <p:spPr>
          <a:xfrm>
            <a:off x="1335024" y="1463040"/>
            <a:ext cx="2926080" cy="640080"/>
          </a:xfrm>
          <a:prstGeom prst="rect">
            <a:avLst/>
          </a:prstGeom>
          <a:noFill/>
          <a:ln/>
        </p:spPr>
        <p:txBody>
          <a:bodyPr wrap="square" lIns="0" tIns="0" rIns="0" bIns="0" rtlCol="0" anchor="ctr"/>
          <a:lstStyle/>
          <a:p>
            <a:pPr marL="0" indent="0">
              <a:buNone/>
            </a:pPr>
            <a:r>
              <a:rPr lang="en-US" sz="1250" b="1" dirty="0">
                <a:solidFill>
                  <a:srgbClr val="1C7293"/>
                </a:solidFill>
                <a:latin typeface="Calibri" pitchFamily="34" charset="0"/>
                <a:ea typeface="Calibri" pitchFamily="34" charset="-122"/>
                <a:cs typeface="Calibri" pitchFamily="34" charset="-120"/>
              </a:rPr>
              <a:t>State the two quantities</a:t>
            </a:r>
            <a:endParaRPr lang="en-US" sz="1250" dirty="0"/>
          </a:p>
        </p:txBody>
      </p:sp>
      <p:sp>
        <p:nvSpPr>
          <p:cNvPr id="8" name="Text 6"/>
          <p:cNvSpPr/>
          <p:nvPr/>
        </p:nvSpPr>
        <p:spPr>
          <a:xfrm>
            <a:off x="4425696" y="1463040"/>
            <a:ext cx="6949440" cy="640080"/>
          </a:xfrm>
          <a:prstGeom prst="rect">
            <a:avLst/>
          </a:prstGeom>
          <a:noFill/>
          <a:ln/>
        </p:spPr>
        <p:txBody>
          <a:bodyPr wrap="square" lIns="0" tIns="0" rIns="0" bIns="0" rtlCol="0" anchor="ctr"/>
          <a:lstStyle/>
          <a:p>
            <a:pPr marL="0" indent="0">
              <a:buNone/>
            </a:pPr>
            <a:r>
              <a:rPr lang="en-US" sz="1200" dirty="0">
                <a:solidFill>
                  <a:srgbClr val="22354F"/>
                </a:solidFill>
                <a:latin typeface="Calibri" pitchFamily="34" charset="0"/>
                <a:ea typeface="Calibri" pitchFamily="34" charset="-122"/>
                <a:cs typeface="Calibri" pitchFamily="34" charset="-120"/>
              </a:rPr>
              <a:t>Route one: process the signal first, then delay the result by n₀. Route two: delay the signal first, then process it. Time invariance means the two routes must always give the same answer.</a:t>
            </a:r>
            <a:endParaRPr lang="en-US" sz="1200" dirty="0"/>
          </a:p>
        </p:txBody>
      </p:sp>
      <p:sp>
        <p:nvSpPr>
          <p:cNvPr id="9" name="Shape 7"/>
          <p:cNvSpPr/>
          <p:nvPr/>
        </p:nvSpPr>
        <p:spPr>
          <a:xfrm>
            <a:off x="566928" y="2286000"/>
            <a:ext cx="11027664" cy="786384"/>
          </a:xfrm>
          <a:prstGeom prst="roundRect">
            <a:avLst>
              <a:gd name="adj" fmla="val 10465"/>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10" name="Shape 8"/>
          <p:cNvSpPr/>
          <p:nvPr/>
        </p:nvSpPr>
        <p:spPr>
          <a:xfrm>
            <a:off x="768096" y="2478024"/>
            <a:ext cx="402336" cy="402336"/>
          </a:xfrm>
          <a:prstGeom prst="ellipse">
            <a:avLst/>
          </a:prstGeom>
          <a:solidFill>
            <a:srgbClr val="1C7293"/>
          </a:solidFill>
          <a:ln w="12700">
            <a:solidFill>
              <a:srgbClr val="333333"/>
            </a:solidFill>
            <a:prstDash val="solid"/>
          </a:ln>
        </p:spPr>
      </p:sp>
      <p:sp>
        <p:nvSpPr>
          <p:cNvPr id="11" name="Text 9"/>
          <p:cNvSpPr/>
          <p:nvPr/>
        </p:nvSpPr>
        <p:spPr>
          <a:xfrm>
            <a:off x="768096" y="2478024"/>
            <a:ext cx="402336" cy="402336"/>
          </a:xfrm>
          <a:prstGeom prst="rect">
            <a:avLst/>
          </a:prstGeom>
          <a:noFill/>
          <a:ln/>
        </p:spPr>
        <p:txBody>
          <a:bodyPr wrap="square" lIns="0" tIns="0" rIns="0" bIns="0"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2</a:t>
            </a:r>
            <a:endParaRPr lang="en-US" sz="1250" dirty="0"/>
          </a:p>
        </p:txBody>
      </p:sp>
      <p:sp>
        <p:nvSpPr>
          <p:cNvPr id="12" name="Text 10"/>
          <p:cNvSpPr/>
          <p:nvPr/>
        </p:nvSpPr>
        <p:spPr>
          <a:xfrm>
            <a:off x="1335024" y="2359152"/>
            <a:ext cx="2926080" cy="640080"/>
          </a:xfrm>
          <a:prstGeom prst="rect">
            <a:avLst/>
          </a:prstGeom>
          <a:noFill/>
          <a:ln/>
        </p:spPr>
        <p:txBody>
          <a:bodyPr wrap="square" lIns="0" tIns="0" rIns="0" bIns="0" rtlCol="0" anchor="ctr"/>
          <a:lstStyle/>
          <a:p>
            <a:pPr marL="0" indent="0">
              <a:buNone/>
            </a:pPr>
            <a:r>
              <a:rPr lang="en-US" sz="1250" b="1" dirty="0">
                <a:solidFill>
                  <a:srgbClr val="1C7293"/>
                </a:solidFill>
                <a:latin typeface="Calibri" pitchFamily="34" charset="0"/>
                <a:ea typeface="Calibri" pitchFamily="34" charset="-122"/>
                <a:cs typeface="Calibri" pitchFamily="34" charset="-120"/>
              </a:rPr>
              <a:t>Route one, delay the output</a:t>
            </a:r>
            <a:endParaRPr lang="en-US" sz="1250" dirty="0"/>
          </a:p>
        </p:txBody>
      </p:sp>
      <p:sp>
        <p:nvSpPr>
          <p:cNvPr id="13" name="Text 11"/>
          <p:cNvSpPr/>
          <p:nvPr/>
        </p:nvSpPr>
        <p:spPr>
          <a:xfrm>
            <a:off x="4425696" y="2359152"/>
            <a:ext cx="6949440" cy="640080"/>
          </a:xfrm>
          <a:prstGeom prst="rect">
            <a:avLst/>
          </a:prstGeom>
          <a:noFill/>
          <a:ln/>
        </p:spPr>
        <p:txBody>
          <a:bodyPr wrap="square" lIns="0" tIns="0" rIns="0" bIns="0" rtlCol="0" anchor="ctr"/>
          <a:lstStyle/>
          <a:p>
            <a:pPr marL="0" indent="0">
              <a:buNone/>
            </a:pPr>
            <a:r>
              <a:rPr lang="en-US" sz="1200" dirty="0">
                <a:solidFill>
                  <a:srgbClr val="22354F"/>
                </a:solidFill>
                <a:latin typeface="Calibri" pitchFamily="34" charset="0"/>
                <a:ea typeface="Calibri" pitchFamily="34" charset="-122"/>
                <a:cs typeface="Calibri" pitchFamily="34" charset="-120"/>
              </a:rPr>
              <a:t>First the system gives y[n] = n x[n]. Now delay that whole result by n₀, which means replacing every n by n − n₀, including the multiplying factor.</a:t>
            </a:r>
            <a:endParaRPr lang="en-US" sz="1200" dirty="0"/>
          </a:p>
        </p:txBody>
      </p:sp>
      <p:sp>
        <p:nvSpPr>
          <p:cNvPr id="14" name="Shape 12"/>
          <p:cNvSpPr/>
          <p:nvPr/>
        </p:nvSpPr>
        <p:spPr>
          <a:xfrm>
            <a:off x="566928" y="3182112"/>
            <a:ext cx="11027664" cy="786384"/>
          </a:xfrm>
          <a:prstGeom prst="roundRect">
            <a:avLst>
              <a:gd name="adj" fmla="val 10465"/>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15" name="Shape 13"/>
          <p:cNvSpPr/>
          <p:nvPr/>
        </p:nvSpPr>
        <p:spPr>
          <a:xfrm>
            <a:off x="768096" y="3374136"/>
            <a:ext cx="402336" cy="402336"/>
          </a:xfrm>
          <a:prstGeom prst="ellipse">
            <a:avLst/>
          </a:prstGeom>
          <a:solidFill>
            <a:srgbClr val="C97A1E"/>
          </a:solidFill>
          <a:ln w="12700">
            <a:solidFill>
              <a:srgbClr val="333333"/>
            </a:solidFill>
            <a:prstDash val="solid"/>
          </a:ln>
        </p:spPr>
      </p:sp>
      <p:sp>
        <p:nvSpPr>
          <p:cNvPr id="16" name="Text 14"/>
          <p:cNvSpPr/>
          <p:nvPr/>
        </p:nvSpPr>
        <p:spPr>
          <a:xfrm>
            <a:off x="768096" y="3374136"/>
            <a:ext cx="402336" cy="402336"/>
          </a:xfrm>
          <a:prstGeom prst="rect">
            <a:avLst/>
          </a:prstGeom>
          <a:noFill/>
          <a:ln/>
        </p:spPr>
        <p:txBody>
          <a:bodyPr wrap="square" lIns="0" tIns="0" rIns="0" bIns="0"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3</a:t>
            </a:r>
            <a:endParaRPr lang="en-US" sz="1250" dirty="0"/>
          </a:p>
        </p:txBody>
      </p:sp>
      <p:sp>
        <p:nvSpPr>
          <p:cNvPr id="17" name="Text 15"/>
          <p:cNvSpPr/>
          <p:nvPr/>
        </p:nvSpPr>
        <p:spPr>
          <a:xfrm>
            <a:off x="1335024" y="3255264"/>
            <a:ext cx="2926080" cy="640080"/>
          </a:xfrm>
          <a:prstGeom prst="rect">
            <a:avLst/>
          </a:prstGeom>
          <a:noFill/>
          <a:ln/>
        </p:spPr>
        <p:txBody>
          <a:bodyPr wrap="square" lIns="0" tIns="0" rIns="0" bIns="0" rtlCol="0" anchor="ctr"/>
          <a:lstStyle/>
          <a:p>
            <a:pPr marL="0" indent="0">
              <a:buNone/>
            </a:pPr>
            <a:r>
              <a:rPr lang="en-US" sz="1250" b="1" dirty="0">
                <a:solidFill>
                  <a:srgbClr val="C97A1E"/>
                </a:solidFill>
                <a:latin typeface="Calibri" pitchFamily="34" charset="0"/>
                <a:ea typeface="Calibri" pitchFamily="34" charset="-122"/>
                <a:cs typeface="Calibri" pitchFamily="34" charset="-120"/>
              </a:rPr>
              <a:t>Route two, delay the input</a:t>
            </a:r>
            <a:endParaRPr lang="en-US" sz="1250" dirty="0"/>
          </a:p>
        </p:txBody>
      </p:sp>
      <p:sp>
        <p:nvSpPr>
          <p:cNvPr id="18" name="Text 16"/>
          <p:cNvSpPr/>
          <p:nvPr/>
        </p:nvSpPr>
        <p:spPr>
          <a:xfrm>
            <a:off x="4425696" y="3255264"/>
            <a:ext cx="6949440" cy="640080"/>
          </a:xfrm>
          <a:prstGeom prst="rect">
            <a:avLst/>
          </a:prstGeom>
          <a:noFill/>
          <a:ln/>
        </p:spPr>
        <p:txBody>
          <a:bodyPr wrap="square" lIns="0" tIns="0" rIns="0" bIns="0" rtlCol="0" anchor="ctr"/>
          <a:lstStyle/>
          <a:p>
            <a:pPr marL="0" indent="0">
              <a:buNone/>
            </a:pPr>
            <a:r>
              <a:rPr lang="en-US" sz="1200" dirty="0">
                <a:solidFill>
                  <a:srgbClr val="22354F"/>
                </a:solidFill>
                <a:latin typeface="Calibri" pitchFamily="34" charset="0"/>
                <a:ea typeface="Calibri" pitchFamily="34" charset="-122"/>
                <a:cs typeface="Calibri" pitchFamily="34" charset="-120"/>
              </a:rPr>
              <a:t>Now feed the delayed signal x[n − n₀] into the system. The system multiplies whatever arrives by the current n, and the current n has not been delayed, because it belongs to the system and not to the signal.</a:t>
            </a:r>
            <a:endParaRPr lang="en-US" sz="1200" dirty="0"/>
          </a:p>
        </p:txBody>
      </p:sp>
      <p:sp>
        <p:nvSpPr>
          <p:cNvPr id="19" name="Shape 17"/>
          <p:cNvSpPr/>
          <p:nvPr/>
        </p:nvSpPr>
        <p:spPr>
          <a:xfrm>
            <a:off x="566928" y="4078224"/>
            <a:ext cx="11027664" cy="786384"/>
          </a:xfrm>
          <a:prstGeom prst="roundRect">
            <a:avLst>
              <a:gd name="adj" fmla="val 10465"/>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20" name="Shape 18"/>
          <p:cNvSpPr/>
          <p:nvPr/>
        </p:nvSpPr>
        <p:spPr>
          <a:xfrm>
            <a:off x="768096" y="4270248"/>
            <a:ext cx="402336" cy="402336"/>
          </a:xfrm>
          <a:prstGeom prst="ellipse">
            <a:avLst/>
          </a:prstGeom>
          <a:solidFill>
            <a:srgbClr val="B23A48"/>
          </a:solidFill>
          <a:ln w="12700">
            <a:solidFill>
              <a:srgbClr val="333333"/>
            </a:solidFill>
            <a:prstDash val="solid"/>
          </a:ln>
        </p:spPr>
      </p:sp>
      <p:sp>
        <p:nvSpPr>
          <p:cNvPr id="21" name="Text 19"/>
          <p:cNvSpPr/>
          <p:nvPr/>
        </p:nvSpPr>
        <p:spPr>
          <a:xfrm>
            <a:off x="768096" y="4270248"/>
            <a:ext cx="402336" cy="402336"/>
          </a:xfrm>
          <a:prstGeom prst="rect">
            <a:avLst/>
          </a:prstGeom>
          <a:noFill/>
          <a:ln/>
        </p:spPr>
        <p:txBody>
          <a:bodyPr wrap="square" lIns="0" tIns="0" rIns="0" bIns="0"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4</a:t>
            </a:r>
            <a:endParaRPr lang="en-US" sz="1250" dirty="0"/>
          </a:p>
        </p:txBody>
      </p:sp>
      <p:sp>
        <p:nvSpPr>
          <p:cNvPr id="22" name="Text 20"/>
          <p:cNvSpPr/>
          <p:nvPr/>
        </p:nvSpPr>
        <p:spPr>
          <a:xfrm>
            <a:off x="1335024" y="4151376"/>
            <a:ext cx="2926080" cy="640080"/>
          </a:xfrm>
          <a:prstGeom prst="rect">
            <a:avLst/>
          </a:prstGeom>
          <a:noFill/>
          <a:ln/>
        </p:spPr>
        <p:txBody>
          <a:bodyPr wrap="square" lIns="0" tIns="0" rIns="0" bIns="0" rtlCol="0" anchor="ctr"/>
          <a:lstStyle/>
          <a:p>
            <a:pPr marL="0" indent="0">
              <a:buNone/>
            </a:pPr>
            <a:r>
              <a:rPr lang="en-US" sz="1250" b="1" dirty="0">
                <a:solidFill>
                  <a:srgbClr val="B23A48"/>
                </a:solidFill>
                <a:latin typeface="Calibri" pitchFamily="34" charset="0"/>
                <a:ea typeface="Calibri" pitchFamily="34" charset="-122"/>
                <a:cs typeface="Calibri" pitchFamily="34" charset="-120"/>
              </a:rPr>
              <a:t>Compare and conclude</a:t>
            </a:r>
            <a:endParaRPr lang="en-US" sz="1250" dirty="0"/>
          </a:p>
        </p:txBody>
      </p:sp>
      <p:sp>
        <p:nvSpPr>
          <p:cNvPr id="23" name="Text 21"/>
          <p:cNvSpPr/>
          <p:nvPr/>
        </p:nvSpPr>
        <p:spPr>
          <a:xfrm>
            <a:off x="4425696" y="4151376"/>
            <a:ext cx="6949440" cy="640080"/>
          </a:xfrm>
          <a:prstGeom prst="rect">
            <a:avLst/>
          </a:prstGeom>
          <a:noFill/>
          <a:ln/>
        </p:spPr>
        <p:txBody>
          <a:bodyPr wrap="square" lIns="0" tIns="0" rIns="0" bIns="0" rtlCol="0" anchor="ctr"/>
          <a:lstStyle/>
          <a:p>
            <a:pPr marL="0" indent="0">
              <a:buNone/>
            </a:pPr>
            <a:r>
              <a:rPr lang="en-US" sz="1200" dirty="0">
                <a:solidFill>
                  <a:srgbClr val="22354F"/>
                </a:solidFill>
                <a:latin typeface="Calibri" pitchFamily="34" charset="0"/>
                <a:ea typeface="Calibri" pitchFamily="34" charset="-122"/>
                <a:cs typeface="Calibri" pitchFamily="34" charset="-120"/>
              </a:rPr>
              <a:t>One expression has the factor (n − n₀) and the other has the factor n. They differ unless n₀ = 0, so this system is NOT time invariant. The physical reading: the system's gain changes as time passes, so when a signal arrives changes what happens to it.</a:t>
            </a:r>
            <a:endParaRPr lang="en-US" sz="1200" dirty="0"/>
          </a:p>
        </p:txBody>
      </p:sp>
      <p:sp>
        <p:nvSpPr>
          <p:cNvPr id="24" name="Shape 22"/>
          <p:cNvSpPr/>
          <p:nvPr/>
        </p:nvSpPr>
        <p:spPr>
          <a:xfrm>
            <a:off x="566928" y="5102352"/>
            <a:ext cx="5376672" cy="729662"/>
          </a:xfrm>
          <a:prstGeom prst="roundRect">
            <a:avLst>
              <a:gd name="adj" fmla="val 11279"/>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pic>
        <p:nvPicPr>
          <p:cNvPr id="25" name="Image 0" descr="assets/eq/ti_w1.png"/>
          <p:cNvPicPr>
            <a:picLocks noChangeAspect="1"/>
          </p:cNvPicPr>
          <p:nvPr/>
        </p:nvPicPr>
        <p:blipFill>
          <a:blip r:embed="rId3"/>
          <a:stretch>
            <a:fillRect/>
          </a:stretch>
        </p:blipFill>
        <p:spPr>
          <a:xfrm>
            <a:off x="1335024" y="5266944"/>
            <a:ext cx="3840480" cy="400478"/>
          </a:xfrm>
          <a:prstGeom prst="rect">
            <a:avLst/>
          </a:prstGeom>
        </p:spPr>
      </p:pic>
      <p:sp>
        <p:nvSpPr>
          <p:cNvPr id="26" name="Shape 23"/>
          <p:cNvSpPr/>
          <p:nvPr/>
        </p:nvSpPr>
        <p:spPr>
          <a:xfrm>
            <a:off x="6217920" y="5102352"/>
            <a:ext cx="5376672" cy="827439"/>
          </a:xfrm>
          <a:prstGeom prst="roundRect">
            <a:avLst>
              <a:gd name="adj" fmla="val 9946"/>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pic>
        <p:nvPicPr>
          <p:cNvPr id="27" name="Image 1" descr="assets/eq/ti_w2.png"/>
          <p:cNvPicPr>
            <a:picLocks noChangeAspect="1"/>
          </p:cNvPicPr>
          <p:nvPr/>
        </p:nvPicPr>
        <p:blipFill>
          <a:blip r:embed="rId4"/>
          <a:stretch>
            <a:fillRect/>
          </a:stretch>
        </p:blipFill>
        <p:spPr>
          <a:xfrm>
            <a:off x="6986016" y="5266944"/>
            <a:ext cx="3840480" cy="498255"/>
          </a:xfrm>
          <a:prstGeom prst="rect">
            <a:avLst/>
          </a:prstGeom>
        </p:spPr>
      </p:pic>
      <p:sp>
        <p:nvSpPr>
          <p:cNvPr id="28" name="Text 24"/>
          <p:cNvSpPr/>
          <p:nvPr/>
        </p:nvSpPr>
        <p:spPr>
          <a:xfrm>
            <a:off x="566928" y="5868590"/>
            <a:ext cx="5376672" cy="256032"/>
          </a:xfrm>
          <a:prstGeom prst="rect">
            <a:avLst/>
          </a:prstGeom>
          <a:noFill/>
          <a:ln/>
        </p:spPr>
        <p:txBody>
          <a:bodyPr wrap="square" lIns="0" tIns="0" rIns="0" bIns="0" rtlCol="0" anchor="ctr"/>
          <a:lstStyle/>
          <a:p>
            <a:pPr marL="0" indent="0" algn="ctr">
              <a:buNone/>
            </a:pPr>
            <a:r>
              <a:rPr lang="en-US" sz="1100" i="1" dirty="0">
                <a:solidFill>
                  <a:srgbClr val="5A6B7D"/>
                </a:solidFill>
                <a:latin typeface="Calibri" pitchFamily="34" charset="0"/>
                <a:ea typeface="Calibri" pitchFamily="34" charset="-122"/>
                <a:cs typeface="Calibri" pitchFamily="34" charset="-120"/>
              </a:rPr>
              <a:t>Route one: process, then delay</a:t>
            </a:r>
            <a:endParaRPr lang="en-US" sz="1100" dirty="0"/>
          </a:p>
        </p:txBody>
      </p:sp>
      <p:sp>
        <p:nvSpPr>
          <p:cNvPr id="29" name="Text 25"/>
          <p:cNvSpPr/>
          <p:nvPr/>
        </p:nvSpPr>
        <p:spPr>
          <a:xfrm>
            <a:off x="6217920" y="5868590"/>
            <a:ext cx="5376672" cy="256032"/>
          </a:xfrm>
          <a:prstGeom prst="rect">
            <a:avLst/>
          </a:prstGeom>
          <a:noFill/>
          <a:ln/>
        </p:spPr>
        <p:txBody>
          <a:bodyPr wrap="square" lIns="0" tIns="0" rIns="0" bIns="0" rtlCol="0" anchor="ctr"/>
          <a:lstStyle/>
          <a:p>
            <a:pPr marL="0" indent="0" algn="ctr">
              <a:buNone/>
            </a:pPr>
            <a:r>
              <a:rPr lang="en-US" sz="1100" i="1" dirty="0">
                <a:solidFill>
                  <a:srgbClr val="5A6B7D"/>
                </a:solidFill>
                <a:latin typeface="Calibri" pitchFamily="34" charset="0"/>
                <a:ea typeface="Calibri" pitchFamily="34" charset="-122"/>
                <a:cs typeface="Calibri" pitchFamily="34" charset="-120"/>
              </a:rPr>
              <a:t>Route two: delay, then process</a:t>
            </a:r>
            <a:endParaRPr lang="en-US" sz="1100" dirty="0"/>
          </a:p>
        </p:txBody>
      </p:sp>
      <p:sp>
        <p:nvSpPr>
          <p:cNvPr id="30" name="Text 26"/>
          <p:cNvSpPr/>
          <p:nvPr/>
        </p:nvSpPr>
        <p:spPr>
          <a:xfrm>
            <a:off x="566928" y="6473952"/>
            <a:ext cx="8595360" cy="237744"/>
          </a:xfrm>
          <a:prstGeom prst="rect">
            <a:avLst/>
          </a:prstGeom>
          <a:noFill/>
          <a:ln/>
        </p:spPr>
        <p:txBody>
          <a:bodyPr wrap="square" lIns="0" tIns="0" rIns="0" bIns="0" rtlCol="0" anchor="ctr"/>
          <a:lstStyle/>
          <a:p>
            <a:pPr marL="0" indent="0">
              <a:buNone/>
            </a:pPr>
            <a:r>
              <a:rPr lang="en-US" sz="900" dirty="0">
                <a:solidFill>
                  <a:srgbClr val="5A6B7D"/>
                </a:solidFill>
                <a:latin typeface="Calibri" pitchFamily="34" charset="0"/>
                <a:ea typeface="Calibri" pitchFamily="34" charset="-122"/>
                <a:cs typeface="Calibri" pitchFamily="34" charset="-120"/>
              </a:rPr>
              <a:t>CSE 5112  ·  Module 1  ·  Foundations of DSP</a:t>
            </a:r>
            <a:endParaRPr lang="en-US" sz="900" dirty="0"/>
          </a:p>
        </p:txBody>
      </p:sp>
      <p:sp>
        <p:nvSpPr>
          <p:cNvPr id="31" name="Text 27"/>
          <p:cNvSpPr/>
          <p:nvPr/>
        </p:nvSpPr>
        <p:spPr>
          <a:xfrm>
            <a:off x="10680192" y="6473952"/>
            <a:ext cx="914400" cy="237744"/>
          </a:xfrm>
          <a:prstGeom prst="rect">
            <a:avLst/>
          </a:prstGeom>
          <a:noFill/>
          <a:ln/>
        </p:spPr>
        <p:txBody>
          <a:bodyPr wrap="square" lIns="0" tIns="0" rIns="0" bIns="0" rtlCol="0" anchor="ctr"/>
          <a:lstStyle/>
          <a:p>
            <a:pPr marL="0" indent="0" algn="r">
              <a:buNone/>
            </a:pPr>
            <a:r>
              <a:rPr lang="en-US" sz="900" dirty="0">
                <a:solidFill>
                  <a:srgbClr val="5A6B7D"/>
                </a:solidFill>
                <a:latin typeface="Calibri" pitchFamily="34" charset="0"/>
                <a:ea typeface="Calibri" pitchFamily="34" charset="-122"/>
                <a:cs typeface="Calibri" pitchFamily="34" charset="-120"/>
              </a:rPr>
              <a:t>40</a:t>
            </a:r>
            <a:endParaRPr lang="en-US" sz="9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66928" y="365760"/>
            <a:ext cx="11027664" cy="566928"/>
          </a:xfrm>
          <a:prstGeom prst="rect">
            <a:avLst/>
          </a:prstGeom>
          <a:noFill/>
          <a:ln/>
        </p:spPr>
        <p:txBody>
          <a:bodyPr wrap="square" lIns="0" tIns="0" rIns="0" bIns="0" rtlCol="0" anchor="ctr"/>
          <a:lstStyle/>
          <a:p>
            <a:pPr marL="0" indent="0">
              <a:buNone/>
            </a:pPr>
            <a:r>
              <a:rPr lang="en-US" sz="2900" b="1" dirty="0">
                <a:solidFill>
                  <a:srgbClr val="16243D"/>
                </a:solidFill>
                <a:latin typeface="Cambria" pitchFamily="34" charset="0"/>
                <a:ea typeface="Cambria" pitchFamily="34" charset="-122"/>
                <a:cs typeface="Cambria" pitchFamily="34" charset="-120"/>
              </a:rPr>
              <a:t>Worked example: classify these five systems</a:t>
            </a:r>
            <a:endParaRPr lang="en-US" sz="2900" dirty="0"/>
          </a:p>
        </p:txBody>
      </p:sp>
      <p:sp>
        <p:nvSpPr>
          <p:cNvPr id="3" name="Text 1"/>
          <p:cNvSpPr/>
          <p:nvPr/>
        </p:nvSpPr>
        <p:spPr>
          <a:xfrm>
            <a:off x="566928" y="914400"/>
            <a:ext cx="11027664" cy="347472"/>
          </a:xfrm>
          <a:prstGeom prst="rect">
            <a:avLst/>
          </a:prstGeom>
          <a:noFill/>
          <a:ln/>
        </p:spPr>
        <p:txBody>
          <a:bodyPr wrap="square" lIns="0" tIns="0" rIns="0" bIns="0" rtlCol="0" anchor="ctr"/>
          <a:lstStyle/>
          <a:p>
            <a:pPr marL="0" indent="0">
              <a:buNone/>
            </a:pPr>
            <a:r>
              <a:rPr lang="en-US" sz="1350" dirty="0">
                <a:solidFill>
                  <a:srgbClr val="43596E"/>
                </a:solidFill>
                <a:latin typeface="Calibri" pitchFamily="34" charset="0"/>
                <a:ea typeface="Calibri" pitchFamily="34" charset="-122"/>
                <a:cs typeface="Calibri" pitchFamily="34" charset="-120"/>
              </a:rPr>
              <a:t>Five systems, four questions each. Cover the answers and try them first.</a:t>
            </a:r>
            <a:endParaRPr lang="en-US" sz="1350" dirty="0"/>
          </a:p>
        </p:txBody>
      </p:sp>
      <p:sp>
        <p:nvSpPr>
          <p:cNvPr id="4" name="Shape 2"/>
          <p:cNvSpPr/>
          <p:nvPr/>
        </p:nvSpPr>
        <p:spPr>
          <a:xfrm>
            <a:off x="566928" y="1444752"/>
            <a:ext cx="11027664" cy="438912"/>
          </a:xfrm>
          <a:prstGeom prst="rect">
            <a:avLst/>
          </a:prstGeom>
          <a:solidFill>
            <a:srgbClr val="16243D"/>
          </a:solidFill>
          <a:ln w="12700">
            <a:solidFill>
              <a:srgbClr val="333333"/>
            </a:solidFill>
            <a:prstDash val="solid"/>
          </a:ln>
        </p:spPr>
      </p:sp>
      <p:sp>
        <p:nvSpPr>
          <p:cNvPr id="5" name="Text 3"/>
          <p:cNvSpPr/>
          <p:nvPr/>
        </p:nvSpPr>
        <p:spPr>
          <a:xfrm>
            <a:off x="694944" y="1444752"/>
            <a:ext cx="2258568" cy="438912"/>
          </a:xfrm>
          <a:prstGeom prst="rect">
            <a:avLst/>
          </a:prstGeom>
          <a:noFill/>
          <a:ln/>
        </p:spPr>
        <p:txBody>
          <a:bodyPr wrap="square" lIns="0" tIns="0" rIns="0" bIns="0" rtlCol="0" anchor="ctr"/>
          <a:lstStyle/>
          <a:p>
            <a:pPr marL="0" indent="0" algn="l">
              <a:buNone/>
            </a:pPr>
            <a:r>
              <a:rPr lang="en-US" sz="1250" b="1" dirty="0">
                <a:solidFill>
                  <a:srgbClr val="FFFFFF"/>
                </a:solidFill>
                <a:latin typeface="Calibri" pitchFamily="34" charset="0"/>
                <a:ea typeface="Calibri" pitchFamily="34" charset="-122"/>
                <a:cs typeface="Calibri" pitchFamily="34" charset="-120"/>
              </a:rPr>
              <a:t>System</a:t>
            </a:r>
            <a:endParaRPr lang="en-US" sz="1250" dirty="0"/>
          </a:p>
        </p:txBody>
      </p:sp>
      <p:sp>
        <p:nvSpPr>
          <p:cNvPr id="6" name="Text 4"/>
          <p:cNvSpPr/>
          <p:nvPr/>
        </p:nvSpPr>
        <p:spPr>
          <a:xfrm>
            <a:off x="3209544" y="1444752"/>
            <a:ext cx="612648" cy="438912"/>
          </a:xfrm>
          <a:prstGeom prst="rect">
            <a:avLst/>
          </a:prstGeom>
          <a:noFill/>
          <a:ln/>
        </p:spPr>
        <p:txBody>
          <a:bodyPr wrap="square" lIns="0" tIns="0" rIns="0" bIns="0"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Linear</a:t>
            </a:r>
            <a:endParaRPr lang="en-US" sz="1250" dirty="0"/>
          </a:p>
        </p:txBody>
      </p:sp>
      <p:sp>
        <p:nvSpPr>
          <p:cNvPr id="7" name="Text 5"/>
          <p:cNvSpPr/>
          <p:nvPr/>
        </p:nvSpPr>
        <p:spPr>
          <a:xfrm>
            <a:off x="4078224" y="1444752"/>
            <a:ext cx="704088" cy="438912"/>
          </a:xfrm>
          <a:prstGeom prst="rect">
            <a:avLst/>
          </a:prstGeom>
          <a:noFill/>
          <a:ln/>
        </p:spPr>
        <p:txBody>
          <a:bodyPr wrap="square" lIns="0" tIns="0" rIns="0" bIns="0"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Time inv.</a:t>
            </a:r>
            <a:endParaRPr lang="en-US" sz="1250" dirty="0"/>
          </a:p>
        </p:txBody>
      </p:sp>
      <p:sp>
        <p:nvSpPr>
          <p:cNvPr id="8" name="Text 6"/>
          <p:cNvSpPr/>
          <p:nvPr/>
        </p:nvSpPr>
        <p:spPr>
          <a:xfrm>
            <a:off x="5038344" y="1444752"/>
            <a:ext cx="612648" cy="438912"/>
          </a:xfrm>
          <a:prstGeom prst="rect">
            <a:avLst/>
          </a:prstGeom>
          <a:noFill/>
          <a:ln/>
        </p:spPr>
        <p:txBody>
          <a:bodyPr wrap="square" lIns="0" tIns="0" rIns="0" bIns="0"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Causal</a:t>
            </a:r>
            <a:endParaRPr lang="en-US" sz="1250" dirty="0"/>
          </a:p>
        </p:txBody>
      </p:sp>
      <p:sp>
        <p:nvSpPr>
          <p:cNvPr id="9" name="Text 7"/>
          <p:cNvSpPr/>
          <p:nvPr/>
        </p:nvSpPr>
        <p:spPr>
          <a:xfrm>
            <a:off x="5907024" y="1444752"/>
            <a:ext cx="612648" cy="438912"/>
          </a:xfrm>
          <a:prstGeom prst="rect">
            <a:avLst/>
          </a:prstGeom>
          <a:noFill/>
          <a:ln/>
        </p:spPr>
        <p:txBody>
          <a:bodyPr wrap="square" lIns="0" tIns="0" rIns="0" bIns="0"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Stable</a:t>
            </a:r>
            <a:endParaRPr lang="en-US" sz="1250" dirty="0"/>
          </a:p>
        </p:txBody>
      </p:sp>
      <p:sp>
        <p:nvSpPr>
          <p:cNvPr id="10" name="Text 8"/>
          <p:cNvSpPr/>
          <p:nvPr/>
        </p:nvSpPr>
        <p:spPr>
          <a:xfrm>
            <a:off x="6775704" y="1444752"/>
            <a:ext cx="4690872" cy="438912"/>
          </a:xfrm>
          <a:prstGeom prst="rect">
            <a:avLst/>
          </a:prstGeom>
          <a:noFill/>
          <a:ln/>
        </p:spPr>
        <p:txBody>
          <a:bodyPr wrap="square" lIns="0" tIns="0" rIns="0" bIns="0" rtlCol="0" anchor="ctr"/>
          <a:lstStyle/>
          <a:p>
            <a:pPr marL="0" indent="0" algn="l">
              <a:buNone/>
            </a:pPr>
            <a:r>
              <a:rPr lang="en-US" sz="1250" b="1" dirty="0">
                <a:solidFill>
                  <a:srgbClr val="FFFFFF"/>
                </a:solidFill>
                <a:latin typeface="Calibri" pitchFamily="34" charset="0"/>
                <a:ea typeface="Calibri" pitchFamily="34" charset="-122"/>
                <a:cs typeface="Calibri" pitchFamily="34" charset="-120"/>
              </a:rPr>
              <a:t>The reason</a:t>
            </a:r>
            <a:endParaRPr lang="en-US" sz="1250" dirty="0"/>
          </a:p>
        </p:txBody>
      </p:sp>
      <p:sp>
        <p:nvSpPr>
          <p:cNvPr id="11" name="Shape 9"/>
          <p:cNvSpPr/>
          <p:nvPr/>
        </p:nvSpPr>
        <p:spPr>
          <a:xfrm>
            <a:off x="566928" y="1883664"/>
            <a:ext cx="11027664" cy="530352"/>
          </a:xfrm>
          <a:prstGeom prst="rect">
            <a:avLst/>
          </a:prstGeom>
          <a:solidFill>
            <a:srgbClr val="FFFFFF"/>
          </a:solidFill>
          <a:ln w="6350">
            <a:solidFill>
              <a:srgbClr val="D3DDE4"/>
            </a:solidFill>
            <a:prstDash val="solid"/>
          </a:ln>
        </p:spPr>
      </p:sp>
      <p:sp>
        <p:nvSpPr>
          <p:cNvPr id="12" name="Text 10"/>
          <p:cNvSpPr/>
          <p:nvPr/>
        </p:nvSpPr>
        <p:spPr>
          <a:xfrm>
            <a:off x="694944" y="1883664"/>
            <a:ext cx="2258568" cy="530352"/>
          </a:xfrm>
          <a:prstGeom prst="rect">
            <a:avLst/>
          </a:prstGeom>
          <a:noFill/>
          <a:ln/>
        </p:spPr>
        <p:txBody>
          <a:bodyPr wrap="square" lIns="0" tIns="0" rIns="0" bIns="0" rtlCol="0" anchor="ctr"/>
          <a:lstStyle/>
          <a:p>
            <a:pPr marL="0" indent="0" algn="l">
              <a:buNone/>
            </a:pPr>
            <a:r>
              <a:rPr lang="en-US" sz="1250" dirty="0">
                <a:solidFill>
                  <a:srgbClr val="22354F"/>
                </a:solidFill>
                <a:latin typeface="Courier New" pitchFamily="34" charset="0"/>
                <a:ea typeface="Courier New" pitchFamily="34" charset="-122"/>
                <a:cs typeface="Courier New" pitchFamily="34" charset="-120"/>
              </a:rPr>
              <a:t>y[n] = x[n] + 3</a:t>
            </a:r>
            <a:endParaRPr lang="en-US" sz="1250" dirty="0"/>
          </a:p>
        </p:txBody>
      </p:sp>
      <p:sp>
        <p:nvSpPr>
          <p:cNvPr id="13" name="Text 11"/>
          <p:cNvSpPr/>
          <p:nvPr/>
        </p:nvSpPr>
        <p:spPr>
          <a:xfrm>
            <a:off x="3209544" y="1883664"/>
            <a:ext cx="612648" cy="530352"/>
          </a:xfrm>
          <a:prstGeom prst="rect">
            <a:avLst/>
          </a:prstGeom>
          <a:noFill/>
          <a:ln/>
        </p:spPr>
        <p:txBody>
          <a:bodyPr wrap="square" lIns="0" tIns="0" rIns="0" bIns="0" rtlCol="0" anchor="ctr"/>
          <a:lstStyle/>
          <a:p>
            <a:pPr marL="0" indent="0" algn="ctr">
              <a:buNone/>
            </a:pPr>
            <a:r>
              <a:rPr lang="en-US" sz="1250" b="1" dirty="0">
                <a:solidFill>
                  <a:srgbClr val="B23A48"/>
                </a:solidFill>
                <a:latin typeface="Calibri" pitchFamily="34" charset="0"/>
                <a:ea typeface="Calibri" pitchFamily="34" charset="-122"/>
                <a:cs typeface="Calibri" pitchFamily="34" charset="-120"/>
              </a:rPr>
              <a:t>no</a:t>
            </a:r>
            <a:endParaRPr lang="en-US" sz="1250" dirty="0"/>
          </a:p>
        </p:txBody>
      </p:sp>
      <p:sp>
        <p:nvSpPr>
          <p:cNvPr id="14" name="Text 12"/>
          <p:cNvSpPr/>
          <p:nvPr/>
        </p:nvSpPr>
        <p:spPr>
          <a:xfrm>
            <a:off x="4078224" y="1883664"/>
            <a:ext cx="704088" cy="530352"/>
          </a:xfrm>
          <a:prstGeom prst="rect">
            <a:avLst/>
          </a:prstGeom>
          <a:noFill/>
          <a:ln/>
        </p:spPr>
        <p:txBody>
          <a:bodyPr wrap="square" lIns="0" tIns="0" rIns="0" bIns="0" rtlCol="0" anchor="ctr"/>
          <a:lstStyle/>
          <a:p>
            <a:pPr marL="0" indent="0" algn="ctr">
              <a:buNone/>
            </a:pPr>
            <a:r>
              <a:rPr lang="en-US" sz="1250" dirty="0">
                <a:solidFill>
                  <a:srgbClr val="2E7D5B"/>
                </a:solidFill>
                <a:latin typeface="Calibri" pitchFamily="34" charset="0"/>
                <a:ea typeface="Calibri" pitchFamily="34" charset="-122"/>
                <a:cs typeface="Calibri" pitchFamily="34" charset="-120"/>
              </a:rPr>
              <a:t>yes</a:t>
            </a:r>
            <a:endParaRPr lang="en-US" sz="1250" dirty="0"/>
          </a:p>
        </p:txBody>
      </p:sp>
      <p:sp>
        <p:nvSpPr>
          <p:cNvPr id="15" name="Text 13"/>
          <p:cNvSpPr/>
          <p:nvPr/>
        </p:nvSpPr>
        <p:spPr>
          <a:xfrm>
            <a:off x="5038344" y="1883664"/>
            <a:ext cx="612648" cy="530352"/>
          </a:xfrm>
          <a:prstGeom prst="rect">
            <a:avLst/>
          </a:prstGeom>
          <a:noFill/>
          <a:ln/>
        </p:spPr>
        <p:txBody>
          <a:bodyPr wrap="square" lIns="0" tIns="0" rIns="0" bIns="0" rtlCol="0" anchor="ctr"/>
          <a:lstStyle/>
          <a:p>
            <a:pPr marL="0" indent="0" algn="ctr">
              <a:buNone/>
            </a:pPr>
            <a:r>
              <a:rPr lang="en-US" sz="1250" dirty="0">
                <a:solidFill>
                  <a:srgbClr val="2E7D5B"/>
                </a:solidFill>
                <a:latin typeface="Calibri" pitchFamily="34" charset="0"/>
                <a:ea typeface="Calibri" pitchFamily="34" charset="-122"/>
                <a:cs typeface="Calibri" pitchFamily="34" charset="-120"/>
              </a:rPr>
              <a:t>yes</a:t>
            </a:r>
            <a:endParaRPr lang="en-US" sz="1250" dirty="0"/>
          </a:p>
        </p:txBody>
      </p:sp>
      <p:sp>
        <p:nvSpPr>
          <p:cNvPr id="16" name="Text 14"/>
          <p:cNvSpPr/>
          <p:nvPr/>
        </p:nvSpPr>
        <p:spPr>
          <a:xfrm>
            <a:off x="5907024" y="1883664"/>
            <a:ext cx="612648" cy="530352"/>
          </a:xfrm>
          <a:prstGeom prst="rect">
            <a:avLst/>
          </a:prstGeom>
          <a:noFill/>
          <a:ln/>
        </p:spPr>
        <p:txBody>
          <a:bodyPr wrap="square" lIns="0" tIns="0" rIns="0" bIns="0" rtlCol="0" anchor="ctr"/>
          <a:lstStyle/>
          <a:p>
            <a:pPr marL="0" indent="0" algn="ctr">
              <a:buNone/>
            </a:pPr>
            <a:r>
              <a:rPr lang="en-US" sz="1250" dirty="0">
                <a:solidFill>
                  <a:srgbClr val="2E7D5B"/>
                </a:solidFill>
                <a:latin typeface="Calibri" pitchFamily="34" charset="0"/>
                <a:ea typeface="Calibri" pitchFamily="34" charset="-122"/>
                <a:cs typeface="Calibri" pitchFamily="34" charset="-120"/>
              </a:rPr>
              <a:t>yes</a:t>
            </a:r>
            <a:endParaRPr lang="en-US" sz="1250" dirty="0"/>
          </a:p>
        </p:txBody>
      </p:sp>
      <p:sp>
        <p:nvSpPr>
          <p:cNvPr id="17" name="Text 15"/>
          <p:cNvSpPr/>
          <p:nvPr/>
        </p:nvSpPr>
        <p:spPr>
          <a:xfrm>
            <a:off x="6775704" y="1883664"/>
            <a:ext cx="4690872" cy="530352"/>
          </a:xfrm>
          <a:prstGeom prst="rect">
            <a:avLst/>
          </a:prstGeom>
          <a:noFill/>
          <a:ln/>
        </p:spPr>
        <p:txBody>
          <a:bodyPr wrap="square" lIns="0" tIns="0" rIns="0" bIns="0" rtlCol="0" anchor="ctr"/>
          <a:lstStyle/>
          <a:p>
            <a:pPr marL="0" indent="0" algn="l">
              <a:buNone/>
            </a:pPr>
            <a:r>
              <a:rPr lang="en-US" sz="1250" dirty="0">
                <a:solidFill>
                  <a:srgbClr val="22354F"/>
                </a:solidFill>
                <a:latin typeface="Calibri" pitchFamily="34" charset="0"/>
                <a:ea typeface="Calibri" pitchFamily="34" charset="-122"/>
                <a:cs typeface="Calibri" pitchFamily="34" charset="-120"/>
              </a:rPr>
              <a:t>Constant offset breaks superposition, despite the name linear</a:t>
            </a:r>
            <a:endParaRPr lang="en-US" sz="1250" dirty="0"/>
          </a:p>
        </p:txBody>
      </p:sp>
      <p:sp>
        <p:nvSpPr>
          <p:cNvPr id="18" name="Shape 16"/>
          <p:cNvSpPr/>
          <p:nvPr/>
        </p:nvSpPr>
        <p:spPr>
          <a:xfrm>
            <a:off x="566928" y="2414016"/>
            <a:ext cx="11027664" cy="530352"/>
          </a:xfrm>
          <a:prstGeom prst="rect">
            <a:avLst/>
          </a:prstGeom>
          <a:solidFill>
            <a:srgbClr val="F7FAFB"/>
          </a:solidFill>
          <a:ln w="6350">
            <a:solidFill>
              <a:srgbClr val="D3DDE4"/>
            </a:solidFill>
            <a:prstDash val="solid"/>
          </a:ln>
        </p:spPr>
      </p:sp>
      <p:sp>
        <p:nvSpPr>
          <p:cNvPr id="19" name="Text 17"/>
          <p:cNvSpPr/>
          <p:nvPr/>
        </p:nvSpPr>
        <p:spPr>
          <a:xfrm>
            <a:off x="694944" y="2414016"/>
            <a:ext cx="2258568" cy="530352"/>
          </a:xfrm>
          <a:prstGeom prst="rect">
            <a:avLst/>
          </a:prstGeom>
          <a:noFill/>
          <a:ln/>
        </p:spPr>
        <p:txBody>
          <a:bodyPr wrap="square" lIns="0" tIns="0" rIns="0" bIns="0" rtlCol="0" anchor="ctr"/>
          <a:lstStyle/>
          <a:p>
            <a:pPr marL="0" indent="0" algn="l">
              <a:buNone/>
            </a:pPr>
            <a:r>
              <a:rPr lang="en-US" sz="1250" dirty="0">
                <a:solidFill>
                  <a:srgbClr val="22354F"/>
                </a:solidFill>
                <a:latin typeface="Courier New" pitchFamily="34" charset="0"/>
                <a:ea typeface="Courier New" pitchFamily="34" charset="-122"/>
                <a:cs typeface="Courier New" pitchFamily="34" charset="-120"/>
              </a:rPr>
              <a:t>y[n] = n x[n]</a:t>
            </a:r>
            <a:endParaRPr lang="en-US" sz="1250" dirty="0"/>
          </a:p>
        </p:txBody>
      </p:sp>
      <p:sp>
        <p:nvSpPr>
          <p:cNvPr id="20" name="Text 18"/>
          <p:cNvSpPr/>
          <p:nvPr/>
        </p:nvSpPr>
        <p:spPr>
          <a:xfrm>
            <a:off x="3209544" y="2414016"/>
            <a:ext cx="612648" cy="530352"/>
          </a:xfrm>
          <a:prstGeom prst="rect">
            <a:avLst/>
          </a:prstGeom>
          <a:noFill/>
          <a:ln/>
        </p:spPr>
        <p:txBody>
          <a:bodyPr wrap="square" lIns="0" tIns="0" rIns="0" bIns="0" rtlCol="0" anchor="ctr"/>
          <a:lstStyle/>
          <a:p>
            <a:pPr marL="0" indent="0" algn="ctr">
              <a:buNone/>
            </a:pPr>
            <a:r>
              <a:rPr lang="en-US" sz="1250" dirty="0">
                <a:solidFill>
                  <a:srgbClr val="2E7D5B"/>
                </a:solidFill>
                <a:latin typeface="Calibri" pitchFamily="34" charset="0"/>
                <a:ea typeface="Calibri" pitchFamily="34" charset="-122"/>
                <a:cs typeface="Calibri" pitchFamily="34" charset="-120"/>
              </a:rPr>
              <a:t>yes</a:t>
            </a:r>
            <a:endParaRPr lang="en-US" sz="1250" dirty="0"/>
          </a:p>
        </p:txBody>
      </p:sp>
      <p:sp>
        <p:nvSpPr>
          <p:cNvPr id="21" name="Text 19"/>
          <p:cNvSpPr/>
          <p:nvPr/>
        </p:nvSpPr>
        <p:spPr>
          <a:xfrm>
            <a:off x="4078224" y="2414016"/>
            <a:ext cx="704088" cy="530352"/>
          </a:xfrm>
          <a:prstGeom prst="rect">
            <a:avLst/>
          </a:prstGeom>
          <a:noFill/>
          <a:ln/>
        </p:spPr>
        <p:txBody>
          <a:bodyPr wrap="square" lIns="0" tIns="0" rIns="0" bIns="0" rtlCol="0" anchor="ctr"/>
          <a:lstStyle/>
          <a:p>
            <a:pPr marL="0" indent="0" algn="ctr">
              <a:buNone/>
            </a:pPr>
            <a:r>
              <a:rPr lang="en-US" sz="1250" b="1" dirty="0">
                <a:solidFill>
                  <a:srgbClr val="B23A48"/>
                </a:solidFill>
                <a:latin typeface="Calibri" pitchFamily="34" charset="0"/>
                <a:ea typeface="Calibri" pitchFamily="34" charset="-122"/>
                <a:cs typeface="Calibri" pitchFamily="34" charset="-120"/>
              </a:rPr>
              <a:t>no</a:t>
            </a:r>
            <a:endParaRPr lang="en-US" sz="1250" dirty="0"/>
          </a:p>
        </p:txBody>
      </p:sp>
      <p:sp>
        <p:nvSpPr>
          <p:cNvPr id="22" name="Text 20"/>
          <p:cNvSpPr/>
          <p:nvPr/>
        </p:nvSpPr>
        <p:spPr>
          <a:xfrm>
            <a:off x="5038344" y="2414016"/>
            <a:ext cx="612648" cy="530352"/>
          </a:xfrm>
          <a:prstGeom prst="rect">
            <a:avLst/>
          </a:prstGeom>
          <a:noFill/>
          <a:ln/>
        </p:spPr>
        <p:txBody>
          <a:bodyPr wrap="square" lIns="0" tIns="0" rIns="0" bIns="0" rtlCol="0" anchor="ctr"/>
          <a:lstStyle/>
          <a:p>
            <a:pPr marL="0" indent="0" algn="ctr">
              <a:buNone/>
            </a:pPr>
            <a:r>
              <a:rPr lang="en-US" sz="1250" dirty="0">
                <a:solidFill>
                  <a:srgbClr val="2E7D5B"/>
                </a:solidFill>
                <a:latin typeface="Calibri" pitchFamily="34" charset="0"/>
                <a:ea typeface="Calibri" pitchFamily="34" charset="-122"/>
                <a:cs typeface="Calibri" pitchFamily="34" charset="-120"/>
              </a:rPr>
              <a:t>yes</a:t>
            </a:r>
            <a:endParaRPr lang="en-US" sz="1250" dirty="0"/>
          </a:p>
        </p:txBody>
      </p:sp>
      <p:sp>
        <p:nvSpPr>
          <p:cNvPr id="23" name="Text 21"/>
          <p:cNvSpPr/>
          <p:nvPr/>
        </p:nvSpPr>
        <p:spPr>
          <a:xfrm>
            <a:off x="5907024" y="2414016"/>
            <a:ext cx="612648" cy="530352"/>
          </a:xfrm>
          <a:prstGeom prst="rect">
            <a:avLst/>
          </a:prstGeom>
          <a:noFill/>
          <a:ln/>
        </p:spPr>
        <p:txBody>
          <a:bodyPr wrap="square" lIns="0" tIns="0" rIns="0" bIns="0" rtlCol="0" anchor="ctr"/>
          <a:lstStyle/>
          <a:p>
            <a:pPr marL="0" indent="0" algn="ctr">
              <a:buNone/>
            </a:pPr>
            <a:r>
              <a:rPr lang="en-US" sz="1250" dirty="0">
                <a:solidFill>
                  <a:srgbClr val="B23A48"/>
                </a:solidFill>
                <a:latin typeface="Calibri" pitchFamily="34" charset="0"/>
                <a:ea typeface="Calibri" pitchFamily="34" charset="-122"/>
                <a:cs typeface="Calibri" pitchFamily="34" charset="-120"/>
              </a:rPr>
              <a:t>no</a:t>
            </a:r>
            <a:endParaRPr lang="en-US" sz="1250" dirty="0"/>
          </a:p>
        </p:txBody>
      </p:sp>
      <p:sp>
        <p:nvSpPr>
          <p:cNvPr id="24" name="Text 22"/>
          <p:cNvSpPr/>
          <p:nvPr/>
        </p:nvSpPr>
        <p:spPr>
          <a:xfrm>
            <a:off x="6775704" y="2414016"/>
            <a:ext cx="4690872" cy="530352"/>
          </a:xfrm>
          <a:prstGeom prst="rect">
            <a:avLst/>
          </a:prstGeom>
          <a:noFill/>
          <a:ln/>
        </p:spPr>
        <p:txBody>
          <a:bodyPr wrap="square" lIns="0" tIns="0" rIns="0" bIns="0" rtlCol="0" anchor="ctr"/>
          <a:lstStyle/>
          <a:p>
            <a:pPr marL="0" indent="0" algn="l">
              <a:buNone/>
            </a:pPr>
            <a:r>
              <a:rPr lang="en-US" sz="1250" dirty="0">
                <a:solidFill>
                  <a:srgbClr val="22354F"/>
                </a:solidFill>
                <a:latin typeface="Calibri" pitchFamily="34" charset="0"/>
                <a:ea typeface="Calibri" pitchFamily="34" charset="-122"/>
                <a:cs typeface="Calibri" pitchFamily="34" charset="-120"/>
              </a:rPr>
              <a:t>Explicit n makes the gain time-varying, and unbounded</a:t>
            </a:r>
            <a:endParaRPr lang="en-US" sz="1250" dirty="0"/>
          </a:p>
        </p:txBody>
      </p:sp>
      <p:sp>
        <p:nvSpPr>
          <p:cNvPr id="25" name="Shape 23"/>
          <p:cNvSpPr/>
          <p:nvPr/>
        </p:nvSpPr>
        <p:spPr>
          <a:xfrm>
            <a:off x="566928" y="2944368"/>
            <a:ext cx="11027664" cy="530352"/>
          </a:xfrm>
          <a:prstGeom prst="rect">
            <a:avLst/>
          </a:prstGeom>
          <a:solidFill>
            <a:srgbClr val="FFFFFF"/>
          </a:solidFill>
          <a:ln w="6350">
            <a:solidFill>
              <a:srgbClr val="D3DDE4"/>
            </a:solidFill>
            <a:prstDash val="solid"/>
          </a:ln>
        </p:spPr>
      </p:sp>
      <p:sp>
        <p:nvSpPr>
          <p:cNvPr id="26" name="Text 24"/>
          <p:cNvSpPr/>
          <p:nvPr/>
        </p:nvSpPr>
        <p:spPr>
          <a:xfrm>
            <a:off x="694944" y="2944368"/>
            <a:ext cx="2258568" cy="530352"/>
          </a:xfrm>
          <a:prstGeom prst="rect">
            <a:avLst/>
          </a:prstGeom>
          <a:noFill/>
          <a:ln/>
        </p:spPr>
        <p:txBody>
          <a:bodyPr wrap="square" lIns="0" tIns="0" rIns="0" bIns="0" rtlCol="0" anchor="ctr"/>
          <a:lstStyle/>
          <a:p>
            <a:pPr marL="0" indent="0" algn="l">
              <a:buNone/>
            </a:pPr>
            <a:r>
              <a:rPr lang="en-US" sz="1250" dirty="0">
                <a:solidFill>
                  <a:srgbClr val="22354F"/>
                </a:solidFill>
                <a:latin typeface="Courier New" pitchFamily="34" charset="0"/>
                <a:ea typeface="Courier New" pitchFamily="34" charset="-122"/>
                <a:cs typeface="Courier New" pitchFamily="34" charset="-120"/>
              </a:rPr>
              <a:t>y[n] = x[2n]</a:t>
            </a:r>
            <a:endParaRPr lang="en-US" sz="1250" dirty="0"/>
          </a:p>
        </p:txBody>
      </p:sp>
      <p:sp>
        <p:nvSpPr>
          <p:cNvPr id="27" name="Text 25"/>
          <p:cNvSpPr/>
          <p:nvPr/>
        </p:nvSpPr>
        <p:spPr>
          <a:xfrm>
            <a:off x="3209544" y="2944368"/>
            <a:ext cx="612648" cy="530352"/>
          </a:xfrm>
          <a:prstGeom prst="rect">
            <a:avLst/>
          </a:prstGeom>
          <a:noFill/>
          <a:ln/>
        </p:spPr>
        <p:txBody>
          <a:bodyPr wrap="square" lIns="0" tIns="0" rIns="0" bIns="0" rtlCol="0" anchor="ctr"/>
          <a:lstStyle/>
          <a:p>
            <a:pPr marL="0" indent="0" algn="ctr">
              <a:buNone/>
            </a:pPr>
            <a:r>
              <a:rPr lang="en-US" sz="1250" dirty="0">
                <a:solidFill>
                  <a:srgbClr val="2E7D5B"/>
                </a:solidFill>
                <a:latin typeface="Calibri" pitchFamily="34" charset="0"/>
                <a:ea typeface="Calibri" pitchFamily="34" charset="-122"/>
                <a:cs typeface="Calibri" pitchFamily="34" charset="-120"/>
              </a:rPr>
              <a:t>yes</a:t>
            </a:r>
            <a:endParaRPr lang="en-US" sz="1250" dirty="0"/>
          </a:p>
        </p:txBody>
      </p:sp>
      <p:sp>
        <p:nvSpPr>
          <p:cNvPr id="28" name="Text 26"/>
          <p:cNvSpPr/>
          <p:nvPr/>
        </p:nvSpPr>
        <p:spPr>
          <a:xfrm>
            <a:off x="4078224" y="2944368"/>
            <a:ext cx="704088" cy="530352"/>
          </a:xfrm>
          <a:prstGeom prst="rect">
            <a:avLst/>
          </a:prstGeom>
          <a:noFill/>
          <a:ln/>
        </p:spPr>
        <p:txBody>
          <a:bodyPr wrap="square" lIns="0" tIns="0" rIns="0" bIns="0" rtlCol="0" anchor="ctr"/>
          <a:lstStyle/>
          <a:p>
            <a:pPr marL="0" indent="0" algn="ctr">
              <a:buNone/>
            </a:pPr>
            <a:r>
              <a:rPr lang="en-US" sz="1250" b="1" dirty="0">
                <a:solidFill>
                  <a:srgbClr val="B23A48"/>
                </a:solidFill>
                <a:latin typeface="Calibri" pitchFamily="34" charset="0"/>
                <a:ea typeface="Calibri" pitchFamily="34" charset="-122"/>
                <a:cs typeface="Calibri" pitchFamily="34" charset="-120"/>
              </a:rPr>
              <a:t>no</a:t>
            </a:r>
            <a:endParaRPr lang="en-US" sz="1250" dirty="0"/>
          </a:p>
        </p:txBody>
      </p:sp>
      <p:sp>
        <p:nvSpPr>
          <p:cNvPr id="29" name="Text 27"/>
          <p:cNvSpPr/>
          <p:nvPr/>
        </p:nvSpPr>
        <p:spPr>
          <a:xfrm>
            <a:off x="5038344" y="2944368"/>
            <a:ext cx="612648" cy="530352"/>
          </a:xfrm>
          <a:prstGeom prst="rect">
            <a:avLst/>
          </a:prstGeom>
          <a:noFill/>
          <a:ln/>
        </p:spPr>
        <p:txBody>
          <a:bodyPr wrap="square" lIns="0" tIns="0" rIns="0" bIns="0" rtlCol="0" anchor="ctr"/>
          <a:lstStyle/>
          <a:p>
            <a:pPr marL="0" indent="0" algn="ctr">
              <a:buNone/>
            </a:pPr>
            <a:r>
              <a:rPr lang="en-US" sz="1250" dirty="0">
                <a:solidFill>
                  <a:srgbClr val="B23A48"/>
                </a:solidFill>
                <a:latin typeface="Calibri" pitchFamily="34" charset="0"/>
                <a:ea typeface="Calibri" pitchFamily="34" charset="-122"/>
                <a:cs typeface="Calibri" pitchFamily="34" charset="-120"/>
              </a:rPr>
              <a:t>no</a:t>
            </a:r>
            <a:endParaRPr lang="en-US" sz="1250" dirty="0"/>
          </a:p>
        </p:txBody>
      </p:sp>
      <p:sp>
        <p:nvSpPr>
          <p:cNvPr id="30" name="Text 28"/>
          <p:cNvSpPr/>
          <p:nvPr/>
        </p:nvSpPr>
        <p:spPr>
          <a:xfrm>
            <a:off x="5907024" y="2944368"/>
            <a:ext cx="612648" cy="530352"/>
          </a:xfrm>
          <a:prstGeom prst="rect">
            <a:avLst/>
          </a:prstGeom>
          <a:noFill/>
          <a:ln/>
        </p:spPr>
        <p:txBody>
          <a:bodyPr wrap="square" lIns="0" tIns="0" rIns="0" bIns="0" rtlCol="0" anchor="ctr"/>
          <a:lstStyle/>
          <a:p>
            <a:pPr marL="0" indent="0" algn="ctr">
              <a:buNone/>
            </a:pPr>
            <a:r>
              <a:rPr lang="en-US" sz="1250" dirty="0">
                <a:solidFill>
                  <a:srgbClr val="2E7D5B"/>
                </a:solidFill>
                <a:latin typeface="Calibri" pitchFamily="34" charset="0"/>
                <a:ea typeface="Calibri" pitchFamily="34" charset="-122"/>
                <a:cs typeface="Calibri" pitchFamily="34" charset="-120"/>
              </a:rPr>
              <a:t>yes</a:t>
            </a:r>
            <a:endParaRPr lang="en-US" sz="1250" dirty="0"/>
          </a:p>
        </p:txBody>
      </p:sp>
      <p:sp>
        <p:nvSpPr>
          <p:cNvPr id="31" name="Text 29"/>
          <p:cNvSpPr/>
          <p:nvPr/>
        </p:nvSpPr>
        <p:spPr>
          <a:xfrm>
            <a:off x="6775704" y="2944368"/>
            <a:ext cx="4690872" cy="530352"/>
          </a:xfrm>
          <a:prstGeom prst="rect">
            <a:avLst/>
          </a:prstGeom>
          <a:noFill/>
          <a:ln/>
        </p:spPr>
        <p:txBody>
          <a:bodyPr wrap="square" lIns="0" tIns="0" rIns="0" bIns="0" rtlCol="0" anchor="ctr"/>
          <a:lstStyle/>
          <a:p>
            <a:pPr marL="0" indent="0" algn="l">
              <a:buNone/>
            </a:pPr>
            <a:r>
              <a:rPr lang="en-US" sz="1250" dirty="0">
                <a:solidFill>
                  <a:srgbClr val="22354F"/>
                </a:solidFill>
                <a:latin typeface="Calibri" pitchFamily="34" charset="0"/>
                <a:ea typeface="Calibri" pitchFamily="34" charset="-122"/>
                <a:cs typeface="Calibri" pitchFamily="34" charset="-120"/>
              </a:rPr>
              <a:t>Downsampling needs future samples and is not shift invariant</a:t>
            </a:r>
            <a:endParaRPr lang="en-US" sz="1250" dirty="0"/>
          </a:p>
        </p:txBody>
      </p:sp>
      <p:sp>
        <p:nvSpPr>
          <p:cNvPr id="32" name="Shape 30"/>
          <p:cNvSpPr/>
          <p:nvPr/>
        </p:nvSpPr>
        <p:spPr>
          <a:xfrm>
            <a:off x="566928" y="3474720"/>
            <a:ext cx="11027664" cy="530352"/>
          </a:xfrm>
          <a:prstGeom prst="rect">
            <a:avLst/>
          </a:prstGeom>
          <a:solidFill>
            <a:srgbClr val="F7FAFB"/>
          </a:solidFill>
          <a:ln w="6350">
            <a:solidFill>
              <a:srgbClr val="D3DDE4"/>
            </a:solidFill>
            <a:prstDash val="solid"/>
          </a:ln>
        </p:spPr>
      </p:sp>
      <p:sp>
        <p:nvSpPr>
          <p:cNvPr id="33" name="Text 31"/>
          <p:cNvSpPr/>
          <p:nvPr/>
        </p:nvSpPr>
        <p:spPr>
          <a:xfrm>
            <a:off x="694944" y="3474720"/>
            <a:ext cx="2258568" cy="530352"/>
          </a:xfrm>
          <a:prstGeom prst="rect">
            <a:avLst/>
          </a:prstGeom>
          <a:noFill/>
          <a:ln/>
        </p:spPr>
        <p:txBody>
          <a:bodyPr wrap="square" lIns="0" tIns="0" rIns="0" bIns="0" rtlCol="0" anchor="ctr"/>
          <a:lstStyle/>
          <a:p>
            <a:pPr marL="0" indent="0" algn="l">
              <a:buNone/>
            </a:pPr>
            <a:r>
              <a:rPr lang="en-US" sz="1250" dirty="0">
                <a:solidFill>
                  <a:srgbClr val="22354F"/>
                </a:solidFill>
                <a:latin typeface="Courier New" pitchFamily="34" charset="0"/>
                <a:ea typeface="Courier New" pitchFamily="34" charset="-122"/>
                <a:cs typeface="Courier New" pitchFamily="34" charset="-120"/>
              </a:rPr>
              <a:t>y[n] = x²[n]</a:t>
            </a:r>
            <a:endParaRPr lang="en-US" sz="1250" dirty="0"/>
          </a:p>
        </p:txBody>
      </p:sp>
      <p:sp>
        <p:nvSpPr>
          <p:cNvPr id="34" name="Text 32"/>
          <p:cNvSpPr/>
          <p:nvPr/>
        </p:nvSpPr>
        <p:spPr>
          <a:xfrm>
            <a:off x="3209544" y="3474720"/>
            <a:ext cx="612648" cy="530352"/>
          </a:xfrm>
          <a:prstGeom prst="rect">
            <a:avLst/>
          </a:prstGeom>
          <a:noFill/>
          <a:ln/>
        </p:spPr>
        <p:txBody>
          <a:bodyPr wrap="square" lIns="0" tIns="0" rIns="0" bIns="0" rtlCol="0" anchor="ctr"/>
          <a:lstStyle/>
          <a:p>
            <a:pPr marL="0" indent="0" algn="ctr">
              <a:buNone/>
            </a:pPr>
            <a:r>
              <a:rPr lang="en-US" sz="1250" b="1" dirty="0">
                <a:solidFill>
                  <a:srgbClr val="B23A48"/>
                </a:solidFill>
                <a:latin typeface="Calibri" pitchFamily="34" charset="0"/>
                <a:ea typeface="Calibri" pitchFamily="34" charset="-122"/>
                <a:cs typeface="Calibri" pitchFamily="34" charset="-120"/>
              </a:rPr>
              <a:t>no</a:t>
            </a:r>
            <a:endParaRPr lang="en-US" sz="1250" dirty="0"/>
          </a:p>
        </p:txBody>
      </p:sp>
      <p:sp>
        <p:nvSpPr>
          <p:cNvPr id="35" name="Text 33"/>
          <p:cNvSpPr/>
          <p:nvPr/>
        </p:nvSpPr>
        <p:spPr>
          <a:xfrm>
            <a:off x="4078224" y="3474720"/>
            <a:ext cx="704088" cy="530352"/>
          </a:xfrm>
          <a:prstGeom prst="rect">
            <a:avLst/>
          </a:prstGeom>
          <a:noFill/>
          <a:ln/>
        </p:spPr>
        <p:txBody>
          <a:bodyPr wrap="square" lIns="0" tIns="0" rIns="0" bIns="0" rtlCol="0" anchor="ctr"/>
          <a:lstStyle/>
          <a:p>
            <a:pPr marL="0" indent="0" algn="ctr">
              <a:buNone/>
            </a:pPr>
            <a:r>
              <a:rPr lang="en-US" sz="1250" dirty="0">
                <a:solidFill>
                  <a:srgbClr val="2E7D5B"/>
                </a:solidFill>
                <a:latin typeface="Calibri" pitchFamily="34" charset="0"/>
                <a:ea typeface="Calibri" pitchFamily="34" charset="-122"/>
                <a:cs typeface="Calibri" pitchFamily="34" charset="-120"/>
              </a:rPr>
              <a:t>yes</a:t>
            </a:r>
            <a:endParaRPr lang="en-US" sz="1250" dirty="0"/>
          </a:p>
        </p:txBody>
      </p:sp>
      <p:sp>
        <p:nvSpPr>
          <p:cNvPr id="36" name="Text 34"/>
          <p:cNvSpPr/>
          <p:nvPr/>
        </p:nvSpPr>
        <p:spPr>
          <a:xfrm>
            <a:off x="5038344" y="3474720"/>
            <a:ext cx="612648" cy="530352"/>
          </a:xfrm>
          <a:prstGeom prst="rect">
            <a:avLst/>
          </a:prstGeom>
          <a:noFill/>
          <a:ln/>
        </p:spPr>
        <p:txBody>
          <a:bodyPr wrap="square" lIns="0" tIns="0" rIns="0" bIns="0" rtlCol="0" anchor="ctr"/>
          <a:lstStyle/>
          <a:p>
            <a:pPr marL="0" indent="0" algn="ctr">
              <a:buNone/>
            </a:pPr>
            <a:r>
              <a:rPr lang="en-US" sz="1250" dirty="0">
                <a:solidFill>
                  <a:srgbClr val="2E7D5B"/>
                </a:solidFill>
                <a:latin typeface="Calibri" pitchFamily="34" charset="0"/>
                <a:ea typeface="Calibri" pitchFamily="34" charset="-122"/>
                <a:cs typeface="Calibri" pitchFamily="34" charset="-120"/>
              </a:rPr>
              <a:t>yes</a:t>
            </a:r>
            <a:endParaRPr lang="en-US" sz="1250" dirty="0"/>
          </a:p>
        </p:txBody>
      </p:sp>
      <p:sp>
        <p:nvSpPr>
          <p:cNvPr id="37" name="Text 35"/>
          <p:cNvSpPr/>
          <p:nvPr/>
        </p:nvSpPr>
        <p:spPr>
          <a:xfrm>
            <a:off x="5907024" y="3474720"/>
            <a:ext cx="612648" cy="530352"/>
          </a:xfrm>
          <a:prstGeom prst="rect">
            <a:avLst/>
          </a:prstGeom>
          <a:noFill/>
          <a:ln/>
        </p:spPr>
        <p:txBody>
          <a:bodyPr wrap="square" lIns="0" tIns="0" rIns="0" bIns="0" rtlCol="0" anchor="ctr"/>
          <a:lstStyle/>
          <a:p>
            <a:pPr marL="0" indent="0" algn="ctr">
              <a:buNone/>
            </a:pPr>
            <a:r>
              <a:rPr lang="en-US" sz="1250" dirty="0">
                <a:solidFill>
                  <a:srgbClr val="2E7D5B"/>
                </a:solidFill>
                <a:latin typeface="Calibri" pitchFamily="34" charset="0"/>
                <a:ea typeface="Calibri" pitchFamily="34" charset="-122"/>
                <a:cs typeface="Calibri" pitchFamily="34" charset="-120"/>
              </a:rPr>
              <a:t>yes</a:t>
            </a:r>
            <a:endParaRPr lang="en-US" sz="1250" dirty="0"/>
          </a:p>
        </p:txBody>
      </p:sp>
      <p:sp>
        <p:nvSpPr>
          <p:cNvPr id="38" name="Text 36"/>
          <p:cNvSpPr/>
          <p:nvPr/>
        </p:nvSpPr>
        <p:spPr>
          <a:xfrm>
            <a:off x="6775704" y="3474720"/>
            <a:ext cx="4690872" cy="530352"/>
          </a:xfrm>
          <a:prstGeom prst="rect">
            <a:avLst/>
          </a:prstGeom>
          <a:noFill/>
          <a:ln/>
        </p:spPr>
        <p:txBody>
          <a:bodyPr wrap="square" lIns="0" tIns="0" rIns="0" bIns="0" rtlCol="0" anchor="ctr"/>
          <a:lstStyle/>
          <a:p>
            <a:pPr marL="0" indent="0" algn="l">
              <a:buNone/>
            </a:pPr>
            <a:r>
              <a:rPr lang="en-US" sz="1250" dirty="0">
                <a:solidFill>
                  <a:srgbClr val="22354F"/>
                </a:solidFill>
                <a:latin typeface="Calibri" pitchFamily="34" charset="0"/>
                <a:ea typeface="Calibri" pitchFamily="34" charset="-122"/>
                <a:cs typeface="Calibri" pitchFamily="34" charset="-120"/>
              </a:rPr>
              <a:t>Squaring is the classic nonlinearity</a:t>
            </a:r>
            <a:endParaRPr lang="en-US" sz="1250" dirty="0"/>
          </a:p>
        </p:txBody>
      </p:sp>
      <p:sp>
        <p:nvSpPr>
          <p:cNvPr id="39" name="Shape 37"/>
          <p:cNvSpPr/>
          <p:nvPr/>
        </p:nvSpPr>
        <p:spPr>
          <a:xfrm>
            <a:off x="566928" y="4005072"/>
            <a:ext cx="11027664" cy="530352"/>
          </a:xfrm>
          <a:prstGeom prst="rect">
            <a:avLst/>
          </a:prstGeom>
          <a:solidFill>
            <a:srgbClr val="FFFFFF"/>
          </a:solidFill>
          <a:ln w="6350">
            <a:solidFill>
              <a:srgbClr val="D3DDE4"/>
            </a:solidFill>
            <a:prstDash val="solid"/>
          </a:ln>
        </p:spPr>
      </p:sp>
      <p:sp>
        <p:nvSpPr>
          <p:cNvPr id="40" name="Text 38"/>
          <p:cNvSpPr/>
          <p:nvPr/>
        </p:nvSpPr>
        <p:spPr>
          <a:xfrm>
            <a:off x="694944" y="4005072"/>
            <a:ext cx="2258568" cy="530352"/>
          </a:xfrm>
          <a:prstGeom prst="rect">
            <a:avLst/>
          </a:prstGeom>
          <a:noFill/>
          <a:ln/>
        </p:spPr>
        <p:txBody>
          <a:bodyPr wrap="square" lIns="0" tIns="0" rIns="0" bIns="0" rtlCol="0" anchor="ctr"/>
          <a:lstStyle/>
          <a:p>
            <a:pPr marL="0" indent="0" algn="l">
              <a:buNone/>
            </a:pPr>
            <a:r>
              <a:rPr lang="en-US" sz="1250" dirty="0">
                <a:solidFill>
                  <a:srgbClr val="22354F"/>
                </a:solidFill>
                <a:latin typeface="Courier New" pitchFamily="34" charset="0"/>
                <a:ea typeface="Courier New" pitchFamily="34" charset="-122"/>
                <a:cs typeface="Courier New" pitchFamily="34" charset="-120"/>
              </a:rPr>
              <a:t>y[n] = Σ x[k], k ≤ n</a:t>
            </a:r>
            <a:endParaRPr lang="en-US" sz="1250" dirty="0"/>
          </a:p>
        </p:txBody>
      </p:sp>
      <p:sp>
        <p:nvSpPr>
          <p:cNvPr id="41" name="Text 39"/>
          <p:cNvSpPr/>
          <p:nvPr/>
        </p:nvSpPr>
        <p:spPr>
          <a:xfrm>
            <a:off x="3209544" y="4005072"/>
            <a:ext cx="612648" cy="530352"/>
          </a:xfrm>
          <a:prstGeom prst="rect">
            <a:avLst/>
          </a:prstGeom>
          <a:noFill/>
          <a:ln/>
        </p:spPr>
        <p:txBody>
          <a:bodyPr wrap="square" lIns="0" tIns="0" rIns="0" bIns="0" rtlCol="0" anchor="ctr"/>
          <a:lstStyle/>
          <a:p>
            <a:pPr marL="0" indent="0" algn="ctr">
              <a:buNone/>
            </a:pPr>
            <a:r>
              <a:rPr lang="en-US" sz="1250" dirty="0">
                <a:solidFill>
                  <a:srgbClr val="2E7D5B"/>
                </a:solidFill>
                <a:latin typeface="Calibri" pitchFamily="34" charset="0"/>
                <a:ea typeface="Calibri" pitchFamily="34" charset="-122"/>
                <a:cs typeface="Calibri" pitchFamily="34" charset="-120"/>
              </a:rPr>
              <a:t>yes</a:t>
            </a:r>
            <a:endParaRPr lang="en-US" sz="1250" dirty="0"/>
          </a:p>
        </p:txBody>
      </p:sp>
      <p:sp>
        <p:nvSpPr>
          <p:cNvPr id="42" name="Text 40"/>
          <p:cNvSpPr/>
          <p:nvPr/>
        </p:nvSpPr>
        <p:spPr>
          <a:xfrm>
            <a:off x="4078224" y="4005072"/>
            <a:ext cx="704088" cy="530352"/>
          </a:xfrm>
          <a:prstGeom prst="rect">
            <a:avLst/>
          </a:prstGeom>
          <a:noFill/>
          <a:ln/>
        </p:spPr>
        <p:txBody>
          <a:bodyPr wrap="square" lIns="0" tIns="0" rIns="0" bIns="0" rtlCol="0" anchor="ctr"/>
          <a:lstStyle/>
          <a:p>
            <a:pPr marL="0" indent="0" algn="ctr">
              <a:buNone/>
            </a:pPr>
            <a:r>
              <a:rPr lang="en-US" sz="1250" dirty="0">
                <a:solidFill>
                  <a:srgbClr val="2E7D5B"/>
                </a:solidFill>
                <a:latin typeface="Calibri" pitchFamily="34" charset="0"/>
                <a:ea typeface="Calibri" pitchFamily="34" charset="-122"/>
                <a:cs typeface="Calibri" pitchFamily="34" charset="-120"/>
              </a:rPr>
              <a:t>yes</a:t>
            </a:r>
            <a:endParaRPr lang="en-US" sz="1250" dirty="0"/>
          </a:p>
        </p:txBody>
      </p:sp>
      <p:sp>
        <p:nvSpPr>
          <p:cNvPr id="43" name="Text 41"/>
          <p:cNvSpPr/>
          <p:nvPr/>
        </p:nvSpPr>
        <p:spPr>
          <a:xfrm>
            <a:off x="5038344" y="4005072"/>
            <a:ext cx="612648" cy="530352"/>
          </a:xfrm>
          <a:prstGeom prst="rect">
            <a:avLst/>
          </a:prstGeom>
          <a:noFill/>
          <a:ln/>
        </p:spPr>
        <p:txBody>
          <a:bodyPr wrap="square" lIns="0" tIns="0" rIns="0" bIns="0" rtlCol="0" anchor="ctr"/>
          <a:lstStyle/>
          <a:p>
            <a:pPr marL="0" indent="0" algn="ctr">
              <a:buNone/>
            </a:pPr>
            <a:r>
              <a:rPr lang="en-US" sz="1250" dirty="0">
                <a:solidFill>
                  <a:srgbClr val="2E7D5B"/>
                </a:solidFill>
                <a:latin typeface="Calibri" pitchFamily="34" charset="0"/>
                <a:ea typeface="Calibri" pitchFamily="34" charset="-122"/>
                <a:cs typeface="Calibri" pitchFamily="34" charset="-120"/>
              </a:rPr>
              <a:t>yes</a:t>
            </a:r>
            <a:endParaRPr lang="en-US" sz="1250" dirty="0"/>
          </a:p>
        </p:txBody>
      </p:sp>
      <p:sp>
        <p:nvSpPr>
          <p:cNvPr id="44" name="Text 42"/>
          <p:cNvSpPr/>
          <p:nvPr/>
        </p:nvSpPr>
        <p:spPr>
          <a:xfrm>
            <a:off x="5907024" y="4005072"/>
            <a:ext cx="612648" cy="530352"/>
          </a:xfrm>
          <a:prstGeom prst="rect">
            <a:avLst/>
          </a:prstGeom>
          <a:noFill/>
          <a:ln/>
        </p:spPr>
        <p:txBody>
          <a:bodyPr wrap="square" lIns="0" tIns="0" rIns="0" bIns="0" rtlCol="0" anchor="ctr"/>
          <a:lstStyle/>
          <a:p>
            <a:pPr marL="0" indent="0" algn="ctr">
              <a:buNone/>
            </a:pPr>
            <a:r>
              <a:rPr lang="en-US" sz="1250" b="1" dirty="0">
                <a:solidFill>
                  <a:srgbClr val="B23A48"/>
                </a:solidFill>
                <a:latin typeface="Calibri" pitchFamily="34" charset="0"/>
                <a:ea typeface="Calibri" pitchFamily="34" charset="-122"/>
                <a:cs typeface="Calibri" pitchFamily="34" charset="-120"/>
              </a:rPr>
              <a:t>no</a:t>
            </a:r>
            <a:endParaRPr lang="en-US" sz="1250" dirty="0"/>
          </a:p>
        </p:txBody>
      </p:sp>
      <p:sp>
        <p:nvSpPr>
          <p:cNvPr id="45" name="Text 43"/>
          <p:cNvSpPr/>
          <p:nvPr/>
        </p:nvSpPr>
        <p:spPr>
          <a:xfrm>
            <a:off x="6775704" y="4005072"/>
            <a:ext cx="4690872" cy="530352"/>
          </a:xfrm>
          <a:prstGeom prst="rect">
            <a:avLst/>
          </a:prstGeom>
          <a:noFill/>
          <a:ln/>
        </p:spPr>
        <p:txBody>
          <a:bodyPr wrap="square" lIns="0" tIns="0" rIns="0" bIns="0" rtlCol="0" anchor="ctr"/>
          <a:lstStyle/>
          <a:p>
            <a:pPr marL="0" indent="0" algn="l">
              <a:buNone/>
            </a:pPr>
            <a:r>
              <a:rPr lang="en-US" sz="1250" dirty="0">
                <a:solidFill>
                  <a:srgbClr val="22354F"/>
                </a:solidFill>
                <a:latin typeface="Calibri" pitchFamily="34" charset="0"/>
                <a:ea typeface="Calibri" pitchFamily="34" charset="-122"/>
                <a:cs typeface="Calibri" pitchFamily="34" charset="-120"/>
              </a:rPr>
              <a:t>The accumulator: a bounded step input gives an unbounded ramp</a:t>
            </a:r>
            <a:endParaRPr lang="en-US" sz="1250" dirty="0"/>
          </a:p>
        </p:txBody>
      </p:sp>
      <p:sp>
        <p:nvSpPr>
          <p:cNvPr id="46" name="Shape 44"/>
          <p:cNvSpPr/>
          <p:nvPr/>
        </p:nvSpPr>
        <p:spPr>
          <a:xfrm>
            <a:off x="566928" y="4773168"/>
            <a:ext cx="11027664" cy="676656"/>
          </a:xfrm>
          <a:prstGeom prst="roundRect">
            <a:avLst>
              <a:gd name="adj" fmla="val 10811"/>
            </a:avLst>
          </a:prstGeom>
          <a:solidFill>
            <a:srgbClr val="EDF2F5"/>
          </a:solidFill>
          <a:ln w="13970">
            <a:solidFill>
              <a:srgbClr val="C97A1E"/>
            </a:solidFill>
            <a:prstDash val="solid"/>
          </a:ln>
        </p:spPr>
      </p:sp>
      <p:sp>
        <p:nvSpPr>
          <p:cNvPr id="47" name="Text 45"/>
          <p:cNvSpPr/>
          <p:nvPr/>
        </p:nvSpPr>
        <p:spPr>
          <a:xfrm>
            <a:off x="786384" y="4773168"/>
            <a:ext cx="10588752" cy="676656"/>
          </a:xfrm>
          <a:prstGeom prst="rect">
            <a:avLst/>
          </a:prstGeom>
          <a:noFill/>
          <a:ln/>
        </p:spPr>
        <p:txBody>
          <a:bodyPr wrap="square" lIns="0" tIns="0" rIns="0" bIns="0" rtlCol="0" anchor="ctr"/>
          <a:lstStyle/>
          <a:p>
            <a:pPr marL="0" indent="0">
              <a:buNone/>
            </a:pPr>
            <a:r>
              <a:rPr lang="en-US" sz="1150" b="1" dirty="0">
                <a:solidFill>
                  <a:srgbClr val="C97A1E"/>
                </a:solidFill>
                <a:latin typeface="Calibri" pitchFamily="34" charset="0"/>
                <a:ea typeface="Calibri" pitchFamily="34" charset="-122"/>
                <a:cs typeface="Calibri" pitchFamily="34" charset="-120"/>
              </a:rPr>
              <a:t>Key point   </a:t>
            </a:r>
            <a:r>
              <a:rPr lang="en-US" sz="1300" dirty="0">
                <a:solidFill>
                  <a:srgbClr val="22354F"/>
                </a:solidFill>
                <a:latin typeface="Calibri" pitchFamily="34" charset="0"/>
                <a:ea typeface="Calibri" pitchFamily="34" charset="-122"/>
                <a:cs typeface="Calibri" pitchFamily="34" charset="-120"/>
              </a:rPr>
              <a:t>The last row is worth remembering. An accumulator passes three tests out of four and is still useless on its own, because it is not stable. The four properties are independent of each other.</a:t>
            </a:r>
            <a:endParaRPr lang="en-US" sz="1150" dirty="0"/>
          </a:p>
        </p:txBody>
      </p:sp>
      <p:sp>
        <p:nvSpPr>
          <p:cNvPr id="48" name="Text 46"/>
          <p:cNvSpPr/>
          <p:nvPr/>
        </p:nvSpPr>
        <p:spPr>
          <a:xfrm>
            <a:off x="566928" y="6473952"/>
            <a:ext cx="8595360" cy="237744"/>
          </a:xfrm>
          <a:prstGeom prst="rect">
            <a:avLst/>
          </a:prstGeom>
          <a:noFill/>
          <a:ln/>
        </p:spPr>
        <p:txBody>
          <a:bodyPr wrap="square" lIns="0" tIns="0" rIns="0" bIns="0" rtlCol="0" anchor="ctr"/>
          <a:lstStyle/>
          <a:p>
            <a:pPr marL="0" indent="0">
              <a:buNone/>
            </a:pPr>
            <a:r>
              <a:rPr lang="en-US" sz="900" dirty="0">
                <a:solidFill>
                  <a:srgbClr val="5A6B7D"/>
                </a:solidFill>
                <a:latin typeface="Calibri" pitchFamily="34" charset="0"/>
                <a:ea typeface="Calibri" pitchFamily="34" charset="-122"/>
                <a:cs typeface="Calibri" pitchFamily="34" charset="-120"/>
              </a:rPr>
              <a:t>CSE 5112  ·  Module 1  ·  Foundations of DSP</a:t>
            </a:r>
            <a:endParaRPr lang="en-US" sz="900" dirty="0"/>
          </a:p>
        </p:txBody>
      </p:sp>
      <p:sp>
        <p:nvSpPr>
          <p:cNvPr id="49" name="Text 47"/>
          <p:cNvSpPr/>
          <p:nvPr/>
        </p:nvSpPr>
        <p:spPr>
          <a:xfrm>
            <a:off x="10680192" y="6473952"/>
            <a:ext cx="914400" cy="237744"/>
          </a:xfrm>
          <a:prstGeom prst="rect">
            <a:avLst/>
          </a:prstGeom>
          <a:noFill/>
          <a:ln/>
        </p:spPr>
        <p:txBody>
          <a:bodyPr wrap="square" lIns="0" tIns="0" rIns="0" bIns="0" rtlCol="0" anchor="ctr"/>
          <a:lstStyle/>
          <a:p>
            <a:pPr marL="0" indent="0" algn="r">
              <a:buNone/>
            </a:pPr>
            <a:r>
              <a:rPr lang="en-US" sz="900" dirty="0">
                <a:solidFill>
                  <a:srgbClr val="5A6B7D"/>
                </a:solidFill>
                <a:latin typeface="Calibri" pitchFamily="34" charset="0"/>
                <a:ea typeface="Calibri" pitchFamily="34" charset="-122"/>
                <a:cs typeface="Calibri" pitchFamily="34" charset="-120"/>
              </a:rPr>
              <a:t>41</a:t>
            </a:r>
            <a:endParaRPr lang="en-US" sz="9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66928" y="365760"/>
            <a:ext cx="11027664" cy="566928"/>
          </a:xfrm>
          <a:prstGeom prst="rect">
            <a:avLst/>
          </a:prstGeom>
          <a:noFill/>
          <a:ln/>
        </p:spPr>
        <p:txBody>
          <a:bodyPr wrap="square" lIns="0" tIns="0" rIns="0" bIns="0" rtlCol="0" anchor="ctr"/>
          <a:lstStyle/>
          <a:p>
            <a:pPr marL="0" indent="0">
              <a:buNone/>
            </a:pPr>
            <a:r>
              <a:rPr lang="en-US" sz="2900" b="1" dirty="0">
                <a:solidFill>
                  <a:srgbClr val="16243D"/>
                </a:solidFill>
                <a:latin typeface="Cambria" pitchFamily="34" charset="0"/>
                <a:ea typeface="Cambria" pitchFamily="34" charset="-122"/>
                <a:cs typeface="Cambria" pitchFamily="34" charset="-120"/>
              </a:rPr>
              <a:t>Convolution again, now in discrete time</a:t>
            </a:r>
            <a:endParaRPr lang="en-US" sz="2900" dirty="0"/>
          </a:p>
        </p:txBody>
      </p:sp>
      <p:sp>
        <p:nvSpPr>
          <p:cNvPr id="3" name="Text 1"/>
          <p:cNvSpPr/>
          <p:nvPr/>
        </p:nvSpPr>
        <p:spPr>
          <a:xfrm>
            <a:off x="566928" y="914400"/>
            <a:ext cx="11027664" cy="347472"/>
          </a:xfrm>
          <a:prstGeom prst="rect">
            <a:avLst/>
          </a:prstGeom>
          <a:noFill/>
          <a:ln/>
        </p:spPr>
        <p:txBody>
          <a:bodyPr wrap="square" lIns="0" tIns="0" rIns="0" bIns="0" rtlCol="0" anchor="ctr"/>
          <a:lstStyle/>
          <a:p>
            <a:pPr marL="0" indent="0">
              <a:buNone/>
            </a:pPr>
            <a:r>
              <a:rPr lang="en-US" sz="1350" dirty="0">
                <a:solidFill>
                  <a:srgbClr val="43596E"/>
                </a:solidFill>
                <a:latin typeface="Calibri" pitchFamily="34" charset="0"/>
                <a:ea typeface="Calibri" pitchFamily="34" charset="-122"/>
                <a:cs typeface="Calibri" pitchFamily="34" charset="-120"/>
              </a:rPr>
              <a:t>The same echo picture as before, but now with samples you can count</a:t>
            </a:r>
            <a:endParaRPr lang="en-US" sz="1350" dirty="0"/>
          </a:p>
        </p:txBody>
      </p:sp>
      <p:sp>
        <p:nvSpPr>
          <p:cNvPr id="4" name="Text 2"/>
          <p:cNvSpPr/>
          <p:nvPr/>
        </p:nvSpPr>
        <p:spPr>
          <a:xfrm>
            <a:off x="566928" y="1389888"/>
            <a:ext cx="6217920" cy="3566160"/>
          </a:xfrm>
          <a:prstGeom prst="rect">
            <a:avLst/>
          </a:prstGeom>
          <a:noFill/>
          <a:ln/>
        </p:spPr>
        <p:txBody>
          <a:bodyPr wrap="square" lIns="0" tIns="0" rIns="0" bIns="0" rtlCol="0" anchor="t"/>
          <a:lstStyle/>
          <a:p>
            <a:pPr marL="0" indent="0">
              <a:lnSpc>
                <a:spcPct val="114000"/>
              </a:lnSpc>
              <a:spcAft>
                <a:spcPts val="300"/>
              </a:spcAft>
              <a:buNone/>
            </a:pPr>
            <a:r>
              <a:rPr lang="en-US" sz="1300" b="1" dirty="0">
                <a:solidFill>
                  <a:srgbClr val="16243D"/>
                </a:solidFill>
                <a:latin typeface="Calibri" pitchFamily="34" charset="0"/>
                <a:ea typeface="Calibri" pitchFamily="34" charset="-122"/>
                <a:cs typeface="Calibri" pitchFamily="34" charset="-120"/>
              </a:rPr>
              <a:t>What the impulse response is, physically</a:t>
            </a:r>
            <a:endParaRPr lang="en-US" sz="1300" dirty="0"/>
          </a:p>
          <a:p>
            <a:pPr marL="0" indent="0">
              <a:lnSpc>
                <a:spcPct val="114000"/>
              </a:lnSpc>
              <a:spcAft>
                <a:spcPts val="1200"/>
              </a:spcAft>
              <a:buNone/>
            </a:pPr>
            <a:r>
              <a:rPr lang="en-US" sz="1250" dirty="0">
                <a:solidFill>
                  <a:srgbClr val="22354F"/>
                </a:solidFill>
                <a:latin typeface="Calibri" pitchFamily="34" charset="0"/>
                <a:ea typeface="Calibri" pitchFamily="34" charset="-122"/>
                <a:cs typeface="Calibri" pitchFamily="34" charset="-120"/>
              </a:rPr>
              <a:t>Send a single spike into the system, one sample of height one surrounded by zeros, and record whatever comes out. That recording is h[n]. It is a measurement, not a piece of theory, and you could obtain it in a laboratory this afternoon.</a:t>
            </a:r>
            <a:endParaRPr lang="en-US" sz="1300" dirty="0"/>
          </a:p>
          <a:p>
            <a:pPr marL="0" indent="0">
              <a:lnSpc>
                <a:spcPct val="114000"/>
              </a:lnSpc>
              <a:spcAft>
                <a:spcPts val="300"/>
              </a:spcAft>
              <a:buNone/>
            </a:pPr>
            <a:r>
              <a:rPr lang="en-US" sz="1300" b="1" dirty="0">
                <a:solidFill>
                  <a:srgbClr val="16243D"/>
                </a:solidFill>
                <a:latin typeface="Calibri" pitchFamily="34" charset="0"/>
                <a:ea typeface="Calibri" pitchFamily="34" charset="-122"/>
                <a:cs typeface="Calibri" pitchFamily="34" charset="-120"/>
              </a:rPr>
              <a:t>Why one measurement is enough</a:t>
            </a:r>
            <a:endParaRPr lang="en-US" sz="1300" dirty="0"/>
          </a:p>
          <a:p>
            <a:pPr marL="0" indent="0">
              <a:lnSpc>
                <a:spcPct val="114000"/>
              </a:lnSpc>
              <a:spcAft>
                <a:spcPts val="1200"/>
              </a:spcAft>
              <a:buNone/>
            </a:pPr>
            <a:r>
              <a:rPr lang="en-US" sz="1250" dirty="0">
                <a:solidFill>
                  <a:srgbClr val="22354F"/>
                </a:solidFill>
                <a:latin typeface="Calibri" pitchFamily="34" charset="0"/>
                <a:ea typeface="Calibri" pitchFamily="34" charset="-122"/>
                <a:cs typeface="Calibri" pitchFamily="34" charset="-120"/>
              </a:rPr>
              <a:t>Any input sequence is only a row of spikes of various heights, one per sample. Linearity says the system handles each spike independently and the outputs simply add. Time invariance says the response to a spike at position k is the same shape as the response to a spike at position 0, only shifted along by k.</a:t>
            </a:r>
            <a:endParaRPr lang="en-US" sz="1300" dirty="0"/>
          </a:p>
          <a:p>
            <a:pPr marL="0" indent="0">
              <a:lnSpc>
                <a:spcPct val="114000"/>
              </a:lnSpc>
              <a:spcAft>
                <a:spcPts val="300"/>
              </a:spcAft>
              <a:buNone/>
            </a:pPr>
            <a:r>
              <a:rPr lang="en-US" sz="1300" b="1" dirty="0">
                <a:solidFill>
                  <a:srgbClr val="16243D"/>
                </a:solidFill>
                <a:latin typeface="Calibri" pitchFamily="34" charset="0"/>
                <a:ea typeface="Calibri" pitchFamily="34" charset="-122"/>
                <a:cs typeface="Calibri" pitchFamily="34" charset="-120"/>
              </a:rPr>
              <a:t>So the recipe writes itself</a:t>
            </a:r>
            <a:endParaRPr lang="en-US" sz="1300" dirty="0"/>
          </a:p>
          <a:p>
            <a:pPr marL="0" indent="0">
              <a:lnSpc>
                <a:spcPct val="114000"/>
              </a:lnSpc>
              <a:spcAft>
                <a:spcPts val="1200"/>
              </a:spcAft>
              <a:buNone/>
            </a:pPr>
            <a:r>
              <a:rPr lang="en-US" sz="1250" dirty="0">
                <a:solidFill>
                  <a:srgbClr val="22354F"/>
                </a:solidFill>
                <a:latin typeface="Calibri" pitchFamily="34" charset="0"/>
                <a:ea typeface="Calibri" pitchFamily="34" charset="-122"/>
                <a:cs typeface="Calibri" pitchFamily="34" charset="-120"/>
              </a:rPr>
              <a:t>For each input sample x[k], lay down a copy of h shifted to start at k and scaled by x[k]. Do that for every k, then add the whole pile up column by column. The number sitting in column n is y[n], and that statement is precisely the convolution sum.</a:t>
            </a:r>
            <a:endParaRPr lang="en-US" sz="1300" dirty="0"/>
          </a:p>
        </p:txBody>
      </p:sp>
      <p:pic>
        <p:nvPicPr>
          <p:cNvPr id="5" name="Image 0" descr="assets/fig/echo.png"/>
          <p:cNvPicPr>
            <a:picLocks noChangeAspect="1"/>
          </p:cNvPicPr>
          <p:nvPr/>
        </p:nvPicPr>
        <p:blipFill>
          <a:blip r:embed="rId3"/>
          <a:stretch>
            <a:fillRect/>
          </a:stretch>
        </p:blipFill>
        <p:spPr>
          <a:xfrm>
            <a:off x="6629400" y="1609344"/>
            <a:ext cx="5120640" cy="1186039"/>
          </a:xfrm>
          <a:prstGeom prst="rect">
            <a:avLst/>
          </a:prstGeom>
        </p:spPr>
      </p:pic>
      <p:pic>
        <p:nvPicPr>
          <p:cNvPr id="6" name="Image 1" descr="assets/eq/conv_echo.png"/>
          <p:cNvPicPr>
            <a:picLocks noChangeAspect="1"/>
          </p:cNvPicPr>
          <p:nvPr/>
        </p:nvPicPr>
        <p:blipFill>
          <a:blip r:embed="rId4"/>
          <a:stretch>
            <a:fillRect/>
          </a:stretch>
        </p:blipFill>
        <p:spPr>
          <a:xfrm>
            <a:off x="7680960" y="3163824"/>
            <a:ext cx="3017520" cy="377190"/>
          </a:xfrm>
          <a:prstGeom prst="rect">
            <a:avLst/>
          </a:prstGeom>
        </p:spPr>
      </p:pic>
      <p:sp>
        <p:nvSpPr>
          <p:cNvPr id="7" name="Shape 3"/>
          <p:cNvSpPr/>
          <p:nvPr/>
        </p:nvSpPr>
        <p:spPr>
          <a:xfrm>
            <a:off x="6784848" y="3694176"/>
            <a:ext cx="4809744" cy="1316736"/>
          </a:xfrm>
          <a:prstGeom prst="roundRect">
            <a:avLst>
              <a:gd name="adj" fmla="val 5556"/>
            </a:avLst>
          </a:prstGeom>
          <a:solidFill>
            <a:srgbClr val="EDF2F5"/>
          </a:solidFill>
          <a:ln w="13970">
            <a:solidFill>
              <a:srgbClr val="2E7D5B"/>
            </a:solidFill>
            <a:prstDash val="solid"/>
          </a:ln>
        </p:spPr>
      </p:sp>
      <p:sp>
        <p:nvSpPr>
          <p:cNvPr id="8" name="Text 4"/>
          <p:cNvSpPr/>
          <p:nvPr/>
        </p:nvSpPr>
        <p:spPr>
          <a:xfrm>
            <a:off x="7004304" y="3822192"/>
            <a:ext cx="4370832" cy="256032"/>
          </a:xfrm>
          <a:prstGeom prst="rect">
            <a:avLst/>
          </a:prstGeom>
          <a:noFill/>
          <a:ln/>
        </p:spPr>
        <p:txBody>
          <a:bodyPr wrap="square" lIns="0" tIns="0" rIns="0" bIns="0" rtlCol="0" anchor="ctr"/>
          <a:lstStyle/>
          <a:p>
            <a:pPr marL="0" indent="0">
              <a:buNone/>
            </a:pPr>
            <a:r>
              <a:rPr lang="en-US" sz="1150" b="1" dirty="0">
                <a:solidFill>
                  <a:srgbClr val="2E7D5B"/>
                </a:solidFill>
                <a:latin typeface="Calibri" pitchFamily="34" charset="0"/>
                <a:ea typeface="Calibri" pitchFamily="34" charset="-122"/>
                <a:cs typeface="Calibri" pitchFamily="34" charset="-120"/>
              </a:rPr>
              <a:t>Reading that example</a:t>
            </a:r>
            <a:endParaRPr lang="en-US" sz="1150" dirty="0"/>
          </a:p>
        </p:txBody>
      </p:sp>
      <p:sp>
        <p:nvSpPr>
          <p:cNvPr id="9" name="Text 5"/>
          <p:cNvSpPr/>
          <p:nvPr/>
        </p:nvSpPr>
        <p:spPr>
          <a:xfrm>
            <a:off x="7004304" y="4096512"/>
            <a:ext cx="4370832" cy="768096"/>
          </a:xfrm>
          <a:prstGeom prst="rect">
            <a:avLst/>
          </a:prstGeom>
          <a:noFill/>
          <a:ln/>
        </p:spPr>
        <p:txBody>
          <a:bodyPr wrap="square" lIns="0" tIns="0" rIns="0" bIns="0" rtlCol="0" anchor="t"/>
          <a:lstStyle/>
          <a:p>
            <a:pPr marL="0" indent="0">
              <a:lnSpc>
                <a:spcPct val="110000"/>
              </a:lnSpc>
              <a:buNone/>
            </a:pPr>
            <a:r>
              <a:rPr lang="en-US" sz="1250" dirty="0">
                <a:solidFill>
                  <a:srgbClr val="22354F"/>
                </a:solidFill>
                <a:latin typeface="Calibri" pitchFamily="34" charset="0"/>
                <a:ea typeface="Calibri" pitchFamily="34" charset="-122"/>
                <a:cs typeface="Calibri" pitchFamily="34" charset="-120"/>
              </a:rPr>
              <a:t>The system above adds a half-strength copy of the input, delayed by four samples. Its impulse response has just two non-zero values: 1 at n = 0 and 0.5 at n = 4. A room with one strong echo is exactly this system.</a:t>
            </a:r>
            <a:endParaRPr lang="en-US" sz="1250" dirty="0"/>
          </a:p>
        </p:txBody>
      </p:sp>
      <p:sp>
        <p:nvSpPr>
          <p:cNvPr id="10" name="Text 6"/>
          <p:cNvSpPr/>
          <p:nvPr/>
        </p:nvSpPr>
        <p:spPr>
          <a:xfrm>
            <a:off x="566928" y="6473952"/>
            <a:ext cx="8595360" cy="237744"/>
          </a:xfrm>
          <a:prstGeom prst="rect">
            <a:avLst/>
          </a:prstGeom>
          <a:noFill/>
          <a:ln/>
        </p:spPr>
        <p:txBody>
          <a:bodyPr wrap="square" lIns="0" tIns="0" rIns="0" bIns="0" rtlCol="0" anchor="ctr"/>
          <a:lstStyle/>
          <a:p>
            <a:pPr marL="0" indent="0">
              <a:buNone/>
            </a:pPr>
            <a:r>
              <a:rPr lang="en-US" sz="900" dirty="0">
                <a:solidFill>
                  <a:srgbClr val="5A6B7D"/>
                </a:solidFill>
                <a:latin typeface="Calibri" pitchFamily="34" charset="0"/>
                <a:ea typeface="Calibri" pitchFamily="34" charset="-122"/>
                <a:cs typeface="Calibri" pitchFamily="34" charset="-120"/>
              </a:rPr>
              <a:t>CSE 5112  ·  Module 1  ·  Foundations of DSP</a:t>
            </a:r>
            <a:endParaRPr lang="en-US" sz="900" dirty="0"/>
          </a:p>
        </p:txBody>
      </p:sp>
      <p:sp>
        <p:nvSpPr>
          <p:cNvPr id="11" name="Text 7"/>
          <p:cNvSpPr/>
          <p:nvPr/>
        </p:nvSpPr>
        <p:spPr>
          <a:xfrm>
            <a:off x="10680192" y="6473952"/>
            <a:ext cx="914400" cy="237744"/>
          </a:xfrm>
          <a:prstGeom prst="rect">
            <a:avLst/>
          </a:prstGeom>
          <a:noFill/>
          <a:ln/>
        </p:spPr>
        <p:txBody>
          <a:bodyPr wrap="square" lIns="0" tIns="0" rIns="0" bIns="0" rtlCol="0" anchor="ctr"/>
          <a:lstStyle/>
          <a:p>
            <a:pPr marL="0" indent="0" algn="r">
              <a:buNone/>
            </a:pPr>
            <a:r>
              <a:rPr lang="en-US" sz="900" dirty="0">
                <a:solidFill>
                  <a:srgbClr val="5A6B7D"/>
                </a:solidFill>
                <a:latin typeface="Calibri" pitchFamily="34" charset="0"/>
                <a:ea typeface="Calibri" pitchFamily="34" charset="-122"/>
                <a:cs typeface="Calibri" pitchFamily="34" charset="-120"/>
              </a:rPr>
              <a:t>42</a:t>
            </a:r>
            <a:endParaRPr lang="en-US" sz="9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66928" y="365760"/>
            <a:ext cx="11027664" cy="566928"/>
          </a:xfrm>
          <a:prstGeom prst="rect">
            <a:avLst/>
          </a:prstGeom>
          <a:noFill/>
          <a:ln/>
        </p:spPr>
        <p:txBody>
          <a:bodyPr wrap="square" lIns="0" tIns="0" rIns="0" bIns="0" rtlCol="0" anchor="ctr"/>
          <a:lstStyle/>
          <a:p>
            <a:pPr marL="0" indent="0">
              <a:buNone/>
            </a:pPr>
            <a:r>
              <a:rPr lang="en-US" sz="2900" b="1" dirty="0">
                <a:solidFill>
                  <a:srgbClr val="16243D"/>
                </a:solidFill>
                <a:latin typeface="Cambria" pitchFamily="34" charset="0"/>
                <a:ea typeface="Cambria" pitchFamily="34" charset="-122"/>
                <a:cs typeface="Cambria" pitchFamily="34" charset="-120"/>
              </a:rPr>
              <a:t>The convolution sum</a:t>
            </a:r>
            <a:endParaRPr lang="en-US" sz="2900" dirty="0"/>
          </a:p>
        </p:txBody>
      </p:sp>
      <p:sp>
        <p:nvSpPr>
          <p:cNvPr id="3" name="Text 1"/>
          <p:cNvSpPr/>
          <p:nvPr/>
        </p:nvSpPr>
        <p:spPr>
          <a:xfrm>
            <a:off x="566928" y="914400"/>
            <a:ext cx="11027664" cy="347472"/>
          </a:xfrm>
          <a:prstGeom prst="rect">
            <a:avLst/>
          </a:prstGeom>
          <a:noFill/>
          <a:ln/>
        </p:spPr>
        <p:txBody>
          <a:bodyPr wrap="square" lIns="0" tIns="0" rIns="0" bIns="0" rtlCol="0" anchor="ctr"/>
          <a:lstStyle/>
          <a:p>
            <a:pPr marL="0" indent="0">
              <a:buNone/>
            </a:pPr>
            <a:r>
              <a:rPr lang="en-US" sz="1350" dirty="0">
                <a:solidFill>
                  <a:srgbClr val="43596E"/>
                </a:solidFill>
                <a:latin typeface="Calibri" pitchFamily="34" charset="0"/>
                <a:ea typeface="Calibri" pitchFamily="34" charset="-122"/>
                <a:cs typeface="Calibri" pitchFamily="34" charset="-120"/>
              </a:rPr>
              <a:t>The most important equation in this module</a:t>
            </a:r>
            <a:endParaRPr lang="en-US" sz="1350" dirty="0"/>
          </a:p>
        </p:txBody>
      </p:sp>
      <p:sp>
        <p:nvSpPr>
          <p:cNvPr id="4" name="Shape 2"/>
          <p:cNvSpPr/>
          <p:nvPr/>
        </p:nvSpPr>
        <p:spPr>
          <a:xfrm>
            <a:off x="566928" y="1408176"/>
            <a:ext cx="11027664" cy="1376894"/>
          </a:xfrm>
          <a:prstGeom prst="roundRect">
            <a:avLst>
              <a:gd name="adj" fmla="val 5977"/>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pic>
        <p:nvPicPr>
          <p:cNvPr id="5" name="Image 0" descr="assets/eq/conv_sum.png"/>
          <p:cNvPicPr>
            <a:picLocks noChangeAspect="1"/>
          </p:cNvPicPr>
          <p:nvPr/>
        </p:nvPicPr>
        <p:blipFill>
          <a:blip r:embed="rId3"/>
          <a:stretch>
            <a:fillRect/>
          </a:stretch>
        </p:blipFill>
        <p:spPr>
          <a:xfrm>
            <a:off x="2926080" y="1591056"/>
            <a:ext cx="5029200" cy="1011134"/>
          </a:xfrm>
          <a:prstGeom prst="rect">
            <a:avLst/>
          </a:prstGeom>
        </p:spPr>
      </p:pic>
      <p:sp>
        <p:nvSpPr>
          <p:cNvPr id="6" name="Text 3"/>
          <p:cNvSpPr/>
          <p:nvPr/>
        </p:nvSpPr>
        <p:spPr>
          <a:xfrm>
            <a:off x="10405872" y="1950319"/>
            <a:ext cx="960120" cy="292608"/>
          </a:xfrm>
          <a:prstGeom prst="rect">
            <a:avLst/>
          </a:prstGeom>
          <a:noFill/>
          <a:ln/>
        </p:spPr>
        <p:txBody>
          <a:bodyPr wrap="square" lIns="0" tIns="0" rIns="0" bIns="0" rtlCol="0" anchor="ctr"/>
          <a:lstStyle/>
          <a:p>
            <a:pPr marL="0" indent="0" algn="r">
              <a:buNone/>
            </a:pPr>
            <a:r>
              <a:rPr lang="en-US" sz="1150" dirty="0">
                <a:solidFill>
                  <a:srgbClr val="5A6B7D"/>
                </a:solidFill>
                <a:latin typeface="Calibri" pitchFamily="34" charset="0"/>
                <a:ea typeface="Calibri" pitchFamily="34" charset="-122"/>
                <a:cs typeface="Calibri" pitchFamily="34" charset="-120"/>
              </a:rPr>
              <a:t>(3.9)</a:t>
            </a:r>
            <a:endParaRPr lang="en-US" sz="1150" dirty="0"/>
          </a:p>
        </p:txBody>
      </p:sp>
      <p:sp>
        <p:nvSpPr>
          <p:cNvPr id="7" name="Shape 4"/>
          <p:cNvSpPr/>
          <p:nvPr/>
        </p:nvSpPr>
        <p:spPr>
          <a:xfrm>
            <a:off x="566928" y="2949662"/>
            <a:ext cx="11027664" cy="1443508"/>
          </a:xfrm>
          <a:prstGeom prst="roundRect">
            <a:avLst>
              <a:gd name="adj" fmla="val 5701"/>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pic>
        <p:nvPicPr>
          <p:cNvPr id="8" name="Image 1" descr="assets/eq/conv_alt.png"/>
          <p:cNvPicPr>
            <a:picLocks noChangeAspect="1"/>
          </p:cNvPicPr>
          <p:nvPr/>
        </p:nvPicPr>
        <p:blipFill>
          <a:blip r:embed="rId4"/>
          <a:stretch>
            <a:fillRect/>
          </a:stretch>
        </p:blipFill>
        <p:spPr>
          <a:xfrm>
            <a:off x="3657600" y="3132542"/>
            <a:ext cx="3566160" cy="1077748"/>
          </a:xfrm>
          <a:prstGeom prst="rect">
            <a:avLst/>
          </a:prstGeom>
        </p:spPr>
      </p:pic>
      <p:sp>
        <p:nvSpPr>
          <p:cNvPr id="9" name="Text 5"/>
          <p:cNvSpPr/>
          <p:nvPr/>
        </p:nvSpPr>
        <p:spPr>
          <a:xfrm>
            <a:off x="10405872" y="3525112"/>
            <a:ext cx="960120" cy="292608"/>
          </a:xfrm>
          <a:prstGeom prst="rect">
            <a:avLst/>
          </a:prstGeom>
          <a:noFill/>
          <a:ln/>
        </p:spPr>
        <p:txBody>
          <a:bodyPr wrap="square" lIns="0" tIns="0" rIns="0" bIns="0" rtlCol="0" anchor="ctr"/>
          <a:lstStyle/>
          <a:p>
            <a:pPr marL="0" indent="0" algn="r">
              <a:buNone/>
            </a:pPr>
            <a:r>
              <a:rPr lang="en-US" sz="1150" dirty="0">
                <a:solidFill>
                  <a:srgbClr val="5A6B7D"/>
                </a:solidFill>
                <a:latin typeface="Calibri" pitchFamily="34" charset="0"/>
                <a:ea typeface="Calibri" pitchFamily="34" charset="-122"/>
                <a:cs typeface="Calibri" pitchFamily="34" charset="-120"/>
              </a:rPr>
              <a:t>(3.10)</a:t>
            </a:r>
            <a:endParaRPr lang="en-US" sz="1150" dirty="0"/>
          </a:p>
        </p:txBody>
      </p:sp>
      <p:sp>
        <p:nvSpPr>
          <p:cNvPr id="10" name="Text 6"/>
          <p:cNvSpPr/>
          <p:nvPr/>
        </p:nvSpPr>
        <p:spPr>
          <a:xfrm>
            <a:off x="1664208" y="4448034"/>
            <a:ext cx="8833104" cy="292608"/>
          </a:xfrm>
          <a:prstGeom prst="rect">
            <a:avLst/>
          </a:prstGeom>
          <a:noFill/>
          <a:ln/>
        </p:spPr>
        <p:txBody>
          <a:bodyPr wrap="square" lIns="0" tIns="0" rIns="0" bIns="0" rtlCol="0" anchor="ctr"/>
          <a:lstStyle/>
          <a:p>
            <a:pPr marL="0" indent="0" algn="ctr">
              <a:buNone/>
            </a:pPr>
            <a:r>
              <a:rPr lang="en-US" sz="1200" i="1" dirty="0">
                <a:solidFill>
                  <a:srgbClr val="5A6B7D"/>
                </a:solidFill>
                <a:latin typeface="Calibri" pitchFamily="34" charset="0"/>
                <a:ea typeface="Calibri" pitchFamily="34" charset="-122"/>
                <a:cs typeface="Calibri" pitchFamily="34" charset="-120"/>
              </a:rPr>
              <a:t>The two forms are equal: substitute m = n − k. Use whichever sequence is shorter as the one being flipped.</a:t>
            </a:r>
            <a:endParaRPr lang="en-US" sz="1200" dirty="0"/>
          </a:p>
        </p:txBody>
      </p:sp>
      <p:sp>
        <p:nvSpPr>
          <p:cNvPr id="11" name="Shape 7"/>
          <p:cNvSpPr/>
          <p:nvPr/>
        </p:nvSpPr>
        <p:spPr>
          <a:xfrm>
            <a:off x="566928" y="4813794"/>
            <a:ext cx="3517392" cy="1481328"/>
          </a:xfrm>
          <a:prstGeom prst="roundRect">
            <a:avLst>
              <a:gd name="adj" fmla="val 5556"/>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12" name="Text 8"/>
          <p:cNvSpPr/>
          <p:nvPr/>
        </p:nvSpPr>
        <p:spPr>
          <a:xfrm>
            <a:off x="768096" y="4923522"/>
            <a:ext cx="3115056" cy="292608"/>
          </a:xfrm>
          <a:prstGeom prst="rect">
            <a:avLst/>
          </a:prstGeom>
          <a:noFill/>
          <a:ln/>
        </p:spPr>
        <p:txBody>
          <a:bodyPr wrap="square" lIns="0" tIns="0" rIns="0" bIns="0" rtlCol="0" anchor="ctr"/>
          <a:lstStyle/>
          <a:p>
            <a:pPr marL="0" indent="0">
              <a:buNone/>
            </a:pPr>
            <a:r>
              <a:rPr lang="en-US" sz="1300" b="1" dirty="0">
                <a:solidFill>
                  <a:srgbClr val="1C7293"/>
                </a:solidFill>
                <a:latin typeface="Calibri" pitchFamily="34" charset="0"/>
                <a:ea typeface="Calibri" pitchFamily="34" charset="-122"/>
                <a:cs typeface="Calibri" pitchFamily="34" charset="-120"/>
              </a:rPr>
              <a:t>What h[n] is</a:t>
            </a:r>
            <a:endParaRPr lang="en-US" sz="1300" dirty="0"/>
          </a:p>
        </p:txBody>
      </p:sp>
      <p:sp>
        <p:nvSpPr>
          <p:cNvPr id="13" name="Text 9"/>
          <p:cNvSpPr/>
          <p:nvPr/>
        </p:nvSpPr>
        <p:spPr>
          <a:xfrm>
            <a:off x="768096" y="5234418"/>
            <a:ext cx="3115056" cy="1005840"/>
          </a:xfrm>
          <a:prstGeom prst="rect">
            <a:avLst/>
          </a:prstGeom>
          <a:noFill/>
          <a:ln/>
        </p:spPr>
        <p:txBody>
          <a:bodyPr wrap="square" lIns="0" tIns="0" rIns="0" bIns="0" rtlCol="0" anchor="t"/>
          <a:lstStyle/>
          <a:p>
            <a:pPr marL="0" indent="0">
              <a:buNone/>
            </a:pPr>
            <a:r>
              <a:rPr lang="en-US" sz="1150" dirty="0">
                <a:solidFill>
                  <a:srgbClr val="22354F"/>
                </a:solidFill>
                <a:latin typeface="Calibri" pitchFamily="34" charset="0"/>
                <a:ea typeface="Calibri" pitchFamily="34" charset="-122"/>
                <a:cs typeface="Calibri" pitchFamily="34" charset="-120"/>
              </a:rPr>
              <a:t>What comes out when you feed in one single spike. You can actually measure it: send in δ[n] and write down what appears.</a:t>
            </a:r>
            <a:endParaRPr lang="en-US" sz="1150" dirty="0"/>
          </a:p>
        </p:txBody>
      </p:sp>
      <p:sp>
        <p:nvSpPr>
          <p:cNvPr id="14" name="Shape 10"/>
          <p:cNvSpPr/>
          <p:nvPr/>
        </p:nvSpPr>
        <p:spPr>
          <a:xfrm>
            <a:off x="4322064" y="4813794"/>
            <a:ext cx="3517392" cy="1481328"/>
          </a:xfrm>
          <a:prstGeom prst="roundRect">
            <a:avLst>
              <a:gd name="adj" fmla="val 5556"/>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15" name="Text 11"/>
          <p:cNvSpPr/>
          <p:nvPr/>
        </p:nvSpPr>
        <p:spPr>
          <a:xfrm>
            <a:off x="4523232" y="4923522"/>
            <a:ext cx="3115056" cy="292608"/>
          </a:xfrm>
          <a:prstGeom prst="rect">
            <a:avLst/>
          </a:prstGeom>
          <a:noFill/>
          <a:ln/>
        </p:spPr>
        <p:txBody>
          <a:bodyPr wrap="square" lIns="0" tIns="0" rIns="0" bIns="0" rtlCol="0" anchor="ctr"/>
          <a:lstStyle/>
          <a:p>
            <a:pPr marL="0" indent="0">
              <a:buNone/>
            </a:pPr>
            <a:r>
              <a:rPr lang="en-US" sz="1300" b="1" dirty="0">
                <a:solidFill>
                  <a:srgbClr val="C97A1E"/>
                </a:solidFill>
                <a:latin typeface="Calibri" pitchFamily="34" charset="0"/>
                <a:ea typeface="Calibri" pitchFamily="34" charset="-122"/>
                <a:cs typeface="Calibri" pitchFamily="34" charset="-120"/>
              </a:rPr>
              <a:t>What it gives you</a:t>
            </a:r>
            <a:endParaRPr lang="en-US" sz="1300" dirty="0"/>
          </a:p>
        </p:txBody>
      </p:sp>
      <p:sp>
        <p:nvSpPr>
          <p:cNvPr id="16" name="Text 12"/>
          <p:cNvSpPr/>
          <p:nvPr/>
        </p:nvSpPr>
        <p:spPr>
          <a:xfrm>
            <a:off x="4523232" y="5234418"/>
            <a:ext cx="3115056" cy="1005840"/>
          </a:xfrm>
          <a:prstGeom prst="rect">
            <a:avLst/>
          </a:prstGeom>
          <a:noFill/>
          <a:ln/>
        </p:spPr>
        <p:txBody>
          <a:bodyPr wrap="square" lIns="0" tIns="0" rIns="0" bIns="0" rtlCol="0" anchor="t"/>
          <a:lstStyle/>
          <a:p>
            <a:pPr marL="0" indent="0">
              <a:buNone/>
            </a:pPr>
            <a:r>
              <a:rPr lang="en-US" sz="1150" dirty="0">
                <a:solidFill>
                  <a:srgbClr val="22354F"/>
                </a:solidFill>
                <a:latin typeface="Calibri" pitchFamily="34" charset="0"/>
                <a:ea typeface="Calibri" pitchFamily="34" charset="-122"/>
                <a:cs typeface="Calibri" pitchFamily="34" charset="-120"/>
              </a:rPr>
              <a:t>It describes the system completely. Two systems with the same impulse response behave identically, no matter how differently they are built inside.</a:t>
            </a:r>
            <a:endParaRPr lang="en-US" sz="1150" dirty="0"/>
          </a:p>
        </p:txBody>
      </p:sp>
      <p:sp>
        <p:nvSpPr>
          <p:cNvPr id="17" name="Shape 13"/>
          <p:cNvSpPr/>
          <p:nvPr/>
        </p:nvSpPr>
        <p:spPr>
          <a:xfrm>
            <a:off x="8077200" y="4813794"/>
            <a:ext cx="3517392" cy="1481328"/>
          </a:xfrm>
          <a:prstGeom prst="roundRect">
            <a:avLst>
              <a:gd name="adj" fmla="val 5556"/>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18" name="Text 14"/>
          <p:cNvSpPr/>
          <p:nvPr/>
        </p:nvSpPr>
        <p:spPr>
          <a:xfrm>
            <a:off x="8278368" y="4923522"/>
            <a:ext cx="3115056" cy="292608"/>
          </a:xfrm>
          <a:prstGeom prst="rect">
            <a:avLst/>
          </a:prstGeom>
          <a:noFill/>
          <a:ln/>
        </p:spPr>
        <p:txBody>
          <a:bodyPr wrap="square" lIns="0" tIns="0" rIns="0" bIns="0" rtlCol="0" anchor="ctr"/>
          <a:lstStyle/>
          <a:p>
            <a:pPr marL="0" indent="0">
              <a:buNone/>
            </a:pPr>
            <a:r>
              <a:rPr lang="en-US" sz="1300" b="1" dirty="0">
                <a:solidFill>
                  <a:srgbClr val="B23A48"/>
                </a:solidFill>
                <a:latin typeface="Calibri" pitchFamily="34" charset="0"/>
                <a:ea typeface="Calibri" pitchFamily="34" charset="-122"/>
                <a:cs typeface="Calibri" pitchFamily="34" charset="-120"/>
              </a:rPr>
              <a:t>What it costs</a:t>
            </a:r>
            <a:endParaRPr lang="en-US" sz="1300" dirty="0"/>
          </a:p>
        </p:txBody>
      </p:sp>
      <p:sp>
        <p:nvSpPr>
          <p:cNvPr id="19" name="Text 15"/>
          <p:cNvSpPr/>
          <p:nvPr/>
        </p:nvSpPr>
        <p:spPr>
          <a:xfrm>
            <a:off x="8278368" y="5234418"/>
            <a:ext cx="3115056" cy="1005840"/>
          </a:xfrm>
          <a:prstGeom prst="rect">
            <a:avLst/>
          </a:prstGeom>
          <a:noFill/>
          <a:ln/>
        </p:spPr>
        <p:txBody>
          <a:bodyPr wrap="square" lIns="0" tIns="0" rIns="0" bIns="0" rtlCol="0" anchor="t"/>
          <a:lstStyle/>
          <a:p>
            <a:pPr marL="0" indent="0">
              <a:buNone/>
            </a:pPr>
            <a:r>
              <a:rPr lang="en-US" sz="1150" dirty="0">
                <a:solidFill>
                  <a:srgbClr val="22354F"/>
                </a:solidFill>
                <a:latin typeface="Calibri" pitchFamily="34" charset="0"/>
                <a:ea typeface="Calibri" pitchFamily="34" charset="-122"/>
                <a:cs typeface="Calibri" pitchFamily="34" charset="-120"/>
              </a:rPr>
              <a:t>One sum of products for every single output sample. For long signals that is slow, which is exactly why the FFT in Chapter 7 was invented.</a:t>
            </a:r>
            <a:endParaRPr lang="en-US" sz="1150" dirty="0"/>
          </a:p>
        </p:txBody>
      </p:sp>
      <p:sp>
        <p:nvSpPr>
          <p:cNvPr id="20" name="Text 16"/>
          <p:cNvSpPr/>
          <p:nvPr/>
        </p:nvSpPr>
        <p:spPr>
          <a:xfrm>
            <a:off x="566928" y="6473952"/>
            <a:ext cx="8595360" cy="237744"/>
          </a:xfrm>
          <a:prstGeom prst="rect">
            <a:avLst/>
          </a:prstGeom>
          <a:noFill/>
          <a:ln/>
        </p:spPr>
        <p:txBody>
          <a:bodyPr wrap="square" lIns="0" tIns="0" rIns="0" bIns="0" rtlCol="0" anchor="ctr"/>
          <a:lstStyle/>
          <a:p>
            <a:pPr marL="0" indent="0">
              <a:buNone/>
            </a:pPr>
            <a:r>
              <a:rPr lang="en-US" sz="900" dirty="0">
                <a:solidFill>
                  <a:srgbClr val="5A6B7D"/>
                </a:solidFill>
                <a:latin typeface="Calibri" pitchFamily="34" charset="0"/>
                <a:ea typeface="Calibri" pitchFamily="34" charset="-122"/>
                <a:cs typeface="Calibri" pitchFamily="34" charset="-120"/>
              </a:rPr>
              <a:t>CSE 5112  ·  Module 1  ·  Foundations of DSP</a:t>
            </a:r>
            <a:endParaRPr lang="en-US" sz="900" dirty="0"/>
          </a:p>
        </p:txBody>
      </p:sp>
      <p:sp>
        <p:nvSpPr>
          <p:cNvPr id="21" name="Text 17"/>
          <p:cNvSpPr/>
          <p:nvPr/>
        </p:nvSpPr>
        <p:spPr>
          <a:xfrm>
            <a:off x="10680192" y="6473952"/>
            <a:ext cx="914400" cy="237744"/>
          </a:xfrm>
          <a:prstGeom prst="rect">
            <a:avLst/>
          </a:prstGeom>
          <a:noFill/>
          <a:ln/>
        </p:spPr>
        <p:txBody>
          <a:bodyPr wrap="square" lIns="0" tIns="0" rIns="0" bIns="0" rtlCol="0" anchor="ctr"/>
          <a:lstStyle/>
          <a:p>
            <a:pPr marL="0" indent="0" algn="r">
              <a:buNone/>
            </a:pPr>
            <a:r>
              <a:rPr lang="en-US" sz="900" dirty="0">
                <a:solidFill>
                  <a:srgbClr val="5A6B7D"/>
                </a:solidFill>
                <a:latin typeface="Calibri" pitchFamily="34" charset="0"/>
                <a:ea typeface="Calibri" pitchFamily="34" charset="-122"/>
                <a:cs typeface="Calibri" pitchFamily="34" charset="-120"/>
              </a:rPr>
              <a:t>43</a:t>
            </a:r>
            <a:endParaRPr lang="en-US" sz="9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4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66928" y="365760"/>
            <a:ext cx="11027664" cy="566928"/>
          </a:xfrm>
          <a:prstGeom prst="rect">
            <a:avLst/>
          </a:prstGeom>
          <a:noFill/>
          <a:ln/>
        </p:spPr>
        <p:txBody>
          <a:bodyPr wrap="square" lIns="0" tIns="0" rIns="0" bIns="0" rtlCol="0" anchor="ctr"/>
          <a:lstStyle/>
          <a:p>
            <a:pPr marL="0" indent="0">
              <a:buNone/>
            </a:pPr>
            <a:r>
              <a:rPr lang="en-US" sz="2900" b="1" dirty="0">
                <a:solidFill>
                  <a:srgbClr val="16243D"/>
                </a:solidFill>
                <a:latin typeface="Cambria" pitchFamily="34" charset="0"/>
                <a:ea typeface="Cambria" pitchFamily="34" charset="-122"/>
                <a:cs typeface="Cambria" pitchFamily="34" charset="-120"/>
              </a:rPr>
              <a:t>Computing it by hand: flip, shift, multiply, sum</a:t>
            </a:r>
            <a:endParaRPr lang="en-US" sz="2900" dirty="0"/>
          </a:p>
        </p:txBody>
      </p:sp>
      <p:sp>
        <p:nvSpPr>
          <p:cNvPr id="3" name="Text 1"/>
          <p:cNvSpPr/>
          <p:nvPr/>
        </p:nvSpPr>
        <p:spPr>
          <a:xfrm>
            <a:off x="566928" y="914400"/>
            <a:ext cx="11027664" cy="347472"/>
          </a:xfrm>
          <a:prstGeom prst="rect">
            <a:avLst/>
          </a:prstGeom>
          <a:noFill/>
          <a:ln/>
        </p:spPr>
        <p:txBody>
          <a:bodyPr wrap="square" lIns="0" tIns="0" rIns="0" bIns="0" rtlCol="0" anchor="ctr"/>
          <a:lstStyle/>
          <a:p>
            <a:pPr marL="0" indent="0">
              <a:buNone/>
            </a:pPr>
            <a:r>
              <a:rPr lang="en-US" sz="1350" dirty="0">
                <a:solidFill>
                  <a:srgbClr val="43596E"/>
                </a:solidFill>
                <a:latin typeface="Calibri" pitchFamily="34" charset="0"/>
                <a:ea typeface="Calibri" pitchFamily="34" charset="-122"/>
                <a:cs typeface="Calibri" pitchFamily="34" charset="-120"/>
              </a:rPr>
              <a:t>x[n] = {1, 2, 1, −1} convolved with h[n] = {1, 1, 0.5}</a:t>
            </a:r>
            <a:endParaRPr lang="en-US" sz="1350" dirty="0"/>
          </a:p>
        </p:txBody>
      </p:sp>
      <p:pic>
        <p:nvPicPr>
          <p:cNvPr id="4" name="Image 0" descr="assets/fig/conv_slide.png"/>
          <p:cNvPicPr>
            <a:picLocks noChangeAspect="1"/>
          </p:cNvPicPr>
          <p:nvPr/>
        </p:nvPicPr>
        <p:blipFill>
          <a:blip r:embed="rId3"/>
          <a:stretch>
            <a:fillRect/>
          </a:stretch>
        </p:blipFill>
        <p:spPr>
          <a:xfrm>
            <a:off x="411480" y="1408176"/>
            <a:ext cx="8138160" cy="3479687"/>
          </a:xfrm>
          <a:prstGeom prst="rect">
            <a:avLst/>
          </a:prstGeom>
        </p:spPr>
      </p:pic>
      <p:sp>
        <p:nvSpPr>
          <p:cNvPr id="5" name="Shape 2"/>
          <p:cNvSpPr/>
          <p:nvPr/>
        </p:nvSpPr>
        <p:spPr>
          <a:xfrm>
            <a:off x="8531352" y="1444752"/>
            <a:ext cx="3063240" cy="731520"/>
          </a:xfrm>
          <a:prstGeom prst="roundRect">
            <a:avLst>
              <a:gd name="adj" fmla="val 11250"/>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6" name="Shape 3"/>
          <p:cNvSpPr/>
          <p:nvPr/>
        </p:nvSpPr>
        <p:spPr>
          <a:xfrm>
            <a:off x="8695944" y="1618488"/>
            <a:ext cx="384048" cy="384048"/>
          </a:xfrm>
          <a:prstGeom prst="ellipse">
            <a:avLst/>
          </a:prstGeom>
          <a:solidFill>
            <a:srgbClr val="1C7293"/>
          </a:solidFill>
          <a:ln w="12700">
            <a:solidFill>
              <a:srgbClr val="333333"/>
            </a:solidFill>
            <a:prstDash val="solid"/>
          </a:ln>
        </p:spPr>
      </p:sp>
      <p:sp>
        <p:nvSpPr>
          <p:cNvPr id="7" name="Text 4"/>
          <p:cNvSpPr/>
          <p:nvPr/>
        </p:nvSpPr>
        <p:spPr>
          <a:xfrm>
            <a:off x="8695944" y="1618488"/>
            <a:ext cx="384048" cy="384048"/>
          </a:xfrm>
          <a:prstGeom prst="rect">
            <a:avLst/>
          </a:prstGeom>
          <a:noFill/>
          <a:ln/>
        </p:spPr>
        <p:txBody>
          <a:bodyPr wrap="square" lIns="0" tIns="0" rIns="0" bIns="0"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1</a:t>
            </a:r>
            <a:endParaRPr lang="en-US" sz="1250" dirty="0"/>
          </a:p>
        </p:txBody>
      </p:sp>
      <p:sp>
        <p:nvSpPr>
          <p:cNvPr id="8" name="Text 5"/>
          <p:cNvSpPr/>
          <p:nvPr/>
        </p:nvSpPr>
        <p:spPr>
          <a:xfrm>
            <a:off x="9189720" y="1536192"/>
            <a:ext cx="914400" cy="274320"/>
          </a:xfrm>
          <a:prstGeom prst="rect">
            <a:avLst/>
          </a:prstGeom>
          <a:noFill/>
          <a:ln/>
        </p:spPr>
        <p:txBody>
          <a:bodyPr wrap="square" lIns="0" tIns="0" rIns="0" bIns="0" rtlCol="0" anchor="ctr"/>
          <a:lstStyle/>
          <a:p>
            <a:pPr marL="0" indent="0">
              <a:buNone/>
            </a:pPr>
            <a:r>
              <a:rPr lang="en-US" sz="1250" b="1" dirty="0">
                <a:solidFill>
                  <a:srgbClr val="16243D"/>
                </a:solidFill>
                <a:latin typeface="Calibri" pitchFamily="34" charset="0"/>
                <a:ea typeface="Calibri" pitchFamily="34" charset="-122"/>
                <a:cs typeface="Calibri" pitchFamily="34" charset="-120"/>
              </a:rPr>
              <a:t>Flip</a:t>
            </a:r>
            <a:endParaRPr lang="en-US" sz="1250" dirty="0"/>
          </a:p>
        </p:txBody>
      </p:sp>
      <p:sp>
        <p:nvSpPr>
          <p:cNvPr id="9" name="Text 6"/>
          <p:cNvSpPr/>
          <p:nvPr/>
        </p:nvSpPr>
        <p:spPr>
          <a:xfrm>
            <a:off x="9189720" y="1792224"/>
            <a:ext cx="2286000" cy="329184"/>
          </a:xfrm>
          <a:prstGeom prst="rect">
            <a:avLst/>
          </a:prstGeom>
          <a:noFill/>
          <a:ln/>
        </p:spPr>
        <p:txBody>
          <a:bodyPr wrap="square" lIns="0" tIns="0" rIns="0" bIns="0" rtlCol="0" anchor="t"/>
          <a:lstStyle/>
          <a:p>
            <a:pPr marL="0" indent="0">
              <a:buNone/>
            </a:pPr>
            <a:r>
              <a:rPr lang="en-US" sz="1050" dirty="0">
                <a:solidFill>
                  <a:srgbClr val="22354F"/>
                </a:solidFill>
                <a:latin typeface="Calibri" pitchFamily="34" charset="0"/>
                <a:ea typeface="Calibri" pitchFamily="34" charset="-122"/>
                <a:cs typeface="Calibri" pitchFamily="34" charset="-120"/>
              </a:rPr>
              <a:t>Reflect h[k] about k = 0 to obtain h[−k].</a:t>
            </a:r>
            <a:endParaRPr lang="en-US" sz="1050" dirty="0"/>
          </a:p>
        </p:txBody>
      </p:sp>
      <p:sp>
        <p:nvSpPr>
          <p:cNvPr id="10" name="Shape 7"/>
          <p:cNvSpPr/>
          <p:nvPr/>
        </p:nvSpPr>
        <p:spPr>
          <a:xfrm>
            <a:off x="8531352" y="2267712"/>
            <a:ext cx="3063240" cy="731520"/>
          </a:xfrm>
          <a:prstGeom prst="roundRect">
            <a:avLst>
              <a:gd name="adj" fmla="val 11250"/>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11" name="Shape 8"/>
          <p:cNvSpPr/>
          <p:nvPr/>
        </p:nvSpPr>
        <p:spPr>
          <a:xfrm>
            <a:off x="8695944" y="2441448"/>
            <a:ext cx="384048" cy="384048"/>
          </a:xfrm>
          <a:prstGeom prst="ellipse">
            <a:avLst/>
          </a:prstGeom>
          <a:solidFill>
            <a:srgbClr val="1C7293"/>
          </a:solidFill>
          <a:ln w="12700">
            <a:solidFill>
              <a:srgbClr val="333333"/>
            </a:solidFill>
            <a:prstDash val="solid"/>
          </a:ln>
        </p:spPr>
      </p:sp>
      <p:sp>
        <p:nvSpPr>
          <p:cNvPr id="12" name="Text 9"/>
          <p:cNvSpPr/>
          <p:nvPr/>
        </p:nvSpPr>
        <p:spPr>
          <a:xfrm>
            <a:off x="8695944" y="2441448"/>
            <a:ext cx="384048" cy="384048"/>
          </a:xfrm>
          <a:prstGeom prst="rect">
            <a:avLst/>
          </a:prstGeom>
          <a:noFill/>
          <a:ln/>
        </p:spPr>
        <p:txBody>
          <a:bodyPr wrap="square" lIns="0" tIns="0" rIns="0" bIns="0"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2</a:t>
            </a:r>
            <a:endParaRPr lang="en-US" sz="1250" dirty="0"/>
          </a:p>
        </p:txBody>
      </p:sp>
      <p:sp>
        <p:nvSpPr>
          <p:cNvPr id="13" name="Text 10"/>
          <p:cNvSpPr/>
          <p:nvPr/>
        </p:nvSpPr>
        <p:spPr>
          <a:xfrm>
            <a:off x="9189720" y="2359152"/>
            <a:ext cx="914400" cy="274320"/>
          </a:xfrm>
          <a:prstGeom prst="rect">
            <a:avLst/>
          </a:prstGeom>
          <a:noFill/>
          <a:ln/>
        </p:spPr>
        <p:txBody>
          <a:bodyPr wrap="square" lIns="0" tIns="0" rIns="0" bIns="0" rtlCol="0" anchor="ctr"/>
          <a:lstStyle/>
          <a:p>
            <a:pPr marL="0" indent="0">
              <a:buNone/>
            </a:pPr>
            <a:r>
              <a:rPr lang="en-US" sz="1250" b="1" dirty="0">
                <a:solidFill>
                  <a:srgbClr val="16243D"/>
                </a:solidFill>
                <a:latin typeface="Calibri" pitchFamily="34" charset="0"/>
                <a:ea typeface="Calibri" pitchFamily="34" charset="-122"/>
                <a:cs typeface="Calibri" pitchFamily="34" charset="-120"/>
              </a:rPr>
              <a:t>Shift</a:t>
            </a:r>
            <a:endParaRPr lang="en-US" sz="1250" dirty="0"/>
          </a:p>
        </p:txBody>
      </p:sp>
      <p:sp>
        <p:nvSpPr>
          <p:cNvPr id="14" name="Text 11"/>
          <p:cNvSpPr/>
          <p:nvPr/>
        </p:nvSpPr>
        <p:spPr>
          <a:xfrm>
            <a:off x="9189720" y="2615184"/>
            <a:ext cx="2286000" cy="329184"/>
          </a:xfrm>
          <a:prstGeom prst="rect">
            <a:avLst/>
          </a:prstGeom>
          <a:noFill/>
          <a:ln/>
        </p:spPr>
        <p:txBody>
          <a:bodyPr wrap="square" lIns="0" tIns="0" rIns="0" bIns="0" rtlCol="0" anchor="t"/>
          <a:lstStyle/>
          <a:p>
            <a:pPr marL="0" indent="0">
              <a:buNone/>
            </a:pPr>
            <a:r>
              <a:rPr lang="en-US" sz="1050" dirty="0">
                <a:solidFill>
                  <a:srgbClr val="22354F"/>
                </a:solidFill>
                <a:latin typeface="Calibri" pitchFamily="34" charset="0"/>
                <a:ea typeface="Calibri" pitchFamily="34" charset="-122"/>
                <a:cs typeface="Calibri" pitchFamily="34" charset="-120"/>
              </a:rPr>
              <a:t>Slide the flipped sequence right by n to get h[n − k].</a:t>
            </a:r>
            <a:endParaRPr lang="en-US" sz="1050" dirty="0"/>
          </a:p>
        </p:txBody>
      </p:sp>
      <p:sp>
        <p:nvSpPr>
          <p:cNvPr id="15" name="Shape 12"/>
          <p:cNvSpPr/>
          <p:nvPr/>
        </p:nvSpPr>
        <p:spPr>
          <a:xfrm>
            <a:off x="8531352" y="3090672"/>
            <a:ext cx="3063240" cy="731520"/>
          </a:xfrm>
          <a:prstGeom prst="roundRect">
            <a:avLst>
              <a:gd name="adj" fmla="val 11250"/>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16" name="Shape 13"/>
          <p:cNvSpPr/>
          <p:nvPr/>
        </p:nvSpPr>
        <p:spPr>
          <a:xfrm>
            <a:off x="8695944" y="3264408"/>
            <a:ext cx="384048" cy="384048"/>
          </a:xfrm>
          <a:prstGeom prst="ellipse">
            <a:avLst/>
          </a:prstGeom>
          <a:solidFill>
            <a:srgbClr val="1C7293"/>
          </a:solidFill>
          <a:ln w="12700">
            <a:solidFill>
              <a:srgbClr val="333333"/>
            </a:solidFill>
            <a:prstDash val="solid"/>
          </a:ln>
        </p:spPr>
      </p:sp>
      <p:sp>
        <p:nvSpPr>
          <p:cNvPr id="17" name="Text 14"/>
          <p:cNvSpPr/>
          <p:nvPr/>
        </p:nvSpPr>
        <p:spPr>
          <a:xfrm>
            <a:off x="8695944" y="3264408"/>
            <a:ext cx="384048" cy="384048"/>
          </a:xfrm>
          <a:prstGeom prst="rect">
            <a:avLst/>
          </a:prstGeom>
          <a:noFill/>
          <a:ln/>
        </p:spPr>
        <p:txBody>
          <a:bodyPr wrap="square" lIns="0" tIns="0" rIns="0" bIns="0"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3</a:t>
            </a:r>
            <a:endParaRPr lang="en-US" sz="1250" dirty="0"/>
          </a:p>
        </p:txBody>
      </p:sp>
      <p:sp>
        <p:nvSpPr>
          <p:cNvPr id="18" name="Text 15"/>
          <p:cNvSpPr/>
          <p:nvPr/>
        </p:nvSpPr>
        <p:spPr>
          <a:xfrm>
            <a:off x="9189720" y="3182112"/>
            <a:ext cx="914400" cy="274320"/>
          </a:xfrm>
          <a:prstGeom prst="rect">
            <a:avLst/>
          </a:prstGeom>
          <a:noFill/>
          <a:ln/>
        </p:spPr>
        <p:txBody>
          <a:bodyPr wrap="square" lIns="0" tIns="0" rIns="0" bIns="0" rtlCol="0" anchor="ctr"/>
          <a:lstStyle/>
          <a:p>
            <a:pPr marL="0" indent="0">
              <a:buNone/>
            </a:pPr>
            <a:r>
              <a:rPr lang="en-US" sz="1250" b="1" dirty="0">
                <a:solidFill>
                  <a:srgbClr val="16243D"/>
                </a:solidFill>
                <a:latin typeface="Calibri" pitchFamily="34" charset="0"/>
                <a:ea typeface="Calibri" pitchFamily="34" charset="-122"/>
                <a:cs typeface="Calibri" pitchFamily="34" charset="-120"/>
              </a:rPr>
              <a:t>Multiply</a:t>
            </a:r>
            <a:endParaRPr lang="en-US" sz="1250" dirty="0"/>
          </a:p>
        </p:txBody>
      </p:sp>
      <p:sp>
        <p:nvSpPr>
          <p:cNvPr id="19" name="Text 16"/>
          <p:cNvSpPr/>
          <p:nvPr/>
        </p:nvSpPr>
        <p:spPr>
          <a:xfrm>
            <a:off x="9189720" y="3438144"/>
            <a:ext cx="2286000" cy="329184"/>
          </a:xfrm>
          <a:prstGeom prst="rect">
            <a:avLst/>
          </a:prstGeom>
          <a:noFill/>
          <a:ln/>
        </p:spPr>
        <p:txBody>
          <a:bodyPr wrap="square" lIns="0" tIns="0" rIns="0" bIns="0" rtlCol="0" anchor="t"/>
          <a:lstStyle/>
          <a:p>
            <a:pPr marL="0" indent="0">
              <a:buNone/>
            </a:pPr>
            <a:r>
              <a:rPr lang="en-US" sz="1050" dirty="0">
                <a:solidFill>
                  <a:srgbClr val="22354F"/>
                </a:solidFill>
                <a:latin typeface="Calibri" pitchFamily="34" charset="0"/>
                <a:ea typeface="Calibri" pitchFamily="34" charset="-122"/>
                <a:cs typeface="Calibri" pitchFamily="34" charset="-120"/>
              </a:rPr>
              <a:t>Form the product x[k]h[n − k] sample by sample.</a:t>
            </a:r>
            <a:endParaRPr lang="en-US" sz="1050" dirty="0"/>
          </a:p>
        </p:txBody>
      </p:sp>
      <p:sp>
        <p:nvSpPr>
          <p:cNvPr id="20" name="Shape 17"/>
          <p:cNvSpPr/>
          <p:nvPr/>
        </p:nvSpPr>
        <p:spPr>
          <a:xfrm>
            <a:off x="8531352" y="3913632"/>
            <a:ext cx="3063240" cy="731520"/>
          </a:xfrm>
          <a:prstGeom prst="roundRect">
            <a:avLst>
              <a:gd name="adj" fmla="val 11250"/>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21" name="Shape 18"/>
          <p:cNvSpPr/>
          <p:nvPr/>
        </p:nvSpPr>
        <p:spPr>
          <a:xfrm>
            <a:off x="8695944" y="4087368"/>
            <a:ext cx="384048" cy="384048"/>
          </a:xfrm>
          <a:prstGeom prst="ellipse">
            <a:avLst/>
          </a:prstGeom>
          <a:solidFill>
            <a:srgbClr val="1C7293"/>
          </a:solidFill>
          <a:ln w="12700">
            <a:solidFill>
              <a:srgbClr val="333333"/>
            </a:solidFill>
            <a:prstDash val="solid"/>
          </a:ln>
        </p:spPr>
      </p:sp>
      <p:sp>
        <p:nvSpPr>
          <p:cNvPr id="22" name="Text 19"/>
          <p:cNvSpPr/>
          <p:nvPr/>
        </p:nvSpPr>
        <p:spPr>
          <a:xfrm>
            <a:off x="8695944" y="4087368"/>
            <a:ext cx="384048" cy="384048"/>
          </a:xfrm>
          <a:prstGeom prst="rect">
            <a:avLst/>
          </a:prstGeom>
          <a:noFill/>
          <a:ln/>
        </p:spPr>
        <p:txBody>
          <a:bodyPr wrap="square" lIns="0" tIns="0" rIns="0" bIns="0"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4</a:t>
            </a:r>
            <a:endParaRPr lang="en-US" sz="1250" dirty="0"/>
          </a:p>
        </p:txBody>
      </p:sp>
      <p:sp>
        <p:nvSpPr>
          <p:cNvPr id="23" name="Text 20"/>
          <p:cNvSpPr/>
          <p:nvPr/>
        </p:nvSpPr>
        <p:spPr>
          <a:xfrm>
            <a:off x="9189720" y="4005072"/>
            <a:ext cx="914400" cy="274320"/>
          </a:xfrm>
          <a:prstGeom prst="rect">
            <a:avLst/>
          </a:prstGeom>
          <a:noFill/>
          <a:ln/>
        </p:spPr>
        <p:txBody>
          <a:bodyPr wrap="square" lIns="0" tIns="0" rIns="0" bIns="0" rtlCol="0" anchor="ctr"/>
          <a:lstStyle/>
          <a:p>
            <a:pPr marL="0" indent="0">
              <a:buNone/>
            </a:pPr>
            <a:r>
              <a:rPr lang="en-US" sz="1250" b="1" dirty="0">
                <a:solidFill>
                  <a:srgbClr val="16243D"/>
                </a:solidFill>
                <a:latin typeface="Calibri" pitchFamily="34" charset="0"/>
                <a:ea typeface="Calibri" pitchFamily="34" charset="-122"/>
                <a:cs typeface="Calibri" pitchFamily="34" charset="-120"/>
              </a:rPr>
              <a:t>Sum</a:t>
            </a:r>
            <a:endParaRPr lang="en-US" sz="1250" dirty="0"/>
          </a:p>
        </p:txBody>
      </p:sp>
      <p:sp>
        <p:nvSpPr>
          <p:cNvPr id="24" name="Text 21"/>
          <p:cNvSpPr/>
          <p:nvPr/>
        </p:nvSpPr>
        <p:spPr>
          <a:xfrm>
            <a:off x="9189720" y="4261104"/>
            <a:ext cx="2286000" cy="329184"/>
          </a:xfrm>
          <a:prstGeom prst="rect">
            <a:avLst/>
          </a:prstGeom>
          <a:noFill/>
          <a:ln/>
        </p:spPr>
        <p:txBody>
          <a:bodyPr wrap="square" lIns="0" tIns="0" rIns="0" bIns="0" rtlCol="0" anchor="t"/>
          <a:lstStyle/>
          <a:p>
            <a:pPr marL="0" indent="0">
              <a:buNone/>
            </a:pPr>
            <a:r>
              <a:rPr lang="en-US" sz="1050" dirty="0">
                <a:solidFill>
                  <a:srgbClr val="22354F"/>
                </a:solidFill>
                <a:latin typeface="Calibri" pitchFamily="34" charset="0"/>
                <a:ea typeface="Calibri" pitchFamily="34" charset="-122"/>
                <a:cs typeface="Calibri" pitchFamily="34" charset="-120"/>
              </a:rPr>
              <a:t>Add the products. That single number is y[n].</a:t>
            </a:r>
            <a:endParaRPr lang="en-US" sz="1050" dirty="0"/>
          </a:p>
        </p:txBody>
      </p:sp>
      <p:sp>
        <p:nvSpPr>
          <p:cNvPr id="25" name="Shape 22"/>
          <p:cNvSpPr/>
          <p:nvPr/>
        </p:nvSpPr>
        <p:spPr>
          <a:xfrm>
            <a:off x="8531352" y="4736592"/>
            <a:ext cx="3063240" cy="731520"/>
          </a:xfrm>
          <a:prstGeom prst="roundRect">
            <a:avLst>
              <a:gd name="adj" fmla="val 11250"/>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26" name="Shape 23"/>
          <p:cNvSpPr/>
          <p:nvPr/>
        </p:nvSpPr>
        <p:spPr>
          <a:xfrm>
            <a:off x="8695944" y="4910328"/>
            <a:ext cx="384048" cy="384048"/>
          </a:xfrm>
          <a:prstGeom prst="ellipse">
            <a:avLst/>
          </a:prstGeom>
          <a:solidFill>
            <a:srgbClr val="5A6B7D"/>
          </a:solidFill>
          <a:ln w="12700">
            <a:solidFill>
              <a:srgbClr val="333333"/>
            </a:solidFill>
            <a:prstDash val="solid"/>
          </a:ln>
        </p:spPr>
      </p:sp>
      <p:sp>
        <p:nvSpPr>
          <p:cNvPr id="27" name="Text 24"/>
          <p:cNvSpPr/>
          <p:nvPr/>
        </p:nvSpPr>
        <p:spPr>
          <a:xfrm>
            <a:off x="8695944" y="4910328"/>
            <a:ext cx="384048" cy="384048"/>
          </a:xfrm>
          <a:prstGeom prst="rect">
            <a:avLst/>
          </a:prstGeom>
          <a:noFill/>
          <a:ln/>
        </p:spPr>
        <p:txBody>
          <a:bodyPr wrap="square" lIns="0" tIns="0" rIns="0" bIns="0"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5</a:t>
            </a:r>
            <a:endParaRPr lang="en-US" sz="1250" dirty="0"/>
          </a:p>
        </p:txBody>
      </p:sp>
      <p:sp>
        <p:nvSpPr>
          <p:cNvPr id="28" name="Text 25"/>
          <p:cNvSpPr/>
          <p:nvPr/>
        </p:nvSpPr>
        <p:spPr>
          <a:xfrm>
            <a:off x="9189720" y="4828032"/>
            <a:ext cx="914400" cy="274320"/>
          </a:xfrm>
          <a:prstGeom prst="rect">
            <a:avLst/>
          </a:prstGeom>
          <a:noFill/>
          <a:ln/>
        </p:spPr>
        <p:txBody>
          <a:bodyPr wrap="square" lIns="0" tIns="0" rIns="0" bIns="0" rtlCol="0" anchor="ctr"/>
          <a:lstStyle/>
          <a:p>
            <a:pPr marL="0" indent="0">
              <a:buNone/>
            </a:pPr>
            <a:r>
              <a:rPr lang="en-US" sz="1250" b="1" dirty="0">
                <a:solidFill>
                  <a:srgbClr val="16243D"/>
                </a:solidFill>
                <a:latin typeface="Calibri" pitchFamily="34" charset="0"/>
                <a:ea typeface="Calibri" pitchFamily="34" charset="-122"/>
                <a:cs typeface="Calibri" pitchFamily="34" charset="-120"/>
              </a:rPr>
              <a:t>Repeat</a:t>
            </a:r>
            <a:endParaRPr lang="en-US" sz="1250" dirty="0"/>
          </a:p>
        </p:txBody>
      </p:sp>
      <p:sp>
        <p:nvSpPr>
          <p:cNvPr id="29" name="Text 26"/>
          <p:cNvSpPr/>
          <p:nvPr/>
        </p:nvSpPr>
        <p:spPr>
          <a:xfrm>
            <a:off x="9189720" y="5084064"/>
            <a:ext cx="2286000" cy="329184"/>
          </a:xfrm>
          <a:prstGeom prst="rect">
            <a:avLst/>
          </a:prstGeom>
          <a:noFill/>
          <a:ln/>
        </p:spPr>
        <p:txBody>
          <a:bodyPr wrap="square" lIns="0" tIns="0" rIns="0" bIns="0" rtlCol="0" anchor="t"/>
          <a:lstStyle/>
          <a:p>
            <a:pPr marL="0" indent="0">
              <a:buNone/>
            </a:pPr>
            <a:r>
              <a:rPr lang="en-US" sz="1050" dirty="0">
                <a:solidFill>
                  <a:srgbClr val="22354F"/>
                </a:solidFill>
                <a:latin typeface="Calibri" pitchFamily="34" charset="0"/>
                <a:ea typeface="Calibri" pitchFamily="34" charset="-122"/>
                <a:cs typeface="Calibri" pitchFamily="34" charset="-120"/>
              </a:rPr>
              <a:t>Advance n by one and do it again.</a:t>
            </a:r>
            <a:endParaRPr lang="en-US" sz="1050" dirty="0"/>
          </a:p>
        </p:txBody>
      </p:sp>
      <p:sp>
        <p:nvSpPr>
          <p:cNvPr id="30" name="Shape 27"/>
          <p:cNvSpPr/>
          <p:nvPr/>
        </p:nvSpPr>
        <p:spPr>
          <a:xfrm>
            <a:off x="566928" y="5468112"/>
            <a:ext cx="11027664" cy="676656"/>
          </a:xfrm>
          <a:prstGeom prst="roundRect">
            <a:avLst>
              <a:gd name="adj" fmla="val 10811"/>
            </a:avLst>
          </a:prstGeom>
          <a:solidFill>
            <a:srgbClr val="EDF2F5"/>
          </a:solidFill>
          <a:ln w="13970">
            <a:solidFill>
              <a:srgbClr val="2E7D5B"/>
            </a:solidFill>
            <a:prstDash val="solid"/>
          </a:ln>
        </p:spPr>
      </p:sp>
      <p:sp>
        <p:nvSpPr>
          <p:cNvPr id="31" name="Text 28"/>
          <p:cNvSpPr/>
          <p:nvPr/>
        </p:nvSpPr>
        <p:spPr>
          <a:xfrm>
            <a:off x="786384" y="5468112"/>
            <a:ext cx="10588752" cy="676656"/>
          </a:xfrm>
          <a:prstGeom prst="rect">
            <a:avLst/>
          </a:prstGeom>
          <a:noFill/>
          <a:ln/>
        </p:spPr>
        <p:txBody>
          <a:bodyPr wrap="square" lIns="0" tIns="0" rIns="0" bIns="0" rtlCol="0" anchor="ctr"/>
          <a:lstStyle/>
          <a:p>
            <a:pPr marL="0" indent="0">
              <a:buNone/>
            </a:pPr>
            <a:r>
              <a:rPr lang="en-US" sz="1150" b="1" dirty="0">
                <a:solidFill>
                  <a:srgbClr val="2E7D5B"/>
                </a:solidFill>
                <a:latin typeface="Calibri" pitchFamily="34" charset="0"/>
                <a:ea typeface="Calibri" pitchFamily="34" charset="-122"/>
                <a:cs typeface="Calibri" pitchFamily="34" charset="-120"/>
              </a:rPr>
              <a:t>Key point   </a:t>
            </a:r>
            <a:r>
              <a:rPr lang="en-US" sz="1300" dirty="0">
                <a:solidFill>
                  <a:srgbClr val="22354F"/>
                </a:solidFill>
                <a:latin typeface="Calibri" pitchFamily="34" charset="0"/>
                <a:ea typeface="Calibri" pitchFamily="34" charset="-122"/>
                <a:cs typeface="Calibri" pitchFamily="34" charset="-120"/>
              </a:rPr>
              <a:t>Quick check on your answer: a signal of length L₁ convolved with one of length L₂ gives an output of length L₁ + L₂ − 1. Here 4 + 3 − 1 = 6. Count your answer before handing it in.</a:t>
            </a:r>
            <a:endParaRPr lang="en-US" sz="1150" dirty="0"/>
          </a:p>
        </p:txBody>
      </p:sp>
      <p:sp>
        <p:nvSpPr>
          <p:cNvPr id="32" name="Text 29"/>
          <p:cNvSpPr/>
          <p:nvPr/>
        </p:nvSpPr>
        <p:spPr>
          <a:xfrm>
            <a:off x="566928" y="6473952"/>
            <a:ext cx="8595360" cy="237744"/>
          </a:xfrm>
          <a:prstGeom prst="rect">
            <a:avLst/>
          </a:prstGeom>
          <a:noFill/>
          <a:ln/>
        </p:spPr>
        <p:txBody>
          <a:bodyPr wrap="square" lIns="0" tIns="0" rIns="0" bIns="0" rtlCol="0" anchor="ctr"/>
          <a:lstStyle/>
          <a:p>
            <a:pPr marL="0" indent="0">
              <a:buNone/>
            </a:pPr>
            <a:r>
              <a:rPr lang="en-US" sz="900" dirty="0">
                <a:solidFill>
                  <a:srgbClr val="5A6B7D"/>
                </a:solidFill>
                <a:latin typeface="Calibri" pitchFamily="34" charset="0"/>
                <a:ea typeface="Calibri" pitchFamily="34" charset="-122"/>
                <a:cs typeface="Calibri" pitchFamily="34" charset="-120"/>
              </a:rPr>
              <a:t>CSE 5112  ·  Module 1  ·  Foundations of DSP</a:t>
            </a:r>
            <a:endParaRPr lang="en-US" sz="900" dirty="0"/>
          </a:p>
        </p:txBody>
      </p:sp>
      <p:sp>
        <p:nvSpPr>
          <p:cNvPr id="33" name="Text 30"/>
          <p:cNvSpPr/>
          <p:nvPr/>
        </p:nvSpPr>
        <p:spPr>
          <a:xfrm>
            <a:off x="10680192" y="6473952"/>
            <a:ext cx="914400" cy="237744"/>
          </a:xfrm>
          <a:prstGeom prst="rect">
            <a:avLst/>
          </a:prstGeom>
          <a:noFill/>
          <a:ln/>
        </p:spPr>
        <p:txBody>
          <a:bodyPr wrap="square" lIns="0" tIns="0" rIns="0" bIns="0" rtlCol="0" anchor="ctr"/>
          <a:lstStyle/>
          <a:p>
            <a:pPr marL="0" indent="0" algn="r">
              <a:buNone/>
            </a:pPr>
            <a:r>
              <a:rPr lang="en-US" sz="900" dirty="0">
                <a:solidFill>
                  <a:srgbClr val="5A6B7D"/>
                </a:solidFill>
                <a:latin typeface="Calibri" pitchFamily="34" charset="0"/>
                <a:ea typeface="Calibri" pitchFamily="34" charset="-122"/>
                <a:cs typeface="Calibri" pitchFamily="34" charset="-120"/>
              </a:rPr>
              <a:t>44</a:t>
            </a:r>
            <a:endParaRPr lang="en-US" sz="9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4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66928" y="365760"/>
            <a:ext cx="11027664" cy="566928"/>
          </a:xfrm>
          <a:prstGeom prst="rect">
            <a:avLst/>
          </a:prstGeom>
          <a:noFill/>
          <a:ln/>
        </p:spPr>
        <p:txBody>
          <a:bodyPr wrap="square" lIns="0" tIns="0" rIns="0" bIns="0" rtlCol="0" anchor="ctr"/>
          <a:lstStyle/>
          <a:p>
            <a:pPr marL="0" indent="0">
              <a:buNone/>
            </a:pPr>
            <a:r>
              <a:rPr lang="en-US" sz="2900" b="1" dirty="0">
                <a:solidFill>
                  <a:srgbClr val="16243D"/>
                </a:solidFill>
                <a:latin typeface="Cambria" pitchFamily="34" charset="0"/>
                <a:ea typeface="Cambria" pitchFamily="34" charset="-122"/>
                <a:cs typeface="Cambria" pitchFamily="34" charset="-120"/>
              </a:rPr>
              <a:t>A second method: convolution as a table</a:t>
            </a:r>
            <a:endParaRPr lang="en-US" sz="2900" dirty="0"/>
          </a:p>
        </p:txBody>
      </p:sp>
      <p:sp>
        <p:nvSpPr>
          <p:cNvPr id="3" name="Text 1"/>
          <p:cNvSpPr/>
          <p:nvPr/>
        </p:nvSpPr>
        <p:spPr>
          <a:xfrm>
            <a:off x="566928" y="914400"/>
            <a:ext cx="11027664" cy="347472"/>
          </a:xfrm>
          <a:prstGeom prst="rect">
            <a:avLst/>
          </a:prstGeom>
          <a:noFill/>
          <a:ln/>
        </p:spPr>
        <p:txBody>
          <a:bodyPr wrap="square" lIns="0" tIns="0" rIns="0" bIns="0" rtlCol="0" anchor="ctr"/>
          <a:lstStyle/>
          <a:p>
            <a:pPr marL="0" indent="0">
              <a:buNone/>
            </a:pPr>
            <a:r>
              <a:rPr lang="en-US" sz="1350" dirty="0">
                <a:solidFill>
                  <a:srgbClr val="43596E"/>
                </a:solidFill>
                <a:latin typeface="Calibri" pitchFamily="34" charset="0"/>
                <a:ea typeface="Calibri" pitchFamily="34" charset="-122"/>
                <a:cs typeface="Calibri" pitchFamily="34" charset="-120"/>
              </a:rPr>
              <a:t>A second way to do it. Slower to explain, much harder to get wrong.</a:t>
            </a:r>
            <a:endParaRPr lang="en-US" sz="1350" dirty="0"/>
          </a:p>
        </p:txBody>
      </p:sp>
      <p:sp>
        <p:nvSpPr>
          <p:cNvPr id="4" name="Text 2"/>
          <p:cNvSpPr/>
          <p:nvPr/>
        </p:nvSpPr>
        <p:spPr>
          <a:xfrm>
            <a:off x="566928" y="1389888"/>
            <a:ext cx="11027664" cy="512064"/>
          </a:xfrm>
          <a:prstGeom prst="rect">
            <a:avLst/>
          </a:prstGeom>
          <a:noFill/>
          <a:ln/>
        </p:spPr>
        <p:txBody>
          <a:bodyPr wrap="square" lIns="0" tIns="0" rIns="0" bIns="0" rtlCol="0" anchor="t"/>
          <a:lstStyle/>
          <a:p>
            <a:pPr marL="0" indent="0">
              <a:lnSpc>
                <a:spcPct val="114000"/>
              </a:lnSpc>
              <a:spcAft>
                <a:spcPts val="1200"/>
              </a:spcAft>
              <a:buNone/>
            </a:pPr>
            <a:r>
              <a:rPr lang="en-US" sz="1300" dirty="0">
                <a:solidFill>
                  <a:srgbClr val="22354F"/>
                </a:solidFill>
                <a:latin typeface="Calibri" pitchFamily="34" charset="0"/>
                <a:ea typeface="Calibri" pitchFamily="34" charset="-122"/>
                <a:cs typeface="Calibri" pitchFamily="34" charset="-120"/>
              </a:rPr>
              <a:t>Write one row for each input sample. In the row for x[k], write the whole of h scaled by x[k], starting in column k. Then add each column. The column sums are the output. The same example as before: x = {1, 2, 1, −1} and h = {1, 1, 0.5}.</a:t>
            </a:r>
            <a:endParaRPr lang="en-US" sz="1300" dirty="0"/>
          </a:p>
        </p:txBody>
      </p:sp>
      <p:sp>
        <p:nvSpPr>
          <p:cNvPr id="5" name="Shape 3"/>
          <p:cNvSpPr/>
          <p:nvPr/>
        </p:nvSpPr>
        <p:spPr>
          <a:xfrm>
            <a:off x="566928" y="1993392"/>
            <a:ext cx="11027664" cy="420624"/>
          </a:xfrm>
          <a:prstGeom prst="rect">
            <a:avLst/>
          </a:prstGeom>
          <a:solidFill>
            <a:srgbClr val="16243D"/>
          </a:solidFill>
          <a:ln w="12700">
            <a:solidFill>
              <a:srgbClr val="333333"/>
            </a:solidFill>
            <a:prstDash val="solid"/>
          </a:ln>
        </p:spPr>
      </p:sp>
      <p:sp>
        <p:nvSpPr>
          <p:cNvPr id="6" name="Text 4"/>
          <p:cNvSpPr/>
          <p:nvPr/>
        </p:nvSpPr>
        <p:spPr>
          <a:xfrm>
            <a:off x="694944" y="1993392"/>
            <a:ext cx="2542032" cy="420624"/>
          </a:xfrm>
          <a:prstGeom prst="rect">
            <a:avLst/>
          </a:prstGeom>
          <a:noFill/>
          <a:ln/>
        </p:spPr>
        <p:txBody>
          <a:bodyPr wrap="square" lIns="0" tIns="0" rIns="0" bIns="0" rtlCol="0" anchor="ctr"/>
          <a:lstStyle/>
          <a:p>
            <a:pPr marL="0" indent="0" algn="l">
              <a:buNone/>
            </a:pPr>
            <a:r>
              <a:rPr lang="en-US" sz="1250" b="1" dirty="0">
                <a:solidFill>
                  <a:srgbClr val="FFFFFF"/>
                </a:solidFill>
                <a:latin typeface="Calibri" pitchFamily="34" charset="0"/>
                <a:ea typeface="Calibri" pitchFamily="34" charset="-122"/>
                <a:cs typeface="Calibri" pitchFamily="34" charset="-120"/>
              </a:rPr>
              <a:t>Contribution from</a:t>
            </a:r>
            <a:endParaRPr lang="en-US" sz="1250" dirty="0"/>
          </a:p>
        </p:txBody>
      </p:sp>
      <p:sp>
        <p:nvSpPr>
          <p:cNvPr id="7" name="Text 5"/>
          <p:cNvSpPr/>
          <p:nvPr/>
        </p:nvSpPr>
        <p:spPr>
          <a:xfrm>
            <a:off x="3493008" y="1993392"/>
            <a:ext cx="1115568" cy="420624"/>
          </a:xfrm>
          <a:prstGeom prst="rect">
            <a:avLst/>
          </a:prstGeom>
          <a:noFill/>
          <a:ln/>
        </p:spPr>
        <p:txBody>
          <a:bodyPr wrap="square" lIns="0" tIns="0" rIns="0" bIns="0"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n = 0</a:t>
            </a:r>
            <a:endParaRPr lang="en-US" sz="1250" dirty="0"/>
          </a:p>
        </p:txBody>
      </p:sp>
      <p:sp>
        <p:nvSpPr>
          <p:cNvPr id="8" name="Text 6"/>
          <p:cNvSpPr/>
          <p:nvPr/>
        </p:nvSpPr>
        <p:spPr>
          <a:xfrm>
            <a:off x="4864608" y="1993392"/>
            <a:ext cx="1115568" cy="420624"/>
          </a:xfrm>
          <a:prstGeom prst="rect">
            <a:avLst/>
          </a:prstGeom>
          <a:noFill/>
          <a:ln/>
        </p:spPr>
        <p:txBody>
          <a:bodyPr wrap="square" lIns="0" tIns="0" rIns="0" bIns="0"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n = 1</a:t>
            </a:r>
            <a:endParaRPr lang="en-US" sz="1250" dirty="0"/>
          </a:p>
        </p:txBody>
      </p:sp>
      <p:sp>
        <p:nvSpPr>
          <p:cNvPr id="9" name="Text 7"/>
          <p:cNvSpPr/>
          <p:nvPr/>
        </p:nvSpPr>
        <p:spPr>
          <a:xfrm>
            <a:off x="6236208" y="1993392"/>
            <a:ext cx="1115568" cy="420624"/>
          </a:xfrm>
          <a:prstGeom prst="rect">
            <a:avLst/>
          </a:prstGeom>
          <a:noFill/>
          <a:ln/>
        </p:spPr>
        <p:txBody>
          <a:bodyPr wrap="square" lIns="0" tIns="0" rIns="0" bIns="0"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n = 2</a:t>
            </a:r>
            <a:endParaRPr lang="en-US" sz="1250" dirty="0"/>
          </a:p>
        </p:txBody>
      </p:sp>
      <p:sp>
        <p:nvSpPr>
          <p:cNvPr id="10" name="Text 8"/>
          <p:cNvSpPr/>
          <p:nvPr/>
        </p:nvSpPr>
        <p:spPr>
          <a:xfrm>
            <a:off x="7607808" y="1993392"/>
            <a:ext cx="1115568" cy="420624"/>
          </a:xfrm>
          <a:prstGeom prst="rect">
            <a:avLst/>
          </a:prstGeom>
          <a:noFill/>
          <a:ln/>
        </p:spPr>
        <p:txBody>
          <a:bodyPr wrap="square" lIns="0" tIns="0" rIns="0" bIns="0"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n = 3</a:t>
            </a:r>
            <a:endParaRPr lang="en-US" sz="1250" dirty="0"/>
          </a:p>
        </p:txBody>
      </p:sp>
      <p:sp>
        <p:nvSpPr>
          <p:cNvPr id="11" name="Text 9"/>
          <p:cNvSpPr/>
          <p:nvPr/>
        </p:nvSpPr>
        <p:spPr>
          <a:xfrm>
            <a:off x="8979408" y="1993392"/>
            <a:ext cx="1115568" cy="420624"/>
          </a:xfrm>
          <a:prstGeom prst="rect">
            <a:avLst/>
          </a:prstGeom>
          <a:noFill/>
          <a:ln/>
        </p:spPr>
        <p:txBody>
          <a:bodyPr wrap="square" lIns="0" tIns="0" rIns="0" bIns="0"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n = 4</a:t>
            </a:r>
            <a:endParaRPr lang="en-US" sz="1250" dirty="0"/>
          </a:p>
        </p:txBody>
      </p:sp>
      <p:sp>
        <p:nvSpPr>
          <p:cNvPr id="12" name="Text 10"/>
          <p:cNvSpPr/>
          <p:nvPr/>
        </p:nvSpPr>
        <p:spPr>
          <a:xfrm>
            <a:off x="10351008" y="1993392"/>
            <a:ext cx="1115568" cy="420624"/>
          </a:xfrm>
          <a:prstGeom prst="rect">
            <a:avLst/>
          </a:prstGeom>
          <a:noFill/>
          <a:ln/>
        </p:spPr>
        <p:txBody>
          <a:bodyPr wrap="square" lIns="0" tIns="0" rIns="0" bIns="0"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n = 5</a:t>
            </a:r>
            <a:endParaRPr lang="en-US" sz="1250" dirty="0"/>
          </a:p>
        </p:txBody>
      </p:sp>
      <p:sp>
        <p:nvSpPr>
          <p:cNvPr id="13" name="Shape 11"/>
          <p:cNvSpPr/>
          <p:nvPr/>
        </p:nvSpPr>
        <p:spPr>
          <a:xfrm>
            <a:off x="566928" y="2414016"/>
            <a:ext cx="11027664" cy="438912"/>
          </a:xfrm>
          <a:prstGeom prst="rect">
            <a:avLst/>
          </a:prstGeom>
          <a:solidFill>
            <a:srgbClr val="FFFFFF"/>
          </a:solidFill>
          <a:ln w="6350">
            <a:solidFill>
              <a:srgbClr val="D3DDE4"/>
            </a:solidFill>
            <a:prstDash val="solid"/>
          </a:ln>
        </p:spPr>
      </p:sp>
      <p:sp>
        <p:nvSpPr>
          <p:cNvPr id="14" name="Text 12"/>
          <p:cNvSpPr/>
          <p:nvPr/>
        </p:nvSpPr>
        <p:spPr>
          <a:xfrm>
            <a:off x="694944" y="2414016"/>
            <a:ext cx="2542032" cy="438912"/>
          </a:xfrm>
          <a:prstGeom prst="rect">
            <a:avLst/>
          </a:prstGeom>
          <a:noFill/>
          <a:ln/>
        </p:spPr>
        <p:txBody>
          <a:bodyPr wrap="square" lIns="0" tIns="0" rIns="0" bIns="0" rtlCol="0" anchor="ctr"/>
          <a:lstStyle/>
          <a:p>
            <a:pPr marL="0" indent="0" algn="l">
              <a:buNone/>
            </a:pPr>
            <a:r>
              <a:rPr lang="en-US" sz="1250" b="1" dirty="0">
                <a:solidFill>
                  <a:srgbClr val="22354F"/>
                </a:solidFill>
                <a:latin typeface="Calibri" pitchFamily="34" charset="0"/>
                <a:ea typeface="Calibri" pitchFamily="34" charset="-122"/>
                <a:cs typeface="Calibri" pitchFamily="34" charset="-120"/>
              </a:rPr>
              <a:t>x[0] = 1</a:t>
            </a:r>
            <a:endParaRPr lang="en-US" sz="1250" dirty="0"/>
          </a:p>
        </p:txBody>
      </p:sp>
      <p:sp>
        <p:nvSpPr>
          <p:cNvPr id="15" name="Text 13"/>
          <p:cNvSpPr/>
          <p:nvPr/>
        </p:nvSpPr>
        <p:spPr>
          <a:xfrm>
            <a:off x="3493008" y="2414016"/>
            <a:ext cx="1115568" cy="438912"/>
          </a:xfrm>
          <a:prstGeom prst="rect">
            <a:avLst/>
          </a:prstGeom>
          <a:noFill/>
          <a:ln/>
        </p:spPr>
        <p:txBody>
          <a:bodyPr wrap="square" lIns="0" tIns="0" rIns="0" bIns="0" rtlCol="0" anchor="ctr"/>
          <a:lstStyle/>
          <a:p>
            <a:pPr marL="0" indent="0" algn="ctr">
              <a:buNone/>
            </a:pPr>
            <a:r>
              <a:rPr lang="en-US" sz="1250" dirty="0">
                <a:solidFill>
                  <a:srgbClr val="22354F"/>
                </a:solidFill>
                <a:latin typeface="Calibri" pitchFamily="34" charset="0"/>
                <a:ea typeface="Calibri" pitchFamily="34" charset="-122"/>
                <a:cs typeface="Calibri" pitchFamily="34" charset="-120"/>
              </a:rPr>
              <a:t>1</a:t>
            </a:r>
            <a:endParaRPr lang="en-US" sz="1250" dirty="0"/>
          </a:p>
        </p:txBody>
      </p:sp>
      <p:sp>
        <p:nvSpPr>
          <p:cNvPr id="16" name="Text 14"/>
          <p:cNvSpPr/>
          <p:nvPr/>
        </p:nvSpPr>
        <p:spPr>
          <a:xfrm>
            <a:off x="4864608" y="2414016"/>
            <a:ext cx="1115568" cy="438912"/>
          </a:xfrm>
          <a:prstGeom prst="rect">
            <a:avLst/>
          </a:prstGeom>
          <a:noFill/>
          <a:ln/>
        </p:spPr>
        <p:txBody>
          <a:bodyPr wrap="square" lIns="0" tIns="0" rIns="0" bIns="0" rtlCol="0" anchor="ctr"/>
          <a:lstStyle/>
          <a:p>
            <a:pPr marL="0" indent="0" algn="ctr">
              <a:buNone/>
            </a:pPr>
            <a:r>
              <a:rPr lang="en-US" sz="1250" dirty="0">
                <a:solidFill>
                  <a:srgbClr val="22354F"/>
                </a:solidFill>
                <a:latin typeface="Calibri" pitchFamily="34" charset="0"/>
                <a:ea typeface="Calibri" pitchFamily="34" charset="-122"/>
                <a:cs typeface="Calibri" pitchFamily="34" charset="-120"/>
              </a:rPr>
              <a:t>1</a:t>
            </a:r>
            <a:endParaRPr lang="en-US" sz="1250" dirty="0"/>
          </a:p>
        </p:txBody>
      </p:sp>
      <p:sp>
        <p:nvSpPr>
          <p:cNvPr id="17" name="Text 15"/>
          <p:cNvSpPr/>
          <p:nvPr/>
        </p:nvSpPr>
        <p:spPr>
          <a:xfrm>
            <a:off x="6236208" y="2414016"/>
            <a:ext cx="1115568" cy="438912"/>
          </a:xfrm>
          <a:prstGeom prst="rect">
            <a:avLst/>
          </a:prstGeom>
          <a:noFill/>
          <a:ln/>
        </p:spPr>
        <p:txBody>
          <a:bodyPr wrap="square" lIns="0" tIns="0" rIns="0" bIns="0" rtlCol="0" anchor="ctr"/>
          <a:lstStyle/>
          <a:p>
            <a:pPr marL="0" indent="0" algn="ctr">
              <a:buNone/>
            </a:pPr>
            <a:r>
              <a:rPr lang="en-US" sz="1250" dirty="0">
                <a:solidFill>
                  <a:srgbClr val="22354F"/>
                </a:solidFill>
                <a:latin typeface="Calibri" pitchFamily="34" charset="0"/>
                <a:ea typeface="Calibri" pitchFamily="34" charset="-122"/>
                <a:cs typeface="Calibri" pitchFamily="34" charset="-120"/>
              </a:rPr>
              <a:t>0.5</a:t>
            </a:r>
            <a:endParaRPr lang="en-US" sz="1250" dirty="0"/>
          </a:p>
        </p:txBody>
      </p:sp>
      <p:sp>
        <p:nvSpPr>
          <p:cNvPr id="18" name="Text 16"/>
          <p:cNvSpPr/>
          <p:nvPr/>
        </p:nvSpPr>
        <p:spPr>
          <a:xfrm>
            <a:off x="7607808" y="2414016"/>
            <a:ext cx="1115568" cy="438912"/>
          </a:xfrm>
          <a:prstGeom prst="rect">
            <a:avLst/>
          </a:prstGeom>
          <a:noFill/>
          <a:ln/>
        </p:spPr>
        <p:txBody>
          <a:bodyPr wrap="square" lIns="0" tIns="0" rIns="0" bIns="0" rtlCol="0" anchor="ctr"/>
          <a:lstStyle/>
          <a:p>
            <a:pPr marL="0" indent="0" algn="ctr">
              <a:buNone/>
            </a:pPr>
            <a:endParaRPr lang="en-US" sz="1250" dirty="0"/>
          </a:p>
        </p:txBody>
      </p:sp>
      <p:sp>
        <p:nvSpPr>
          <p:cNvPr id="19" name="Text 17"/>
          <p:cNvSpPr/>
          <p:nvPr/>
        </p:nvSpPr>
        <p:spPr>
          <a:xfrm>
            <a:off x="8979408" y="2414016"/>
            <a:ext cx="1115568" cy="438912"/>
          </a:xfrm>
          <a:prstGeom prst="rect">
            <a:avLst/>
          </a:prstGeom>
          <a:noFill/>
          <a:ln/>
        </p:spPr>
        <p:txBody>
          <a:bodyPr wrap="square" lIns="0" tIns="0" rIns="0" bIns="0" rtlCol="0" anchor="ctr"/>
          <a:lstStyle/>
          <a:p>
            <a:pPr marL="0" indent="0" algn="ctr">
              <a:buNone/>
            </a:pPr>
            <a:endParaRPr lang="en-US" sz="1250" dirty="0"/>
          </a:p>
        </p:txBody>
      </p:sp>
      <p:sp>
        <p:nvSpPr>
          <p:cNvPr id="20" name="Text 18"/>
          <p:cNvSpPr/>
          <p:nvPr/>
        </p:nvSpPr>
        <p:spPr>
          <a:xfrm>
            <a:off x="10351008" y="2414016"/>
            <a:ext cx="1115568" cy="438912"/>
          </a:xfrm>
          <a:prstGeom prst="rect">
            <a:avLst/>
          </a:prstGeom>
          <a:noFill/>
          <a:ln/>
        </p:spPr>
        <p:txBody>
          <a:bodyPr wrap="square" lIns="0" tIns="0" rIns="0" bIns="0" rtlCol="0" anchor="ctr"/>
          <a:lstStyle/>
          <a:p>
            <a:pPr marL="0" indent="0" algn="ctr">
              <a:buNone/>
            </a:pPr>
            <a:endParaRPr lang="en-US" sz="1250" dirty="0"/>
          </a:p>
        </p:txBody>
      </p:sp>
      <p:sp>
        <p:nvSpPr>
          <p:cNvPr id="21" name="Shape 19"/>
          <p:cNvSpPr/>
          <p:nvPr/>
        </p:nvSpPr>
        <p:spPr>
          <a:xfrm>
            <a:off x="566928" y="2852928"/>
            <a:ext cx="11027664" cy="438912"/>
          </a:xfrm>
          <a:prstGeom prst="rect">
            <a:avLst/>
          </a:prstGeom>
          <a:solidFill>
            <a:srgbClr val="F7FAFB"/>
          </a:solidFill>
          <a:ln w="6350">
            <a:solidFill>
              <a:srgbClr val="D3DDE4"/>
            </a:solidFill>
            <a:prstDash val="solid"/>
          </a:ln>
        </p:spPr>
      </p:sp>
      <p:sp>
        <p:nvSpPr>
          <p:cNvPr id="22" name="Text 20"/>
          <p:cNvSpPr/>
          <p:nvPr/>
        </p:nvSpPr>
        <p:spPr>
          <a:xfrm>
            <a:off x="694944" y="2852928"/>
            <a:ext cx="2542032" cy="438912"/>
          </a:xfrm>
          <a:prstGeom prst="rect">
            <a:avLst/>
          </a:prstGeom>
          <a:noFill/>
          <a:ln/>
        </p:spPr>
        <p:txBody>
          <a:bodyPr wrap="square" lIns="0" tIns="0" rIns="0" bIns="0" rtlCol="0" anchor="ctr"/>
          <a:lstStyle/>
          <a:p>
            <a:pPr marL="0" indent="0" algn="l">
              <a:buNone/>
            </a:pPr>
            <a:r>
              <a:rPr lang="en-US" sz="1250" b="1" dirty="0">
                <a:solidFill>
                  <a:srgbClr val="22354F"/>
                </a:solidFill>
                <a:latin typeface="Calibri" pitchFamily="34" charset="0"/>
                <a:ea typeface="Calibri" pitchFamily="34" charset="-122"/>
                <a:cs typeface="Calibri" pitchFamily="34" charset="-120"/>
              </a:rPr>
              <a:t>x[1] = 2</a:t>
            </a:r>
            <a:endParaRPr lang="en-US" sz="1250" dirty="0"/>
          </a:p>
        </p:txBody>
      </p:sp>
      <p:sp>
        <p:nvSpPr>
          <p:cNvPr id="23" name="Text 21"/>
          <p:cNvSpPr/>
          <p:nvPr/>
        </p:nvSpPr>
        <p:spPr>
          <a:xfrm>
            <a:off x="3493008" y="2852928"/>
            <a:ext cx="1115568" cy="438912"/>
          </a:xfrm>
          <a:prstGeom prst="rect">
            <a:avLst/>
          </a:prstGeom>
          <a:noFill/>
          <a:ln/>
        </p:spPr>
        <p:txBody>
          <a:bodyPr wrap="square" lIns="0" tIns="0" rIns="0" bIns="0" rtlCol="0" anchor="ctr"/>
          <a:lstStyle/>
          <a:p>
            <a:pPr marL="0" indent="0" algn="ctr">
              <a:buNone/>
            </a:pPr>
            <a:endParaRPr lang="en-US" sz="1250" dirty="0"/>
          </a:p>
        </p:txBody>
      </p:sp>
      <p:sp>
        <p:nvSpPr>
          <p:cNvPr id="24" name="Text 22"/>
          <p:cNvSpPr/>
          <p:nvPr/>
        </p:nvSpPr>
        <p:spPr>
          <a:xfrm>
            <a:off x="4864608" y="2852928"/>
            <a:ext cx="1115568" cy="438912"/>
          </a:xfrm>
          <a:prstGeom prst="rect">
            <a:avLst/>
          </a:prstGeom>
          <a:noFill/>
          <a:ln/>
        </p:spPr>
        <p:txBody>
          <a:bodyPr wrap="square" lIns="0" tIns="0" rIns="0" bIns="0" rtlCol="0" anchor="ctr"/>
          <a:lstStyle/>
          <a:p>
            <a:pPr marL="0" indent="0" algn="ctr">
              <a:buNone/>
            </a:pPr>
            <a:r>
              <a:rPr lang="en-US" sz="1250" dirty="0">
                <a:solidFill>
                  <a:srgbClr val="22354F"/>
                </a:solidFill>
                <a:latin typeface="Calibri" pitchFamily="34" charset="0"/>
                <a:ea typeface="Calibri" pitchFamily="34" charset="-122"/>
                <a:cs typeface="Calibri" pitchFamily="34" charset="-120"/>
              </a:rPr>
              <a:t>2</a:t>
            </a:r>
            <a:endParaRPr lang="en-US" sz="1250" dirty="0"/>
          </a:p>
        </p:txBody>
      </p:sp>
      <p:sp>
        <p:nvSpPr>
          <p:cNvPr id="25" name="Text 23"/>
          <p:cNvSpPr/>
          <p:nvPr/>
        </p:nvSpPr>
        <p:spPr>
          <a:xfrm>
            <a:off x="6236208" y="2852928"/>
            <a:ext cx="1115568" cy="438912"/>
          </a:xfrm>
          <a:prstGeom prst="rect">
            <a:avLst/>
          </a:prstGeom>
          <a:noFill/>
          <a:ln/>
        </p:spPr>
        <p:txBody>
          <a:bodyPr wrap="square" lIns="0" tIns="0" rIns="0" bIns="0" rtlCol="0" anchor="ctr"/>
          <a:lstStyle/>
          <a:p>
            <a:pPr marL="0" indent="0" algn="ctr">
              <a:buNone/>
            </a:pPr>
            <a:r>
              <a:rPr lang="en-US" sz="1250" dirty="0">
                <a:solidFill>
                  <a:srgbClr val="22354F"/>
                </a:solidFill>
                <a:latin typeface="Calibri" pitchFamily="34" charset="0"/>
                <a:ea typeface="Calibri" pitchFamily="34" charset="-122"/>
                <a:cs typeface="Calibri" pitchFamily="34" charset="-120"/>
              </a:rPr>
              <a:t>2</a:t>
            </a:r>
            <a:endParaRPr lang="en-US" sz="1250" dirty="0"/>
          </a:p>
        </p:txBody>
      </p:sp>
      <p:sp>
        <p:nvSpPr>
          <p:cNvPr id="26" name="Text 24"/>
          <p:cNvSpPr/>
          <p:nvPr/>
        </p:nvSpPr>
        <p:spPr>
          <a:xfrm>
            <a:off x="7607808" y="2852928"/>
            <a:ext cx="1115568" cy="438912"/>
          </a:xfrm>
          <a:prstGeom prst="rect">
            <a:avLst/>
          </a:prstGeom>
          <a:noFill/>
          <a:ln/>
        </p:spPr>
        <p:txBody>
          <a:bodyPr wrap="square" lIns="0" tIns="0" rIns="0" bIns="0" rtlCol="0" anchor="ctr"/>
          <a:lstStyle/>
          <a:p>
            <a:pPr marL="0" indent="0" algn="ctr">
              <a:buNone/>
            </a:pPr>
            <a:r>
              <a:rPr lang="en-US" sz="1250" dirty="0">
                <a:solidFill>
                  <a:srgbClr val="22354F"/>
                </a:solidFill>
                <a:latin typeface="Calibri" pitchFamily="34" charset="0"/>
                <a:ea typeface="Calibri" pitchFamily="34" charset="-122"/>
                <a:cs typeface="Calibri" pitchFamily="34" charset="-120"/>
              </a:rPr>
              <a:t>1</a:t>
            </a:r>
            <a:endParaRPr lang="en-US" sz="1250" dirty="0"/>
          </a:p>
        </p:txBody>
      </p:sp>
      <p:sp>
        <p:nvSpPr>
          <p:cNvPr id="27" name="Text 25"/>
          <p:cNvSpPr/>
          <p:nvPr/>
        </p:nvSpPr>
        <p:spPr>
          <a:xfrm>
            <a:off x="8979408" y="2852928"/>
            <a:ext cx="1115568" cy="438912"/>
          </a:xfrm>
          <a:prstGeom prst="rect">
            <a:avLst/>
          </a:prstGeom>
          <a:noFill/>
          <a:ln/>
        </p:spPr>
        <p:txBody>
          <a:bodyPr wrap="square" lIns="0" tIns="0" rIns="0" bIns="0" rtlCol="0" anchor="ctr"/>
          <a:lstStyle/>
          <a:p>
            <a:pPr marL="0" indent="0" algn="ctr">
              <a:buNone/>
            </a:pPr>
            <a:endParaRPr lang="en-US" sz="1250" dirty="0"/>
          </a:p>
        </p:txBody>
      </p:sp>
      <p:sp>
        <p:nvSpPr>
          <p:cNvPr id="28" name="Text 26"/>
          <p:cNvSpPr/>
          <p:nvPr/>
        </p:nvSpPr>
        <p:spPr>
          <a:xfrm>
            <a:off x="10351008" y="2852928"/>
            <a:ext cx="1115568" cy="438912"/>
          </a:xfrm>
          <a:prstGeom prst="rect">
            <a:avLst/>
          </a:prstGeom>
          <a:noFill/>
          <a:ln/>
        </p:spPr>
        <p:txBody>
          <a:bodyPr wrap="square" lIns="0" tIns="0" rIns="0" bIns="0" rtlCol="0" anchor="ctr"/>
          <a:lstStyle/>
          <a:p>
            <a:pPr marL="0" indent="0" algn="ctr">
              <a:buNone/>
            </a:pPr>
            <a:endParaRPr lang="en-US" sz="1250" dirty="0"/>
          </a:p>
        </p:txBody>
      </p:sp>
      <p:sp>
        <p:nvSpPr>
          <p:cNvPr id="29" name="Shape 27"/>
          <p:cNvSpPr/>
          <p:nvPr/>
        </p:nvSpPr>
        <p:spPr>
          <a:xfrm>
            <a:off x="566928" y="3291840"/>
            <a:ext cx="11027664" cy="438912"/>
          </a:xfrm>
          <a:prstGeom prst="rect">
            <a:avLst/>
          </a:prstGeom>
          <a:solidFill>
            <a:srgbClr val="FFFFFF"/>
          </a:solidFill>
          <a:ln w="6350">
            <a:solidFill>
              <a:srgbClr val="D3DDE4"/>
            </a:solidFill>
            <a:prstDash val="solid"/>
          </a:ln>
        </p:spPr>
      </p:sp>
      <p:sp>
        <p:nvSpPr>
          <p:cNvPr id="30" name="Text 28"/>
          <p:cNvSpPr/>
          <p:nvPr/>
        </p:nvSpPr>
        <p:spPr>
          <a:xfrm>
            <a:off x="694944" y="3291840"/>
            <a:ext cx="2542032" cy="438912"/>
          </a:xfrm>
          <a:prstGeom prst="rect">
            <a:avLst/>
          </a:prstGeom>
          <a:noFill/>
          <a:ln/>
        </p:spPr>
        <p:txBody>
          <a:bodyPr wrap="square" lIns="0" tIns="0" rIns="0" bIns="0" rtlCol="0" anchor="ctr"/>
          <a:lstStyle/>
          <a:p>
            <a:pPr marL="0" indent="0" algn="l">
              <a:buNone/>
            </a:pPr>
            <a:r>
              <a:rPr lang="en-US" sz="1250" b="1" dirty="0">
                <a:solidFill>
                  <a:srgbClr val="22354F"/>
                </a:solidFill>
                <a:latin typeface="Calibri" pitchFamily="34" charset="0"/>
                <a:ea typeface="Calibri" pitchFamily="34" charset="-122"/>
                <a:cs typeface="Calibri" pitchFamily="34" charset="-120"/>
              </a:rPr>
              <a:t>x[2] = 1</a:t>
            </a:r>
            <a:endParaRPr lang="en-US" sz="1250" dirty="0"/>
          </a:p>
        </p:txBody>
      </p:sp>
      <p:sp>
        <p:nvSpPr>
          <p:cNvPr id="31" name="Text 29"/>
          <p:cNvSpPr/>
          <p:nvPr/>
        </p:nvSpPr>
        <p:spPr>
          <a:xfrm>
            <a:off x="3493008" y="3291840"/>
            <a:ext cx="1115568" cy="438912"/>
          </a:xfrm>
          <a:prstGeom prst="rect">
            <a:avLst/>
          </a:prstGeom>
          <a:noFill/>
          <a:ln/>
        </p:spPr>
        <p:txBody>
          <a:bodyPr wrap="square" lIns="0" tIns="0" rIns="0" bIns="0" rtlCol="0" anchor="ctr"/>
          <a:lstStyle/>
          <a:p>
            <a:pPr marL="0" indent="0" algn="ctr">
              <a:buNone/>
            </a:pPr>
            <a:endParaRPr lang="en-US" sz="1250" dirty="0"/>
          </a:p>
        </p:txBody>
      </p:sp>
      <p:sp>
        <p:nvSpPr>
          <p:cNvPr id="32" name="Text 30"/>
          <p:cNvSpPr/>
          <p:nvPr/>
        </p:nvSpPr>
        <p:spPr>
          <a:xfrm>
            <a:off x="4864608" y="3291840"/>
            <a:ext cx="1115568" cy="438912"/>
          </a:xfrm>
          <a:prstGeom prst="rect">
            <a:avLst/>
          </a:prstGeom>
          <a:noFill/>
          <a:ln/>
        </p:spPr>
        <p:txBody>
          <a:bodyPr wrap="square" lIns="0" tIns="0" rIns="0" bIns="0" rtlCol="0" anchor="ctr"/>
          <a:lstStyle/>
          <a:p>
            <a:pPr marL="0" indent="0" algn="ctr">
              <a:buNone/>
            </a:pPr>
            <a:endParaRPr lang="en-US" sz="1250" dirty="0"/>
          </a:p>
        </p:txBody>
      </p:sp>
      <p:sp>
        <p:nvSpPr>
          <p:cNvPr id="33" name="Text 31"/>
          <p:cNvSpPr/>
          <p:nvPr/>
        </p:nvSpPr>
        <p:spPr>
          <a:xfrm>
            <a:off x="6236208" y="3291840"/>
            <a:ext cx="1115568" cy="438912"/>
          </a:xfrm>
          <a:prstGeom prst="rect">
            <a:avLst/>
          </a:prstGeom>
          <a:noFill/>
          <a:ln/>
        </p:spPr>
        <p:txBody>
          <a:bodyPr wrap="square" lIns="0" tIns="0" rIns="0" bIns="0" rtlCol="0" anchor="ctr"/>
          <a:lstStyle/>
          <a:p>
            <a:pPr marL="0" indent="0" algn="ctr">
              <a:buNone/>
            </a:pPr>
            <a:r>
              <a:rPr lang="en-US" sz="1250" dirty="0">
                <a:solidFill>
                  <a:srgbClr val="22354F"/>
                </a:solidFill>
                <a:latin typeface="Calibri" pitchFamily="34" charset="0"/>
                <a:ea typeface="Calibri" pitchFamily="34" charset="-122"/>
                <a:cs typeface="Calibri" pitchFamily="34" charset="-120"/>
              </a:rPr>
              <a:t>1</a:t>
            </a:r>
            <a:endParaRPr lang="en-US" sz="1250" dirty="0"/>
          </a:p>
        </p:txBody>
      </p:sp>
      <p:sp>
        <p:nvSpPr>
          <p:cNvPr id="34" name="Text 32"/>
          <p:cNvSpPr/>
          <p:nvPr/>
        </p:nvSpPr>
        <p:spPr>
          <a:xfrm>
            <a:off x="7607808" y="3291840"/>
            <a:ext cx="1115568" cy="438912"/>
          </a:xfrm>
          <a:prstGeom prst="rect">
            <a:avLst/>
          </a:prstGeom>
          <a:noFill/>
          <a:ln/>
        </p:spPr>
        <p:txBody>
          <a:bodyPr wrap="square" lIns="0" tIns="0" rIns="0" bIns="0" rtlCol="0" anchor="ctr"/>
          <a:lstStyle/>
          <a:p>
            <a:pPr marL="0" indent="0" algn="ctr">
              <a:buNone/>
            </a:pPr>
            <a:r>
              <a:rPr lang="en-US" sz="1250" dirty="0">
                <a:solidFill>
                  <a:srgbClr val="22354F"/>
                </a:solidFill>
                <a:latin typeface="Calibri" pitchFamily="34" charset="0"/>
                <a:ea typeface="Calibri" pitchFamily="34" charset="-122"/>
                <a:cs typeface="Calibri" pitchFamily="34" charset="-120"/>
              </a:rPr>
              <a:t>1</a:t>
            </a:r>
            <a:endParaRPr lang="en-US" sz="1250" dirty="0"/>
          </a:p>
        </p:txBody>
      </p:sp>
      <p:sp>
        <p:nvSpPr>
          <p:cNvPr id="35" name="Text 33"/>
          <p:cNvSpPr/>
          <p:nvPr/>
        </p:nvSpPr>
        <p:spPr>
          <a:xfrm>
            <a:off x="8979408" y="3291840"/>
            <a:ext cx="1115568" cy="438912"/>
          </a:xfrm>
          <a:prstGeom prst="rect">
            <a:avLst/>
          </a:prstGeom>
          <a:noFill/>
          <a:ln/>
        </p:spPr>
        <p:txBody>
          <a:bodyPr wrap="square" lIns="0" tIns="0" rIns="0" bIns="0" rtlCol="0" anchor="ctr"/>
          <a:lstStyle/>
          <a:p>
            <a:pPr marL="0" indent="0" algn="ctr">
              <a:buNone/>
            </a:pPr>
            <a:r>
              <a:rPr lang="en-US" sz="1250" dirty="0">
                <a:solidFill>
                  <a:srgbClr val="22354F"/>
                </a:solidFill>
                <a:latin typeface="Calibri" pitchFamily="34" charset="0"/>
                <a:ea typeface="Calibri" pitchFamily="34" charset="-122"/>
                <a:cs typeface="Calibri" pitchFamily="34" charset="-120"/>
              </a:rPr>
              <a:t>0.5</a:t>
            </a:r>
            <a:endParaRPr lang="en-US" sz="1250" dirty="0"/>
          </a:p>
        </p:txBody>
      </p:sp>
      <p:sp>
        <p:nvSpPr>
          <p:cNvPr id="36" name="Text 34"/>
          <p:cNvSpPr/>
          <p:nvPr/>
        </p:nvSpPr>
        <p:spPr>
          <a:xfrm>
            <a:off x="10351008" y="3291840"/>
            <a:ext cx="1115568" cy="438912"/>
          </a:xfrm>
          <a:prstGeom prst="rect">
            <a:avLst/>
          </a:prstGeom>
          <a:noFill/>
          <a:ln/>
        </p:spPr>
        <p:txBody>
          <a:bodyPr wrap="square" lIns="0" tIns="0" rIns="0" bIns="0" rtlCol="0" anchor="ctr"/>
          <a:lstStyle/>
          <a:p>
            <a:pPr marL="0" indent="0" algn="ctr">
              <a:buNone/>
            </a:pPr>
            <a:endParaRPr lang="en-US" sz="1250" dirty="0"/>
          </a:p>
        </p:txBody>
      </p:sp>
      <p:sp>
        <p:nvSpPr>
          <p:cNvPr id="37" name="Shape 35"/>
          <p:cNvSpPr/>
          <p:nvPr/>
        </p:nvSpPr>
        <p:spPr>
          <a:xfrm>
            <a:off x="566928" y="3730752"/>
            <a:ext cx="11027664" cy="438912"/>
          </a:xfrm>
          <a:prstGeom prst="rect">
            <a:avLst/>
          </a:prstGeom>
          <a:solidFill>
            <a:srgbClr val="F7FAFB"/>
          </a:solidFill>
          <a:ln w="6350">
            <a:solidFill>
              <a:srgbClr val="D3DDE4"/>
            </a:solidFill>
            <a:prstDash val="solid"/>
          </a:ln>
        </p:spPr>
      </p:sp>
      <p:sp>
        <p:nvSpPr>
          <p:cNvPr id="38" name="Text 36"/>
          <p:cNvSpPr/>
          <p:nvPr/>
        </p:nvSpPr>
        <p:spPr>
          <a:xfrm>
            <a:off x="694944" y="3730752"/>
            <a:ext cx="2542032" cy="438912"/>
          </a:xfrm>
          <a:prstGeom prst="rect">
            <a:avLst/>
          </a:prstGeom>
          <a:noFill/>
          <a:ln/>
        </p:spPr>
        <p:txBody>
          <a:bodyPr wrap="square" lIns="0" tIns="0" rIns="0" bIns="0" rtlCol="0" anchor="ctr"/>
          <a:lstStyle/>
          <a:p>
            <a:pPr marL="0" indent="0" algn="l">
              <a:buNone/>
            </a:pPr>
            <a:r>
              <a:rPr lang="en-US" sz="1250" b="1" dirty="0">
                <a:solidFill>
                  <a:srgbClr val="22354F"/>
                </a:solidFill>
                <a:latin typeface="Calibri" pitchFamily="34" charset="0"/>
                <a:ea typeface="Calibri" pitchFamily="34" charset="-122"/>
                <a:cs typeface="Calibri" pitchFamily="34" charset="-120"/>
              </a:rPr>
              <a:t>x[3] = −1</a:t>
            </a:r>
            <a:endParaRPr lang="en-US" sz="1250" dirty="0"/>
          </a:p>
        </p:txBody>
      </p:sp>
      <p:sp>
        <p:nvSpPr>
          <p:cNvPr id="39" name="Text 37"/>
          <p:cNvSpPr/>
          <p:nvPr/>
        </p:nvSpPr>
        <p:spPr>
          <a:xfrm>
            <a:off x="3493008" y="3730752"/>
            <a:ext cx="1115568" cy="438912"/>
          </a:xfrm>
          <a:prstGeom prst="rect">
            <a:avLst/>
          </a:prstGeom>
          <a:noFill/>
          <a:ln/>
        </p:spPr>
        <p:txBody>
          <a:bodyPr wrap="square" lIns="0" tIns="0" rIns="0" bIns="0" rtlCol="0" anchor="ctr"/>
          <a:lstStyle/>
          <a:p>
            <a:pPr marL="0" indent="0" algn="ctr">
              <a:buNone/>
            </a:pPr>
            <a:endParaRPr lang="en-US" sz="1250" dirty="0"/>
          </a:p>
        </p:txBody>
      </p:sp>
      <p:sp>
        <p:nvSpPr>
          <p:cNvPr id="40" name="Text 38"/>
          <p:cNvSpPr/>
          <p:nvPr/>
        </p:nvSpPr>
        <p:spPr>
          <a:xfrm>
            <a:off x="4864608" y="3730752"/>
            <a:ext cx="1115568" cy="438912"/>
          </a:xfrm>
          <a:prstGeom prst="rect">
            <a:avLst/>
          </a:prstGeom>
          <a:noFill/>
          <a:ln/>
        </p:spPr>
        <p:txBody>
          <a:bodyPr wrap="square" lIns="0" tIns="0" rIns="0" bIns="0" rtlCol="0" anchor="ctr"/>
          <a:lstStyle/>
          <a:p>
            <a:pPr marL="0" indent="0" algn="ctr">
              <a:buNone/>
            </a:pPr>
            <a:endParaRPr lang="en-US" sz="1250" dirty="0"/>
          </a:p>
        </p:txBody>
      </p:sp>
      <p:sp>
        <p:nvSpPr>
          <p:cNvPr id="41" name="Text 39"/>
          <p:cNvSpPr/>
          <p:nvPr/>
        </p:nvSpPr>
        <p:spPr>
          <a:xfrm>
            <a:off x="6236208" y="3730752"/>
            <a:ext cx="1115568" cy="438912"/>
          </a:xfrm>
          <a:prstGeom prst="rect">
            <a:avLst/>
          </a:prstGeom>
          <a:noFill/>
          <a:ln/>
        </p:spPr>
        <p:txBody>
          <a:bodyPr wrap="square" lIns="0" tIns="0" rIns="0" bIns="0" rtlCol="0" anchor="ctr"/>
          <a:lstStyle/>
          <a:p>
            <a:pPr marL="0" indent="0" algn="ctr">
              <a:buNone/>
            </a:pPr>
            <a:endParaRPr lang="en-US" sz="1250" dirty="0"/>
          </a:p>
        </p:txBody>
      </p:sp>
      <p:sp>
        <p:nvSpPr>
          <p:cNvPr id="42" name="Text 40"/>
          <p:cNvSpPr/>
          <p:nvPr/>
        </p:nvSpPr>
        <p:spPr>
          <a:xfrm>
            <a:off x="7607808" y="3730752"/>
            <a:ext cx="1115568" cy="438912"/>
          </a:xfrm>
          <a:prstGeom prst="rect">
            <a:avLst/>
          </a:prstGeom>
          <a:noFill/>
          <a:ln/>
        </p:spPr>
        <p:txBody>
          <a:bodyPr wrap="square" lIns="0" tIns="0" rIns="0" bIns="0" rtlCol="0" anchor="ctr"/>
          <a:lstStyle/>
          <a:p>
            <a:pPr marL="0" indent="0" algn="ctr">
              <a:buNone/>
            </a:pPr>
            <a:r>
              <a:rPr lang="en-US" sz="1250" dirty="0">
                <a:solidFill>
                  <a:srgbClr val="22354F"/>
                </a:solidFill>
                <a:latin typeface="Calibri" pitchFamily="34" charset="0"/>
                <a:ea typeface="Calibri" pitchFamily="34" charset="-122"/>
                <a:cs typeface="Calibri" pitchFamily="34" charset="-120"/>
              </a:rPr>
              <a:t>−1</a:t>
            </a:r>
            <a:endParaRPr lang="en-US" sz="1250" dirty="0"/>
          </a:p>
        </p:txBody>
      </p:sp>
      <p:sp>
        <p:nvSpPr>
          <p:cNvPr id="43" name="Text 41"/>
          <p:cNvSpPr/>
          <p:nvPr/>
        </p:nvSpPr>
        <p:spPr>
          <a:xfrm>
            <a:off x="8979408" y="3730752"/>
            <a:ext cx="1115568" cy="438912"/>
          </a:xfrm>
          <a:prstGeom prst="rect">
            <a:avLst/>
          </a:prstGeom>
          <a:noFill/>
          <a:ln/>
        </p:spPr>
        <p:txBody>
          <a:bodyPr wrap="square" lIns="0" tIns="0" rIns="0" bIns="0" rtlCol="0" anchor="ctr"/>
          <a:lstStyle/>
          <a:p>
            <a:pPr marL="0" indent="0" algn="ctr">
              <a:buNone/>
            </a:pPr>
            <a:r>
              <a:rPr lang="en-US" sz="1250" dirty="0">
                <a:solidFill>
                  <a:srgbClr val="22354F"/>
                </a:solidFill>
                <a:latin typeface="Calibri" pitchFamily="34" charset="0"/>
                <a:ea typeface="Calibri" pitchFamily="34" charset="-122"/>
                <a:cs typeface="Calibri" pitchFamily="34" charset="-120"/>
              </a:rPr>
              <a:t>−1</a:t>
            </a:r>
            <a:endParaRPr lang="en-US" sz="1250" dirty="0"/>
          </a:p>
        </p:txBody>
      </p:sp>
      <p:sp>
        <p:nvSpPr>
          <p:cNvPr id="44" name="Text 42"/>
          <p:cNvSpPr/>
          <p:nvPr/>
        </p:nvSpPr>
        <p:spPr>
          <a:xfrm>
            <a:off x="10351008" y="3730752"/>
            <a:ext cx="1115568" cy="438912"/>
          </a:xfrm>
          <a:prstGeom prst="rect">
            <a:avLst/>
          </a:prstGeom>
          <a:noFill/>
          <a:ln/>
        </p:spPr>
        <p:txBody>
          <a:bodyPr wrap="square" lIns="0" tIns="0" rIns="0" bIns="0" rtlCol="0" anchor="ctr"/>
          <a:lstStyle/>
          <a:p>
            <a:pPr marL="0" indent="0" algn="ctr">
              <a:buNone/>
            </a:pPr>
            <a:r>
              <a:rPr lang="en-US" sz="1250" dirty="0">
                <a:solidFill>
                  <a:srgbClr val="22354F"/>
                </a:solidFill>
                <a:latin typeface="Calibri" pitchFamily="34" charset="0"/>
                <a:ea typeface="Calibri" pitchFamily="34" charset="-122"/>
                <a:cs typeface="Calibri" pitchFamily="34" charset="-120"/>
              </a:rPr>
              <a:t>−0.5</a:t>
            </a:r>
            <a:endParaRPr lang="en-US" sz="1250" dirty="0"/>
          </a:p>
        </p:txBody>
      </p:sp>
      <p:sp>
        <p:nvSpPr>
          <p:cNvPr id="45" name="Shape 43"/>
          <p:cNvSpPr/>
          <p:nvPr/>
        </p:nvSpPr>
        <p:spPr>
          <a:xfrm>
            <a:off x="566928" y="4169664"/>
            <a:ext cx="11027664" cy="438912"/>
          </a:xfrm>
          <a:prstGeom prst="rect">
            <a:avLst/>
          </a:prstGeom>
          <a:solidFill>
            <a:srgbClr val="FFFFFF"/>
          </a:solidFill>
          <a:ln w="6350">
            <a:solidFill>
              <a:srgbClr val="D3DDE4"/>
            </a:solidFill>
            <a:prstDash val="solid"/>
          </a:ln>
        </p:spPr>
      </p:sp>
      <p:sp>
        <p:nvSpPr>
          <p:cNvPr id="46" name="Text 44"/>
          <p:cNvSpPr/>
          <p:nvPr/>
        </p:nvSpPr>
        <p:spPr>
          <a:xfrm>
            <a:off x="694944" y="4169664"/>
            <a:ext cx="2542032" cy="438912"/>
          </a:xfrm>
          <a:prstGeom prst="rect">
            <a:avLst/>
          </a:prstGeom>
          <a:noFill/>
          <a:ln/>
        </p:spPr>
        <p:txBody>
          <a:bodyPr wrap="square" lIns="0" tIns="0" rIns="0" bIns="0" rtlCol="0" anchor="ctr"/>
          <a:lstStyle/>
          <a:p>
            <a:pPr marL="0" indent="0" algn="l">
              <a:buNone/>
            </a:pPr>
            <a:r>
              <a:rPr lang="en-US" sz="1250" b="1" dirty="0">
                <a:solidFill>
                  <a:srgbClr val="B23A48"/>
                </a:solidFill>
                <a:latin typeface="Calibri" pitchFamily="34" charset="0"/>
                <a:ea typeface="Calibri" pitchFamily="34" charset="-122"/>
                <a:cs typeface="Calibri" pitchFamily="34" charset="-120"/>
              </a:rPr>
              <a:t>y[n] = column sum</a:t>
            </a:r>
            <a:endParaRPr lang="en-US" sz="1250" dirty="0"/>
          </a:p>
        </p:txBody>
      </p:sp>
      <p:sp>
        <p:nvSpPr>
          <p:cNvPr id="47" name="Text 45"/>
          <p:cNvSpPr/>
          <p:nvPr/>
        </p:nvSpPr>
        <p:spPr>
          <a:xfrm>
            <a:off x="3493008" y="4169664"/>
            <a:ext cx="1115568" cy="438912"/>
          </a:xfrm>
          <a:prstGeom prst="rect">
            <a:avLst/>
          </a:prstGeom>
          <a:noFill/>
          <a:ln/>
        </p:spPr>
        <p:txBody>
          <a:bodyPr wrap="square" lIns="0" tIns="0" rIns="0" bIns="0" rtlCol="0" anchor="ctr"/>
          <a:lstStyle/>
          <a:p>
            <a:pPr marL="0" indent="0" algn="ctr">
              <a:buNone/>
            </a:pPr>
            <a:r>
              <a:rPr lang="en-US" sz="1250" b="1" dirty="0">
                <a:solidFill>
                  <a:srgbClr val="B23A48"/>
                </a:solidFill>
                <a:latin typeface="Calibri" pitchFamily="34" charset="0"/>
                <a:ea typeface="Calibri" pitchFamily="34" charset="-122"/>
                <a:cs typeface="Calibri" pitchFamily="34" charset="-120"/>
              </a:rPr>
              <a:t>1</a:t>
            </a:r>
            <a:endParaRPr lang="en-US" sz="1250" dirty="0"/>
          </a:p>
        </p:txBody>
      </p:sp>
      <p:sp>
        <p:nvSpPr>
          <p:cNvPr id="48" name="Text 46"/>
          <p:cNvSpPr/>
          <p:nvPr/>
        </p:nvSpPr>
        <p:spPr>
          <a:xfrm>
            <a:off x="4864608" y="4169664"/>
            <a:ext cx="1115568" cy="438912"/>
          </a:xfrm>
          <a:prstGeom prst="rect">
            <a:avLst/>
          </a:prstGeom>
          <a:noFill/>
          <a:ln/>
        </p:spPr>
        <p:txBody>
          <a:bodyPr wrap="square" lIns="0" tIns="0" rIns="0" bIns="0" rtlCol="0" anchor="ctr"/>
          <a:lstStyle/>
          <a:p>
            <a:pPr marL="0" indent="0" algn="ctr">
              <a:buNone/>
            </a:pPr>
            <a:r>
              <a:rPr lang="en-US" sz="1250" b="1" dirty="0">
                <a:solidFill>
                  <a:srgbClr val="B23A48"/>
                </a:solidFill>
                <a:latin typeface="Calibri" pitchFamily="34" charset="0"/>
                <a:ea typeface="Calibri" pitchFamily="34" charset="-122"/>
                <a:cs typeface="Calibri" pitchFamily="34" charset="-120"/>
              </a:rPr>
              <a:t>3</a:t>
            </a:r>
            <a:endParaRPr lang="en-US" sz="1250" dirty="0"/>
          </a:p>
        </p:txBody>
      </p:sp>
      <p:sp>
        <p:nvSpPr>
          <p:cNvPr id="49" name="Text 47"/>
          <p:cNvSpPr/>
          <p:nvPr/>
        </p:nvSpPr>
        <p:spPr>
          <a:xfrm>
            <a:off x="6236208" y="4169664"/>
            <a:ext cx="1115568" cy="438912"/>
          </a:xfrm>
          <a:prstGeom prst="rect">
            <a:avLst/>
          </a:prstGeom>
          <a:noFill/>
          <a:ln/>
        </p:spPr>
        <p:txBody>
          <a:bodyPr wrap="square" lIns="0" tIns="0" rIns="0" bIns="0" rtlCol="0" anchor="ctr"/>
          <a:lstStyle/>
          <a:p>
            <a:pPr marL="0" indent="0" algn="ctr">
              <a:buNone/>
            </a:pPr>
            <a:r>
              <a:rPr lang="en-US" sz="1250" b="1" dirty="0">
                <a:solidFill>
                  <a:srgbClr val="B23A48"/>
                </a:solidFill>
                <a:latin typeface="Calibri" pitchFamily="34" charset="0"/>
                <a:ea typeface="Calibri" pitchFamily="34" charset="-122"/>
                <a:cs typeface="Calibri" pitchFamily="34" charset="-120"/>
              </a:rPr>
              <a:t>3.5</a:t>
            </a:r>
            <a:endParaRPr lang="en-US" sz="1250" dirty="0"/>
          </a:p>
        </p:txBody>
      </p:sp>
      <p:sp>
        <p:nvSpPr>
          <p:cNvPr id="50" name="Text 48"/>
          <p:cNvSpPr/>
          <p:nvPr/>
        </p:nvSpPr>
        <p:spPr>
          <a:xfrm>
            <a:off x="7607808" y="4169664"/>
            <a:ext cx="1115568" cy="438912"/>
          </a:xfrm>
          <a:prstGeom prst="rect">
            <a:avLst/>
          </a:prstGeom>
          <a:noFill/>
          <a:ln/>
        </p:spPr>
        <p:txBody>
          <a:bodyPr wrap="square" lIns="0" tIns="0" rIns="0" bIns="0" rtlCol="0" anchor="ctr"/>
          <a:lstStyle/>
          <a:p>
            <a:pPr marL="0" indent="0" algn="ctr">
              <a:buNone/>
            </a:pPr>
            <a:r>
              <a:rPr lang="en-US" sz="1250" b="1" dirty="0">
                <a:solidFill>
                  <a:srgbClr val="B23A48"/>
                </a:solidFill>
                <a:latin typeface="Calibri" pitchFamily="34" charset="0"/>
                <a:ea typeface="Calibri" pitchFamily="34" charset="-122"/>
                <a:cs typeface="Calibri" pitchFamily="34" charset="-120"/>
              </a:rPr>
              <a:t>1</a:t>
            </a:r>
            <a:endParaRPr lang="en-US" sz="1250" dirty="0"/>
          </a:p>
        </p:txBody>
      </p:sp>
      <p:sp>
        <p:nvSpPr>
          <p:cNvPr id="51" name="Text 49"/>
          <p:cNvSpPr/>
          <p:nvPr/>
        </p:nvSpPr>
        <p:spPr>
          <a:xfrm>
            <a:off x="8979408" y="4169664"/>
            <a:ext cx="1115568" cy="438912"/>
          </a:xfrm>
          <a:prstGeom prst="rect">
            <a:avLst/>
          </a:prstGeom>
          <a:noFill/>
          <a:ln/>
        </p:spPr>
        <p:txBody>
          <a:bodyPr wrap="square" lIns="0" tIns="0" rIns="0" bIns="0" rtlCol="0" anchor="ctr"/>
          <a:lstStyle/>
          <a:p>
            <a:pPr marL="0" indent="0" algn="ctr">
              <a:buNone/>
            </a:pPr>
            <a:r>
              <a:rPr lang="en-US" sz="1250" b="1" dirty="0">
                <a:solidFill>
                  <a:srgbClr val="B23A48"/>
                </a:solidFill>
                <a:latin typeface="Calibri" pitchFamily="34" charset="0"/>
                <a:ea typeface="Calibri" pitchFamily="34" charset="-122"/>
                <a:cs typeface="Calibri" pitchFamily="34" charset="-120"/>
              </a:rPr>
              <a:t>−0.5</a:t>
            </a:r>
            <a:endParaRPr lang="en-US" sz="1250" dirty="0"/>
          </a:p>
        </p:txBody>
      </p:sp>
      <p:sp>
        <p:nvSpPr>
          <p:cNvPr id="52" name="Text 50"/>
          <p:cNvSpPr/>
          <p:nvPr/>
        </p:nvSpPr>
        <p:spPr>
          <a:xfrm>
            <a:off x="10351008" y="4169664"/>
            <a:ext cx="1115568" cy="438912"/>
          </a:xfrm>
          <a:prstGeom prst="rect">
            <a:avLst/>
          </a:prstGeom>
          <a:noFill/>
          <a:ln/>
        </p:spPr>
        <p:txBody>
          <a:bodyPr wrap="square" lIns="0" tIns="0" rIns="0" bIns="0" rtlCol="0" anchor="ctr"/>
          <a:lstStyle/>
          <a:p>
            <a:pPr marL="0" indent="0" algn="ctr">
              <a:buNone/>
            </a:pPr>
            <a:r>
              <a:rPr lang="en-US" sz="1250" b="1" dirty="0">
                <a:solidFill>
                  <a:srgbClr val="B23A48"/>
                </a:solidFill>
                <a:latin typeface="Calibri" pitchFamily="34" charset="0"/>
                <a:ea typeface="Calibri" pitchFamily="34" charset="-122"/>
                <a:cs typeface="Calibri" pitchFamily="34" charset="-120"/>
              </a:rPr>
              <a:t>−0.5</a:t>
            </a:r>
            <a:endParaRPr lang="en-US" sz="1250" dirty="0"/>
          </a:p>
        </p:txBody>
      </p:sp>
      <p:sp>
        <p:nvSpPr>
          <p:cNvPr id="53" name="Shape 51"/>
          <p:cNvSpPr/>
          <p:nvPr/>
        </p:nvSpPr>
        <p:spPr>
          <a:xfrm>
            <a:off x="566928" y="4846320"/>
            <a:ext cx="3517392" cy="1316736"/>
          </a:xfrm>
          <a:prstGeom prst="roundRect">
            <a:avLst>
              <a:gd name="adj" fmla="val 6250"/>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54" name="Text 52"/>
          <p:cNvSpPr/>
          <p:nvPr/>
        </p:nvSpPr>
        <p:spPr>
          <a:xfrm>
            <a:off x="768096" y="4956048"/>
            <a:ext cx="3115056" cy="274320"/>
          </a:xfrm>
          <a:prstGeom prst="rect">
            <a:avLst/>
          </a:prstGeom>
          <a:noFill/>
          <a:ln/>
        </p:spPr>
        <p:txBody>
          <a:bodyPr wrap="square" lIns="0" tIns="0" rIns="0" bIns="0" rtlCol="0" anchor="ctr"/>
          <a:lstStyle/>
          <a:p>
            <a:pPr marL="0" indent="0">
              <a:buNone/>
            </a:pPr>
            <a:r>
              <a:rPr lang="en-US" sz="1250" b="1" dirty="0">
                <a:solidFill>
                  <a:srgbClr val="1C7293"/>
                </a:solidFill>
                <a:latin typeface="Calibri" pitchFamily="34" charset="0"/>
                <a:ea typeface="Calibri" pitchFamily="34" charset="-122"/>
                <a:cs typeface="Calibri" pitchFamily="34" charset="-120"/>
              </a:rPr>
              <a:t>Why each row is shifted</a:t>
            </a:r>
            <a:endParaRPr lang="en-US" sz="1250" dirty="0"/>
          </a:p>
        </p:txBody>
      </p:sp>
      <p:sp>
        <p:nvSpPr>
          <p:cNvPr id="55" name="Text 53"/>
          <p:cNvSpPr/>
          <p:nvPr/>
        </p:nvSpPr>
        <p:spPr>
          <a:xfrm>
            <a:off x="768096" y="5248656"/>
            <a:ext cx="3115056" cy="841248"/>
          </a:xfrm>
          <a:prstGeom prst="rect">
            <a:avLst/>
          </a:prstGeom>
          <a:noFill/>
          <a:ln/>
        </p:spPr>
        <p:txBody>
          <a:bodyPr wrap="square" lIns="0" tIns="0" rIns="0" bIns="0" rtlCol="0" anchor="t"/>
          <a:lstStyle/>
          <a:p>
            <a:pPr marL="0" indent="0">
              <a:lnSpc>
                <a:spcPct val="106000"/>
              </a:lnSpc>
              <a:buNone/>
            </a:pPr>
            <a:r>
              <a:rPr lang="en-US" sz="1150" dirty="0">
                <a:solidFill>
                  <a:srgbClr val="22354F"/>
                </a:solidFill>
                <a:latin typeface="Calibri" pitchFamily="34" charset="0"/>
                <a:ea typeface="Calibri" pitchFamily="34" charset="-122"/>
                <a:cs typeface="Calibri" pitchFamily="34" charset="-120"/>
              </a:rPr>
              <a:t>The row for x[k] starts in column k because that copy of the impulse response begins when that input sample arrives, not before.</a:t>
            </a:r>
            <a:endParaRPr lang="en-US" sz="1150" dirty="0"/>
          </a:p>
        </p:txBody>
      </p:sp>
      <p:sp>
        <p:nvSpPr>
          <p:cNvPr id="56" name="Shape 54"/>
          <p:cNvSpPr/>
          <p:nvPr/>
        </p:nvSpPr>
        <p:spPr>
          <a:xfrm>
            <a:off x="4322064" y="4846320"/>
            <a:ext cx="3517392" cy="1316736"/>
          </a:xfrm>
          <a:prstGeom prst="roundRect">
            <a:avLst>
              <a:gd name="adj" fmla="val 6250"/>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57" name="Text 55"/>
          <p:cNvSpPr/>
          <p:nvPr/>
        </p:nvSpPr>
        <p:spPr>
          <a:xfrm>
            <a:off x="4523232" y="4956048"/>
            <a:ext cx="3115056" cy="274320"/>
          </a:xfrm>
          <a:prstGeom prst="rect">
            <a:avLst/>
          </a:prstGeom>
          <a:noFill/>
          <a:ln/>
        </p:spPr>
        <p:txBody>
          <a:bodyPr wrap="square" lIns="0" tIns="0" rIns="0" bIns="0" rtlCol="0" anchor="ctr"/>
          <a:lstStyle/>
          <a:p>
            <a:pPr marL="0" indent="0">
              <a:buNone/>
            </a:pPr>
            <a:r>
              <a:rPr lang="en-US" sz="1250" b="1" dirty="0">
                <a:solidFill>
                  <a:srgbClr val="C97A1E"/>
                </a:solidFill>
                <a:latin typeface="Calibri" pitchFamily="34" charset="0"/>
                <a:ea typeface="Calibri" pitchFamily="34" charset="-122"/>
                <a:cs typeface="Calibri" pitchFamily="34" charset="-120"/>
              </a:rPr>
              <a:t>Why the answer has six columns</a:t>
            </a:r>
            <a:endParaRPr lang="en-US" sz="1250" dirty="0"/>
          </a:p>
        </p:txBody>
      </p:sp>
      <p:sp>
        <p:nvSpPr>
          <p:cNvPr id="58" name="Text 56"/>
          <p:cNvSpPr/>
          <p:nvPr/>
        </p:nvSpPr>
        <p:spPr>
          <a:xfrm>
            <a:off x="4523232" y="5248656"/>
            <a:ext cx="3115056" cy="841248"/>
          </a:xfrm>
          <a:prstGeom prst="rect">
            <a:avLst/>
          </a:prstGeom>
          <a:noFill/>
          <a:ln/>
        </p:spPr>
        <p:txBody>
          <a:bodyPr wrap="square" lIns="0" tIns="0" rIns="0" bIns="0" rtlCol="0" anchor="t"/>
          <a:lstStyle/>
          <a:p>
            <a:pPr marL="0" indent="0">
              <a:lnSpc>
                <a:spcPct val="106000"/>
              </a:lnSpc>
              <a:buNone/>
            </a:pPr>
            <a:r>
              <a:rPr lang="en-US" sz="1150" dirty="0">
                <a:solidFill>
                  <a:srgbClr val="22354F"/>
                </a:solidFill>
                <a:latin typeface="Calibri" pitchFamily="34" charset="0"/>
                <a:ea typeface="Calibri" pitchFamily="34" charset="-122"/>
                <a:cs typeface="Calibri" pitchFamily="34" charset="-120"/>
              </a:rPr>
              <a:t>Four rows, each three long, staggered by one: 4 + 3 − 1 = 6. Count the columns before you start and you will know immediately if a term has gone missing.</a:t>
            </a:r>
            <a:endParaRPr lang="en-US" sz="1150" dirty="0"/>
          </a:p>
        </p:txBody>
      </p:sp>
      <p:sp>
        <p:nvSpPr>
          <p:cNvPr id="59" name="Shape 57"/>
          <p:cNvSpPr/>
          <p:nvPr/>
        </p:nvSpPr>
        <p:spPr>
          <a:xfrm>
            <a:off x="8077200" y="4846320"/>
            <a:ext cx="3517392" cy="1316736"/>
          </a:xfrm>
          <a:prstGeom prst="roundRect">
            <a:avLst>
              <a:gd name="adj" fmla="val 6250"/>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60" name="Text 58"/>
          <p:cNvSpPr/>
          <p:nvPr/>
        </p:nvSpPr>
        <p:spPr>
          <a:xfrm>
            <a:off x="8278368" y="4956048"/>
            <a:ext cx="3115056" cy="274320"/>
          </a:xfrm>
          <a:prstGeom prst="rect">
            <a:avLst/>
          </a:prstGeom>
          <a:noFill/>
          <a:ln/>
        </p:spPr>
        <p:txBody>
          <a:bodyPr wrap="square" lIns="0" tIns="0" rIns="0" bIns="0" rtlCol="0" anchor="ctr"/>
          <a:lstStyle/>
          <a:p>
            <a:pPr marL="0" indent="0">
              <a:buNone/>
            </a:pPr>
            <a:r>
              <a:rPr lang="en-US" sz="1250" b="1" dirty="0">
                <a:solidFill>
                  <a:srgbClr val="2E7D5B"/>
                </a:solidFill>
                <a:latin typeface="Calibri" pitchFamily="34" charset="0"/>
                <a:ea typeface="Calibri" pitchFamily="34" charset="-122"/>
                <a:cs typeface="Calibri" pitchFamily="34" charset="-120"/>
              </a:rPr>
              <a:t>When to prefer this method</a:t>
            </a:r>
            <a:endParaRPr lang="en-US" sz="1250" dirty="0"/>
          </a:p>
        </p:txBody>
      </p:sp>
      <p:sp>
        <p:nvSpPr>
          <p:cNvPr id="61" name="Text 59"/>
          <p:cNvSpPr/>
          <p:nvPr/>
        </p:nvSpPr>
        <p:spPr>
          <a:xfrm>
            <a:off x="8278368" y="5248656"/>
            <a:ext cx="3115056" cy="841248"/>
          </a:xfrm>
          <a:prstGeom prst="rect">
            <a:avLst/>
          </a:prstGeom>
          <a:noFill/>
          <a:ln/>
        </p:spPr>
        <p:txBody>
          <a:bodyPr wrap="square" lIns="0" tIns="0" rIns="0" bIns="0" rtlCol="0" anchor="t"/>
          <a:lstStyle/>
          <a:p>
            <a:pPr marL="0" indent="0">
              <a:lnSpc>
                <a:spcPct val="106000"/>
              </a:lnSpc>
              <a:buNone/>
            </a:pPr>
            <a:r>
              <a:rPr lang="en-US" sz="1150" dirty="0">
                <a:solidFill>
                  <a:srgbClr val="22354F"/>
                </a:solidFill>
                <a:latin typeface="Calibri" pitchFamily="34" charset="0"/>
                <a:ea typeface="Calibri" pitchFamily="34" charset="-122"/>
                <a:cs typeface="Calibri" pitchFamily="34" charset="-120"/>
              </a:rPr>
              <a:t>Whenever both sequences are short and written out explicitly. The flip-and-slide picture is better for understanding; the table is better for getting the arithmetic right.</a:t>
            </a:r>
            <a:endParaRPr lang="en-US" sz="1150" dirty="0"/>
          </a:p>
        </p:txBody>
      </p:sp>
      <p:sp>
        <p:nvSpPr>
          <p:cNvPr id="62" name="Text 60"/>
          <p:cNvSpPr/>
          <p:nvPr/>
        </p:nvSpPr>
        <p:spPr>
          <a:xfrm>
            <a:off x="566928" y="6473952"/>
            <a:ext cx="8595360" cy="237744"/>
          </a:xfrm>
          <a:prstGeom prst="rect">
            <a:avLst/>
          </a:prstGeom>
          <a:noFill/>
          <a:ln/>
        </p:spPr>
        <p:txBody>
          <a:bodyPr wrap="square" lIns="0" tIns="0" rIns="0" bIns="0" rtlCol="0" anchor="ctr"/>
          <a:lstStyle/>
          <a:p>
            <a:pPr marL="0" indent="0">
              <a:buNone/>
            </a:pPr>
            <a:r>
              <a:rPr lang="en-US" sz="900" dirty="0">
                <a:solidFill>
                  <a:srgbClr val="5A6B7D"/>
                </a:solidFill>
                <a:latin typeface="Calibri" pitchFamily="34" charset="0"/>
                <a:ea typeface="Calibri" pitchFamily="34" charset="-122"/>
                <a:cs typeface="Calibri" pitchFamily="34" charset="-120"/>
              </a:rPr>
              <a:t>CSE 5112  ·  Module 1  ·  Foundations of DSP</a:t>
            </a:r>
            <a:endParaRPr lang="en-US" sz="900" dirty="0"/>
          </a:p>
        </p:txBody>
      </p:sp>
      <p:sp>
        <p:nvSpPr>
          <p:cNvPr id="63" name="Text 61"/>
          <p:cNvSpPr/>
          <p:nvPr/>
        </p:nvSpPr>
        <p:spPr>
          <a:xfrm>
            <a:off x="10680192" y="6473952"/>
            <a:ext cx="914400" cy="237744"/>
          </a:xfrm>
          <a:prstGeom prst="rect">
            <a:avLst/>
          </a:prstGeom>
          <a:noFill/>
          <a:ln/>
        </p:spPr>
        <p:txBody>
          <a:bodyPr wrap="square" lIns="0" tIns="0" rIns="0" bIns="0" rtlCol="0" anchor="ctr"/>
          <a:lstStyle/>
          <a:p>
            <a:pPr marL="0" indent="0" algn="r">
              <a:buNone/>
            </a:pPr>
            <a:r>
              <a:rPr lang="en-US" sz="900" dirty="0">
                <a:solidFill>
                  <a:srgbClr val="5A6B7D"/>
                </a:solidFill>
                <a:latin typeface="Calibri" pitchFamily="34" charset="0"/>
                <a:ea typeface="Calibri" pitchFamily="34" charset="-122"/>
                <a:cs typeface="Calibri" pitchFamily="34" charset="-120"/>
              </a:rPr>
              <a:t>45</a:t>
            </a:r>
            <a:endParaRPr lang="en-US" sz="9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66928" y="365760"/>
            <a:ext cx="11027664" cy="566928"/>
          </a:xfrm>
          <a:prstGeom prst="rect">
            <a:avLst/>
          </a:prstGeom>
          <a:noFill/>
          <a:ln/>
        </p:spPr>
        <p:txBody>
          <a:bodyPr wrap="square" lIns="0" tIns="0" rIns="0" bIns="0" rtlCol="0" anchor="ctr"/>
          <a:lstStyle/>
          <a:p>
            <a:pPr marL="0" indent="0">
              <a:buNone/>
            </a:pPr>
            <a:r>
              <a:rPr lang="en-US" sz="2900" b="1" dirty="0">
                <a:solidFill>
                  <a:srgbClr val="16243D"/>
                </a:solidFill>
                <a:latin typeface="Cambria" pitchFamily="34" charset="0"/>
                <a:ea typeface="Cambria" pitchFamily="34" charset="-122"/>
                <a:cs typeface="Cambria" pitchFamily="34" charset="-120"/>
              </a:rPr>
              <a:t>The result, and the properties worth knowing</a:t>
            </a:r>
            <a:endParaRPr lang="en-US" sz="2900" dirty="0"/>
          </a:p>
        </p:txBody>
      </p:sp>
      <p:sp>
        <p:nvSpPr>
          <p:cNvPr id="3" name="Text 1"/>
          <p:cNvSpPr/>
          <p:nvPr/>
        </p:nvSpPr>
        <p:spPr>
          <a:xfrm>
            <a:off x="566928" y="914400"/>
            <a:ext cx="11027664" cy="347472"/>
          </a:xfrm>
          <a:prstGeom prst="rect">
            <a:avLst/>
          </a:prstGeom>
          <a:noFill/>
          <a:ln/>
        </p:spPr>
        <p:txBody>
          <a:bodyPr wrap="square" lIns="0" tIns="0" rIns="0" bIns="0" rtlCol="0" anchor="ctr"/>
          <a:lstStyle/>
          <a:p>
            <a:pPr marL="0" indent="0">
              <a:buNone/>
            </a:pPr>
            <a:r>
              <a:rPr lang="en-US" sz="1350" dirty="0">
                <a:solidFill>
                  <a:srgbClr val="43596E"/>
                </a:solidFill>
                <a:latin typeface="Calibri" pitchFamily="34" charset="0"/>
                <a:ea typeface="Calibri" pitchFamily="34" charset="-122"/>
                <a:cs typeface="Calibri" pitchFamily="34" charset="-120"/>
              </a:rPr>
              <a:t>y[n] = {1, 3, 3.5, 1, −0.5, −0.5}</a:t>
            </a:r>
            <a:endParaRPr lang="en-US" sz="1350" dirty="0"/>
          </a:p>
        </p:txBody>
      </p:sp>
      <p:pic>
        <p:nvPicPr>
          <p:cNvPr id="4" name="Image 0" descr="assets/fig/conv_result.png"/>
          <p:cNvPicPr>
            <a:picLocks noChangeAspect="1"/>
          </p:cNvPicPr>
          <p:nvPr/>
        </p:nvPicPr>
        <p:blipFill>
          <a:blip r:embed="rId3"/>
          <a:stretch>
            <a:fillRect/>
          </a:stretch>
        </p:blipFill>
        <p:spPr>
          <a:xfrm>
            <a:off x="960120" y="1444752"/>
            <a:ext cx="10241280" cy="2579998"/>
          </a:xfrm>
          <a:prstGeom prst="rect">
            <a:avLst/>
          </a:prstGeom>
        </p:spPr>
      </p:pic>
      <p:sp>
        <p:nvSpPr>
          <p:cNvPr id="5" name="Shape 2"/>
          <p:cNvSpPr/>
          <p:nvPr/>
        </p:nvSpPr>
        <p:spPr>
          <a:xfrm>
            <a:off x="566928" y="4299070"/>
            <a:ext cx="2606040" cy="1426464"/>
          </a:xfrm>
          <a:prstGeom prst="roundRect">
            <a:avLst>
              <a:gd name="adj" fmla="val 5769"/>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6" name="Text 3"/>
          <p:cNvSpPr/>
          <p:nvPr/>
        </p:nvSpPr>
        <p:spPr>
          <a:xfrm>
            <a:off x="731520" y="4408798"/>
            <a:ext cx="2276856" cy="256032"/>
          </a:xfrm>
          <a:prstGeom prst="rect">
            <a:avLst/>
          </a:prstGeom>
          <a:noFill/>
          <a:ln/>
        </p:spPr>
        <p:txBody>
          <a:bodyPr wrap="square" lIns="0" tIns="0" rIns="0" bIns="0" rtlCol="0" anchor="ctr"/>
          <a:lstStyle/>
          <a:p>
            <a:pPr marL="0" indent="0">
              <a:buNone/>
            </a:pPr>
            <a:r>
              <a:rPr lang="en-US" sz="1250" b="1" dirty="0">
                <a:solidFill>
                  <a:srgbClr val="1C7293"/>
                </a:solidFill>
                <a:latin typeface="Calibri" pitchFamily="34" charset="0"/>
                <a:ea typeface="Calibri" pitchFamily="34" charset="-122"/>
                <a:cs typeface="Calibri" pitchFamily="34" charset="-120"/>
              </a:rPr>
              <a:t>Commutative</a:t>
            </a:r>
            <a:endParaRPr lang="en-US" sz="1250" dirty="0"/>
          </a:p>
        </p:txBody>
      </p:sp>
      <p:sp>
        <p:nvSpPr>
          <p:cNvPr id="7" name="Text 4"/>
          <p:cNvSpPr/>
          <p:nvPr/>
        </p:nvSpPr>
        <p:spPr>
          <a:xfrm>
            <a:off x="731520" y="4683118"/>
            <a:ext cx="2276856" cy="310896"/>
          </a:xfrm>
          <a:prstGeom prst="rect">
            <a:avLst/>
          </a:prstGeom>
          <a:noFill/>
          <a:ln/>
        </p:spPr>
        <p:txBody>
          <a:bodyPr wrap="square" lIns="0" tIns="0" rIns="0" bIns="0" rtlCol="0" anchor="t"/>
          <a:lstStyle/>
          <a:p>
            <a:pPr marL="0" indent="0">
              <a:buNone/>
            </a:pPr>
            <a:r>
              <a:rPr lang="en-US" sz="1100" i="1" dirty="0">
                <a:solidFill>
                  <a:srgbClr val="16243D"/>
                </a:solidFill>
                <a:latin typeface="Cambria" pitchFamily="34" charset="0"/>
                <a:ea typeface="Cambria" pitchFamily="34" charset="-122"/>
                <a:cs typeface="Cambria" pitchFamily="34" charset="-120"/>
              </a:rPr>
              <a:t>x[n] * h[n] = h[n] * x[n]</a:t>
            </a:r>
            <a:endParaRPr lang="en-US" sz="1100" dirty="0"/>
          </a:p>
        </p:txBody>
      </p:sp>
      <p:sp>
        <p:nvSpPr>
          <p:cNvPr id="8" name="Text 5"/>
          <p:cNvSpPr/>
          <p:nvPr/>
        </p:nvSpPr>
        <p:spPr>
          <a:xfrm>
            <a:off x="731520" y="5012302"/>
            <a:ext cx="2276856" cy="566928"/>
          </a:xfrm>
          <a:prstGeom prst="rect">
            <a:avLst/>
          </a:prstGeom>
          <a:noFill/>
          <a:ln/>
        </p:spPr>
        <p:txBody>
          <a:bodyPr wrap="square" lIns="0" tIns="0" rIns="0" bIns="0" rtlCol="0" anchor="t"/>
          <a:lstStyle/>
          <a:p>
            <a:pPr marL="0" indent="0">
              <a:buNone/>
            </a:pPr>
            <a:r>
              <a:rPr lang="en-US" sz="1050" dirty="0">
                <a:solidFill>
                  <a:srgbClr val="5A6B7D"/>
                </a:solidFill>
                <a:latin typeface="Calibri" pitchFamily="34" charset="0"/>
                <a:ea typeface="Calibri" pitchFamily="34" charset="-122"/>
                <a:cs typeface="Calibri" pitchFamily="34" charset="-120"/>
              </a:rPr>
              <a:t>Swap whichever is easier to flip</a:t>
            </a:r>
            <a:endParaRPr lang="en-US" sz="1050" dirty="0"/>
          </a:p>
        </p:txBody>
      </p:sp>
      <p:sp>
        <p:nvSpPr>
          <p:cNvPr id="9" name="Shape 6"/>
          <p:cNvSpPr/>
          <p:nvPr/>
        </p:nvSpPr>
        <p:spPr>
          <a:xfrm>
            <a:off x="3374136" y="4299070"/>
            <a:ext cx="2606040" cy="1426464"/>
          </a:xfrm>
          <a:prstGeom prst="roundRect">
            <a:avLst>
              <a:gd name="adj" fmla="val 5769"/>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10" name="Text 7"/>
          <p:cNvSpPr/>
          <p:nvPr/>
        </p:nvSpPr>
        <p:spPr>
          <a:xfrm>
            <a:off x="3538728" y="4408798"/>
            <a:ext cx="2276856" cy="256032"/>
          </a:xfrm>
          <a:prstGeom prst="rect">
            <a:avLst/>
          </a:prstGeom>
          <a:noFill/>
          <a:ln/>
        </p:spPr>
        <p:txBody>
          <a:bodyPr wrap="square" lIns="0" tIns="0" rIns="0" bIns="0" rtlCol="0" anchor="ctr"/>
          <a:lstStyle/>
          <a:p>
            <a:pPr marL="0" indent="0">
              <a:buNone/>
            </a:pPr>
            <a:r>
              <a:rPr lang="en-US" sz="1250" b="1" dirty="0">
                <a:solidFill>
                  <a:srgbClr val="C97A1E"/>
                </a:solidFill>
                <a:latin typeface="Calibri" pitchFamily="34" charset="0"/>
                <a:ea typeface="Calibri" pitchFamily="34" charset="-122"/>
                <a:cs typeface="Calibri" pitchFamily="34" charset="-120"/>
              </a:rPr>
              <a:t>Associative</a:t>
            </a:r>
            <a:endParaRPr lang="en-US" sz="1250" dirty="0"/>
          </a:p>
        </p:txBody>
      </p:sp>
      <p:sp>
        <p:nvSpPr>
          <p:cNvPr id="11" name="Text 8"/>
          <p:cNvSpPr/>
          <p:nvPr/>
        </p:nvSpPr>
        <p:spPr>
          <a:xfrm>
            <a:off x="3538728" y="4683118"/>
            <a:ext cx="2276856" cy="310896"/>
          </a:xfrm>
          <a:prstGeom prst="rect">
            <a:avLst/>
          </a:prstGeom>
          <a:noFill/>
          <a:ln/>
        </p:spPr>
        <p:txBody>
          <a:bodyPr wrap="square" lIns="0" tIns="0" rIns="0" bIns="0" rtlCol="0" anchor="t"/>
          <a:lstStyle/>
          <a:p>
            <a:pPr marL="0" indent="0">
              <a:buNone/>
            </a:pPr>
            <a:r>
              <a:rPr lang="en-US" sz="1100" i="1" dirty="0">
                <a:solidFill>
                  <a:srgbClr val="16243D"/>
                </a:solidFill>
                <a:latin typeface="Cambria" pitchFamily="34" charset="0"/>
                <a:ea typeface="Cambria" pitchFamily="34" charset="-122"/>
                <a:cs typeface="Cambria" pitchFamily="34" charset="-120"/>
              </a:rPr>
              <a:t>(x * h₁) * h₂ = x * (h₁ * h₂)</a:t>
            </a:r>
            <a:endParaRPr lang="en-US" sz="1100" dirty="0"/>
          </a:p>
        </p:txBody>
      </p:sp>
      <p:sp>
        <p:nvSpPr>
          <p:cNvPr id="12" name="Text 9"/>
          <p:cNvSpPr/>
          <p:nvPr/>
        </p:nvSpPr>
        <p:spPr>
          <a:xfrm>
            <a:off x="3538728" y="5012302"/>
            <a:ext cx="2276856" cy="566928"/>
          </a:xfrm>
          <a:prstGeom prst="rect">
            <a:avLst/>
          </a:prstGeom>
          <a:noFill/>
          <a:ln/>
        </p:spPr>
        <p:txBody>
          <a:bodyPr wrap="square" lIns="0" tIns="0" rIns="0" bIns="0" rtlCol="0" anchor="t"/>
          <a:lstStyle/>
          <a:p>
            <a:pPr marL="0" indent="0">
              <a:buNone/>
            </a:pPr>
            <a:r>
              <a:rPr lang="en-US" sz="1050" dirty="0">
                <a:solidFill>
                  <a:srgbClr val="5A6B7D"/>
                </a:solidFill>
                <a:latin typeface="Calibri" pitchFamily="34" charset="0"/>
                <a:ea typeface="Calibri" pitchFamily="34" charset="-122"/>
                <a:cs typeface="Calibri" pitchFamily="34" charset="-120"/>
              </a:rPr>
              <a:t>Cascaded systems merge into one</a:t>
            </a:r>
            <a:endParaRPr lang="en-US" sz="1050" dirty="0"/>
          </a:p>
        </p:txBody>
      </p:sp>
      <p:sp>
        <p:nvSpPr>
          <p:cNvPr id="13" name="Shape 10"/>
          <p:cNvSpPr/>
          <p:nvPr/>
        </p:nvSpPr>
        <p:spPr>
          <a:xfrm>
            <a:off x="6181344" y="4299070"/>
            <a:ext cx="2606040" cy="1426464"/>
          </a:xfrm>
          <a:prstGeom prst="roundRect">
            <a:avLst>
              <a:gd name="adj" fmla="val 5769"/>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14" name="Text 11"/>
          <p:cNvSpPr/>
          <p:nvPr/>
        </p:nvSpPr>
        <p:spPr>
          <a:xfrm>
            <a:off x="6345936" y="4408798"/>
            <a:ext cx="2276856" cy="256032"/>
          </a:xfrm>
          <a:prstGeom prst="rect">
            <a:avLst/>
          </a:prstGeom>
          <a:noFill/>
          <a:ln/>
        </p:spPr>
        <p:txBody>
          <a:bodyPr wrap="square" lIns="0" tIns="0" rIns="0" bIns="0" rtlCol="0" anchor="ctr"/>
          <a:lstStyle/>
          <a:p>
            <a:pPr marL="0" indent="0">
              <a:buNone/>
            </a:pPr>
            <a:r>
              <a:rPr lang="en-US" sz="1250" b="1" dirty="0">
                <a:solidFill>
                  <a:srgbClr val="2E7D5B"/>
                </a:solidFill>
                <a:latin typeface="Calibri" pitchFamily="34" charset="0"/>
                <a:ea typeface="Calibri" pitchFamily="34" charset="-122"/>
                <a:cs typeface="Calibri" pitchFamily="34" charset="-120"/>
              </a:rPr>
              <a:t>Distributive</a:t>
            </a:r>
            <a:endParaRPr lang="en-US" sz="1250" dirty="0"/>
          </a:p>
        </p:txBody>
      </p:sp>
      <p:sp>
        <p:nvSpPr>
          <p:cNvPr id="15" name="Text 12"/>
          <p:cNvSpPr/>
          <p:nvPr/>
        </p:nvSpPr>
        <p:spPr>
          <a:xfrm>
            <a:off x="6345936" y="4683118"/>
            <a:ext cx="2276856" cy="310896"/>
          </a:xfrm>
          <a:prstGeom prst="rect">
            <a:avLst/>
          </a:prstGeom>
          <a:noFill/>
          <a:ln/>
        </p:spPr>
        <p:txBody>
          <a:bodyPr wrap="square" lIns="0" tIns="0" rIns="0" bIns="0" rtlCol="0" anchor="t"/>
          <a:lstStyle/>
          <a:p>
            <a:pPr marL="0" indent="0">
              <a:buNone/>
            </a:pPr>
            <a:r>
              <a:rPr lang="en-US" sz="1100" i="1" dirty="0">
                <a:solidFill>
                  <a:srgbClr val="16243D"/>
                </a:solidFill>
                <a:latin typeface="Cambria" pitchFamily="34" charset="0"/>
                <a:ea typeface="Cambria" pitchFamily="34" charset="-122"/>
                <a:cs typeface="Cambria" pitchFamily="34" charset="-120"/>
              </a:rPr>
              <a:t>x * (h₁ + h₂) = x * h₁ + x * h₂</a:t>
            </a:r>
            <a:endParaRPr lang="en-US" sz="1100" dirty="0"/>
          </a:p>
        </p:txBody>
      </p:sp>
      <p:sp>
        <p:nvSpPr>
          <p:cNvPr id="16" name="Text 13"/>
          <p:cNvSpPr/>
          <p:nvPr/>
        </p:nvSpPr>
        <p:spPr>
          <a:xfrm>
            <a:off x="6345936" y="5012302"/>
            <a:ext cx="2276856" cy="566928"/>
          </a:xfrm>
          <a:prstGeom prst="rect">
            <a:avLst/>
          </a:prstGeom>
          <a:noFill/>
          <a:ln/>
        </p:spPr>
        <p:txBody>
          <a:bodyPr wrap="square" lIns="0" tIns="0" rIns="0" bIns="0" rtlCol="0" anchor="t"/>
          <a:lstStyle/>
          <a:p>
            <a:pPr marL="0" indent="0">
              <a:buNone/>
            </a:pPr>
            <a:r>
              <a:rPr lang="en-US" sz="1050" dirty="0">
                <a:solidFill>
                  <a:srgbClr val="5A6B7D"/>
                </a:solidFill>
                <a:latin typeface="Calibri" pitchFamily="34" charset="0"/>
                <a:ea typeface="Calibri" pitchFamily="34" charset="-122"/>
                <a:cs typeface="Calibri" pitchFamily="34" charset="-120"/>
              </a:rPr>
              <a:t>Parallel branches add</a:t>
            </a:r>
            <a:endParaRPr lang="en-US" sz="1050" dirty="0"/>
          </a:p>
        </p:txBody>
      </p:sp>
      <p:sp>
        <p:nvSpPr>
          <p:cNvPr id="17" name="Shape 14"/>
          <p:cNvSpPr/>
          <p:nvPr/>
        </p:nvSpPr>
        <p:spPr>
          <a:xfrm>
            <a:off x="8988552" y="4299070"/>
            <a:ext cx="2606040" cy="1426464"/>
          </a:xfrm>
          <a:prstGeom prst="roundRect">
            <a:avLst>
              <a:gd name="adj" fmla="val 5769"/>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18" name="Text 15"/>
          <p:cNvSpPr/>
          <p:nvPr/>
        </p:nvSpPr>
        <p:spPr>
          <a:xfrm>
            <a:off x="9153144" y="4408798"/>
            <a:ext cx="2276856" cy="256032"/>
          </a:xfrm>
          <a:prstGeom prst="rect">
            <a:avLst/>
          </a:prstGeom>
          <a:noFill/>
          <a:ln/>
        </p:spPr>
        <p:txBody>
          <a:bodyPr wrap="square" lIns="0" tIns="0" rIns="0" bIns="0" rtlCol="0" anchor="ctr"/>
          <a:lstStyle/>
          <a:p>
            <a:pPr marL="0" indent="0">
              <a:buNone/>
            </a:pPr>
            <a:r>
              <a:rPr lang="en-US" sz="1250" b="1" dirty="0">
                <a:solidFill>
                  <a:srgbClr val="B23A48"/>
                </a:solidFill>
                <a:latin typeface="Calibri" pitchFamily="34" charset="0"/>
                <a:ea typeface="Calibri" pitchFamily="34" charset="-122"/>
                <a:cs typeface="Calibri" pitchFamily="34" charset="-120"/>
              </a:rPr>
              <a:t>Identity</a:t>
            </a:r>
            <a:endParaRPr lang="en-US" sz="1250" dirty="0"/>
          </a:p>
        </p:txBody>
      </p:sp>
      <p:sp>
        <p:nvSpPr>
          <p:cNvPr id="19" name="Text 16"/>
          <p:cNvSpPr/>
          <p:nvPr/>
        </p:nvSpPr>
        <p:spPr>
          <a:xfrm>
            <a:off x="9153144" y="4683118"/>
            <a:ext cx="2276856" cy="310896"/>
          </a:xfrm>
          <a:prstGeom prst="rect">
            <a:avLst/>
          </a:prstGeom>
          <a:noFill/>
          <a:ln/>
        </p:spPr>
        <p:txBody>
          <a:bodyPr wrap="square" lIns="0" tIns="0" rIns="0" bIns="0" rtlCol="0" anchor="t"/>
          <a:lstStyle/>
          <a:p>
            <a:pPr marL="0" indent="0">
              <a:buNone/>
            </a:pPr>
            <a:r>
              <a:rPr lang="en-US" sz="1100" i="1" dirty="0">
                <a:solidFill>
                  <a:srgbClr val="16243D"/>
                </a:solidFill>
                <a:latin typeface="Cambria" pitchFamily="34" charset="0"/>
                <a:ea typeface="Cambria" pitchFamily="34" charset="-122"/>
                <a:cs typeface="Cambria" pitchFamily="34" charset="-120"/>
              </a:rPr>
              <a:t>x[n] * δ[n] = x[n]</a:t>
            </a:r>
            <a:endParaRPr lang="en-US" sz="1100" dirty="0"/>
          </a:p>
        </p:txBody>
      </p:sp>
      <p:sp>
        <p:nvSpPr>
          <p:cNvPr id="20" name="Text 17"/>
          <p:cNvSpPr/>
          <p:nvPr/>
        </p:nvSpPr>
        <p:spPr>
          <a:xfrm>
            <a:off x="9153144" y="5012302"/>
            <a:ext cx="2276856" cy="566928"/>
          </a:xfrm>
          <a:prstGeom prst="rect">
            <a:avLst/>
          </a:prstGeom>
          <a:noFill/>
          <a:ln/>
        </p:spPr>
        <p:txBody>
          <a:bodyPr wrap="square" lIns="0" tIns="0" rIns="0" bIns="0" rtlCol="0" anchor="t"/>
          <a:lstStyle/>
          <a:p>
            <a:pPr marL="0" indent="0">
              <a:buNone/>
            </a:pPr>
            <a:r>
              <a:rPr lang="en-US" sz="1050" dirty="0">
                <a:solidFill>
                  <a:srgbClr val="5A6B7D"/>
                </a:solidFill>
                <a:latin typeface="Calibri" pitchFamily="34" charset="0"/>
                <a:ea typeface="Calibri" pitchFamily="34" charset="-122"/>
                <a:cs typeface="Calibri" pitchFamily="34" charset="-120"/>
              </a:rPr>
              <a:t>The impulse is the do-nothing system</a:t>
            </a:r>
            <a:endParaRPr lang="en-US" sz="1050" dirty="0"/>
          </a:p>
        </p:txBody>
      </p:sp>
      <p:sp>
        <p:nvSpPr>
          <p:cNvPr id="21" name="Text 18"/>
          <p:cNvSpPr/>
          <p:nvPr/>
        </p:nvSpPr>
        <p:spPr>
          <a:xfrm>
            <a:off x="566928" y="6473952"/>
            <a:ext cx="8595360" cy="237744"/>
          </a:xfrm>
          <a:prstGeom prst="rect">
            <a:avLst/>
          </a:prstGeom>
          <a:noFill/>
          <a:ln/>
        </p:spPr>
        <p:txBody>
          <a:bodyPr wrap="square" lIns="0" tIns="0" rIns="0" bIns="0" rtlCol="0" anchor="ctr"/>
          <a:lstStyle/>
          <a:p>
            <a:pPr marL="0" indent="0">
              <a:buNone/>
            </a:pPr>
            <a:r>
              <a:rPr lang="en-US" sz="900" dirty="0">
                <a:solidFill>
                  <a:srgbClr val="5A6B7D"/>
                </a:solidFill>
                <a:latin typeface="Calibri" pitchFamily="34" charset="0"/>
                <a:ea typeface="Calibri" pitchFamily="34" charset="-122"/>
                <a:cs typeface="Calibri" pitchFamily="34" charset="-120"/>
              </a:rPr>
              <a:t>CSE 5112  ·  Module 1  ·  Foundations of DSP</a:t>
            </a:r>
            <a:endParaRPr lang="en-US" sz="900" dirty="0"/>
          </a:p>
        </p:txBody>
      </p:sp>
      <p:sp>
        <p:nvSpPr>
          <p:cNvPr id="22" name="Text 19"/>
          <p:cNvSpPr/>
          <p:nvPr/>
        </p:nvSpPr>
        <p:spPr>
          <a:xfrm>
            <a:off x="10680192" y="6473952"/>
            <a:ext cx="914400" cy="237744"/>
          </a:xfrm>
          <a:prstGeom prst="rect">
            <a:avLst/>
          </a:prstGeom>
          <a:noFill/>
          <a:ln/>
        </p:spPr>
        <p:txBody>
          <a:bodyPr wrap="square" lIns="0" tIns="0" rIns="0" bIns="0" rtlCol="0" anchor="ctr"/>
          <a:lstStyle/>
          <a:p>
            <a:pPr marL="0" indent="0" algn="r">
              <a:buNone/>
            </a:pPr>
            <a:r>
              <a:rPr lang="en-US" sz="900" dirty="0">
                <a:solidFill>
                  <a:srgbClr val="5A6B7D"/>
                </a:solidFill>
                <a:latin typeface="Calibri" pitchFamily="34" charset="0"/>
                <a:ea typeface="Calibri" pitchFamily="34" charset="-122"/>
                <a:cs typeface="Calibri" pitchFamily="34" charset="-120"/>
              </a:rPr>
              <a:t>46</a:t>
            </a:r>
            <a:endParaRPr lang="en-US" sz="9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66928" y="365760"/>
            <a:ext cx="11027664" cy="566928"/>
          </a:xfrm>
          <a:prstGeom prst="rect">
            <a:avLst/>
          </a:prstGeom>
          <a:noFill/>
          <a:ln/>
        </p:spPr>
        <p:txBody>
          <a:bodyPr wrap="square" lIns="0" tIns="0" rIns="0" bIns="0" rtlCol="0" anchor="ctr"/>
          <a:lstStyle/>
          <a:p>
            <a:pPr marL="0" indent="0">
              <a:buNone/>
            </a:pPr>
            <a:r>
              <a:rPr lang="en-US" sz="2900" b="1" dirty="0">
                <a:solidFill>
                  <a:srgbClr val="16243D"/>
                </a:solidFill>
                <a:latin typeface="Cambria" pitchFamily="34" charset="0"/>
                <a:ea typeface="Cambria" pitchFamily="34" charset="-122"/>
                <a:cs typeface="Cambria" pitchFamily="34" charset="-120"/>
              </a:rPr>
              <a:t>Causality and stability, read off the impulse response</a:t>
            </a:r>
            <a:endParaRPr lang="en-US" sz="2900" dirty="0"/>
          </a:p>
        </p:txBody>
      </p:sp>
      <p:sp>
        <p:nvSpPr>
          <p:cNvPr id="3" name="Text 1"/>
          <p:cNvSpPr/>
          <p:nvPr/>
        </p:nvSpPr>
        <p:spPr>
          <a:xfrm>
            <a:off x="566928" y="914400"/>
            <a:ext cx="11027664" cy="347472"/>
          </a:xfrm>
          <a:prstGeom prst="rect">
            <a:avLst/>
          </a:prstGeom>
          <a:noFill/>
          <a:ln/>
        </p:spPr>
        <p:txBody>
          <a:bodyPr wrap="square" lIns="0" tIns="0" rIns="0" bIns="0" rtlCol="0" anchor="ctr"/>
          <a:lstStyle/>
          <a:p>
            <a:pPr marL="0" indent="0">
              <a:buNone/>
            </a:pPr>
            <a:r>
              <a:rPr lang="en-US" sz="1350" dirty="0">
                <a:solidFill>
                  <a:srgbClr val="43596E"/>
                </a:solidFill>
                <a:latin typeface="Calibri" pitchFamily="34" charset="0"/>
                <a:ea typeface="Calibri" pitchFamily="34" charset="-122"/>
                <a:cs typeface="Calibri" pitchFamily="34" charset="-120"/>
              </a:rPr>
              <a:t>Two questions about a system, and both are answered by looking at h[n]</a:t>
            </a:r>
            <a:endParaRPr lang="en-US" sz="1350" dirty="0"/>
          </a:p>
        </p:txBody>
      </p:sp>
      <p:sp>
        <p:nvSpPr>
          <p:cNvPr id="4" name="Shape 2"/>
          <p:cNvSpPr/>
          <p:nvPr/>
        </p:nvSpPr>
        <p:spPr>
          <a:xfrm>
            <a:off x="566928" y="1389888"/>
            <a:ext cx="5367528" cy="1700784"/>
          </a:xfrm>
          <a:prstGeom prst="roundRect">
            <a:avLst>
              <a:gd name="adj" fmla="val 4839"/>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5" name="Text 3"/>
          <p:cNvSpPr/>
          <p:nvPr/>
        </p:nvSpPr>
        <p:spPr>
          <a:xfrm>
            <a:off x="804672" y="1517904"/>
            <a:ext cx="4910328" cy="292608"/>
          </a:xfrm>
          <a:prstGeom prst="rect">
            <a:avLst/>
          </a:prstGeom>
          <a:noFill/>
          <a:ln/>
        </p:spPr>
        <p:txBody>
          <a:bodyPr wrap="square" lIns="0" tIns="0" rIns="0" bIns="0" rtlCol="0" anchor="ctr"/>
          <a:lstStyle/>
          <a:p>
            <a:pPr marL="0" indent="0">
              <a:buNone/>
            </a:pPr>
            <a:r>
              <a:rPr lang="en-US" sz="1500" b="1" dirty="0">
                <a:solidFill>
                  <a:srgbClr val="1C7293"/>
                </a:solidFill>
                <a:latin typeface="Calibri" pitchFamily="34" charset="0"/>
                <a:ea typeface="Calibri" pitchFamily="34" charset="-122"/>
                <a:cs typeface="Calibri" pitchFamily="34" charset="-120"/>
              </a:rPr>
              <a:t>Causality</a:t>
            </a:r>
            <a:endParaRPr lang="en-US" sz="1500" dirty="0"/>
          </a:p>
        </p:txBody>
      </p:sp>
      <p:pic>
        <p:nvPicPr>
          <p:cNvPr id="6" name="Image 0" descr="assets/eq/causal_h.png"/>
          <p:cNvPicPr>
            <a:picLocks noChangeAspect="1"/>
          </p:cNvPicPr>
          <p:nvPr/>
        </p:nvPicPr>
        <p:blipFill>
          <a:blip r:embed="rId3"/>
          <a:stretch>
            <a:fillRect/>
          </a:stretch>
        </p:blipFill>
        <p:spPr>
          <a:xfrm>
            <a:off x="2107692" y="1920240"/>
            <a:ext cx="2286000" cy="324196"/>
          </a:xfrm>
          <a:prstGeom prst="rect">
            <a:avLst/>
          </a:prstGeom>
        </p:spPr>
      </p:pic>
      <p:sp>
        <p:nvSpPr>
          <p:cNvPr id="7" name="Text 4"/>
          <p:cNvSpPr/>
          <p:nvPr/>
        </p:nvSpPr>
        <p:spPr>
          <a:xfrm>
            <a:off x="804672" y="2596896"/>
            <a:ext cx="4910328" cy="402336"/>
          </a:xfrm>
          <a:prstGeom prst="rect">
            <a:avLst/>
          </a:prstGeom>
          <a:noFill/>
          <a:ln/>
        </p:spPr>
        <p:txBody>
          <a:bodyPr wrap="square" lIns="0" tIns="0" rIns="0" bIns="0" rtlCol="0" anchor="t"/>
          <a:lstStyle/>
          <a:p>
            <a:pPr marL="0" indent="0">
              <a:buNone/>
            </a:pPr>
            <a:r>
              <a:rPr lang="en-US" sz="1150" dirty="0">
                <a:solidFill>
                  <a:srgbClr val="5A6B7D"/>
                </a:solidFill>
                <a:latin typeface="Calibri" pitchFamily="34" charset="0"/>
                <a:ea typeface="Calibri" pitchFamily="34" charset="-122"/>
                <a:cs typeface="Calibri" pitchFamily="34" charset="-120"/>
              </a:rPr>
              <a:t>Nothing comes out before the tap goes in. Needed for real-time work, not needed for stored data.</a:t>
            </a:r>
            <a:endParaRPr lang="en-US" sz="1150" dirty="0"/>
          </a:p>
        </p:txBody>
      </p:sp>
      <p:sp>
        <p:nvSpPr>
          <p:cNvPr id="8" name="Shape 5"/>
          <p:cNvSpPr/>
          <p:nvPr/>
        </p:nvSpPr>
        <p:spPr>
          <a:xfrm>
            <a:off x="6227064" y="1389888"/>
            <a:ext cx="5367528" cy="1700784"/>
          </a:xfrm>
          <a:prstGeom prst="roundRect">
            <a:avLst>
              <a:gd name="adj" fmla="val 4839"/>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9" name="Text 6"/>
          <p:cNvSpPr/>
          <p:nvPr/>
        </p:nvSpPr>
        <p:spPr>
          <a:xfrm>
            <a:off x="6464808" y="1517904"/>
            <a:ext cx="4910328" cy="292608"/>
          </a:xfrm>
          <a:prstGeom prst="rect">
            <a:avLst/>
          </a:prstGeom>
          <a:noFill/>
          <a:ln/>
        </p:spPr>
        <p:txBody>
          <a:bodyPr wrap="square" lIns="0" tIns="0" rIns="0" bIns="0" rtlCol="0" anchor="ctr"/>
          <a:lstStyle/>
          <a:p>
            <a:pPr marL="0" indent="0">
              <a:buNone/>
            </a:pPr>
            <a:r>
              <a:rPr lang="en-US" sz="1500" b="1" dirty="0">
                <a:solidFill>
                  <a:srgbClr val="2E7D5B"/>
                </a:solidFill>
                <a:latin typeface="Calibri" pitchFamily="34" charset="0"/>
                <a:ea typeface="Calibri" pitchFamily="34" charset="-122"/>
                <a:cs typeface="Calibri" pitchFamily="34" charset="-120"/>
              </a:rPr>
              <a:t>Stability</a:t>
            </a:r>
            <a:endParaRPr lang="en-US" sz="1500" dirty="0"/>
          </a:p>
        </p:txBody>
      </p:sp>
      <p:pic>
        <p:nvPicPr>
          <p:cNvPr id="10" name="Image 1" descr="assets/eq/bibo.png"/>
          <p:cNvPicPr>
            <a:picLocks noChangeAspect="1"/>
          </p:cNvPicPr>
          <p:nvPr/>
        </p:nvPicPr>
        <p:blipFill>
          <a:blip r:embed="rId4"/>
          <a:stretch>
            <a:fillRect/>
          </a:stretch>
        </p:blipFill>
        <p:spPr>
          <a:xfrm>
            <a:off x="8019288" y="1865376"/>
            <a:ext cx="1783080" cy="788751"/>
          </a:xfrm>
          <a:prstGeom prst="rect">
            <a:avLst/>
          </a:prstGeom>
        </p:spPr>
      </p:pic>
      <p:sp>
        <p:nvSpPr>
          <p:cNvPr id="11" name="Text 7"/>
          <p:cNvSpPr/>
          <p:nvPr/>
        </p:nvSpPr>
        <p:spPr>
          <a:xfrm>
            <a:off x="6464808" y="2596896"/>
            <a:ext cx="4910328" cy="402336"/>
          </a:xfrm>
          <a:prstGeom prst="rect">
            <a:avLst/>
          </a:prstGeom>
          <a:noFill/>
          <a:ln/>
        </p:spPr>
        <p:txBody>
          <a:bodyPr wrap="square" lIns="0" tIns="0" rIns="0" bIns="0" rtlCol="0" anchor="t"/>
          <a:lstStyle/>
          <a:p>
            <a:pPr marL="0" indent="0">
              <a:buNone/>
            </a:pPr>
            <a:r>
              <a:rPr lang="en-US" sz="1150" dirty="0">
                <a:solidFill>
                  <a:srgbClr val="5A6B7D"/>
                </a:solidFill>
                <a:latin typeface="Calibri" pitchFamily="34" charset="0"/>
                <a:ea typeface="Calibri" pitchFamily="34" charset="-122"/>
                <a:cs typeface="Calibri" pitchFamily="34" charset="-120"/>
              </a:rPr>
              <a:t>Add up the sizes of all the values in h[n]. If that total is finite, the system is stable. If not, it is not.</a:t>
            </a:r>
            <a:endParaRPr lang="en-US" sz="1150" dirty="0"/>
          </a:p>
        </p:txBody>
      </p:sp>
      <p:pic>
        <p:nvPicPr>
          <p:cNvPr id="12" name="Image 2" descr="assets/fig/stability.png"/>
          <p:cNvPicPr>
            <a:picLocks noChangeAspect="1"/>
          </p:cNvPicPr>
          <p:nvPr/>
        </p:nvPicPr>
        <p:blipFill>
          <a:blip r:embed="rId5"/>
          <a:stretch>
            <a:fillRect/>
          </a:stretch>
        </p:blipFill>
        <p:spPr>
          <a:xfrm>
            <a:off x="1965960" y="3218688"/>
            <a:ext cx="8229600" cy="2141005"/>
          </a:xfrm>
          <a:prstGeom prst="rect">
            <a:avLst/>
          </a:prstGeom>
        </p:spPr>
      </p:pic>
      <p:sp>
        <p:nvSpPr>
          <p:cNvPr id="13" name="Shape 8"/>
          <p:cNvSpPr/>
          <p:nvPr/>
        </p:nvSpPr>
        <p:spPr>
          <a:xfrm>
            <a:off x="566928" y="5597437"/>
            <a:ext cx="11027664" cy="676656"/>
          </a:xfrm>
          <a:prstGeom prst="roundRect">
            <a:avLst>
              <a:gd name="adj" fmla="val 10811"/>
            </a:avLst>
          </a:prstGeom>
          <a:solidFill>
            <a:srgbClr val="EDF2F5"/>
          </a:solidFill>
          <a:ln w="13970">
            <a:solidFill>
              <a:srgbClr val="B23A48"/>
            </a:solidFill>
            <a:prstDash val="solid"/>
          </a:ln>
        </p:spPr>
      </p:sp>
      <p:sp>
        <p:nvSpPr>
          <p:cNvPr id="14" name="Text 9"/>
          <p:cNvSpPr/>
          <p:nvPr/>
        </p:nvSpPr>
        <p:spPr>
          <a:xfrm>
            <a:off x="786384" y="5597437"/>
            <a:ext cx="10588752" cy="676656"/>
          </a:xfrm>
          <a:prstGeom prst="rect">
            <a:avLst/>
          </a:prstGeom>
          <a:noFill/>
          <a:ln/>
        </p:spPr>
        <p:txBody>
          <a:bodyPr wrap="square" lIns="0" tIns="0" rIns="0" bIns="0" rtlCol="0" anchor="ctr"/>
          <a:lstStyle/>
          <a:p>
            <a:pPr marL="0" indent="0">
              <a:buNone/>
            </a:pPr>
            <a:r>
              <a:rPr lang="en-US" sz="1150" b="1" dirty="0">
                <a:solidFill>
                  <a:srgbClr val="B23A48"/>
                </a:solidFill>
                <a:latin typeface="Calibri" pitchFamily="34" charset="0"/>
                <a:ea typeface="Calibri" pitchFamily="34" charset="-122"/>
                <a:cs typeface="Calibri" pitchFamily="34" charset="-120"/>
              </a:rPr>
              <a:t>Fine print   </a:t>
            </a:r>
            <a:r>
              <a:rPr lang="en-US" sz="1300" dirty="0">
                <a:solidFill>
                  <a:srgbClr val="22354F"/>
                </a:solidFill>
                <a:latin typeface="Calibri" pitchFamily="34" charset="0"/>
                <a:ea typeface="Calibri" pitchFamily="34" charset="-122"/>
                <a:cs typeface="Calibri" pitchFamily="34" charset="-120"/>
              </a:rPr>
              <a:t>Fading away to zero is not enough. The sequence 1/n fades to zero, yet its total is infinite, so a system with that impulse response is unstable. Always check the total, not the picture.</a:t>
            </a:r>
            <a:endParaRPr lang="en-US" sz="1150" dirty="0"/>
          </a:p>
        </p:txBody>
      </p:sp>
      <p:sp>
        <p:nvSpPr>
          <p:cNvPr id="15" name="Text 10"/>
          <p:cNvSpPr/>
          <p:nvPr/>
        </p:nvSpPr>
        <p:spPr>
          <a:xfrm>
            <a:off x="566928" y="6473952"/>
            <a:ext cx="8595360" cy="237744"/>
          </a:xfrm>
          <a:prstGeom prst="rect">
            <a:avLst/>
          </a:prstGeom>
          <a:noFill/>
          <a:ln/>
        </p:spPr>
        <p:txBody>
          <a:bodyPr wrap="square" lIns="0" tIns="0" rIns="0" bIns="0" rtlCol="0" anchor="ctr"/>
          <a:lstStyle/>
          <a:p>
            <a:pPr marL="0" indent="0">
              <a:buNone/>
            </a:pPr>
            <a:r>
              <a:rPr lang="en-US" sz="900" dirty="0">
                <a:solidFill>
                  <a:srgbClr val="5A6B7D"/>
                </a:solidFill>
                <a:latin typeface="Calibri" pitchFamily="34" charset="0"/>
                <a:ea typeface="Calibri" pitchFamily="34" charset="-122"/>
                <a:cs typeface="Calibri" pitchFamily="34" charset="-120"/>
              </a:rPr>
              <a:t>CSE 5112  ·  Module 1  ·  Foundations of DSP</a:t>
            </a:r>
            <a:endParaRPr lang="en-US" sz="900" dirty="0"/>
          </a:p>
        </p:txBody>
      </p:sp>
      <p:sp>
        <p:nvSpPr>
          <p:cNvPr id="16" name="Text 11"/>
          <p:cNvSpPr/>
          <p:nvPr/>
        </p:nvSpPr>
        <p:spPr>
          <a:xfrm>
            <a:off x="10680192" y="6473952"/>
            <a:ext cx="914400" cy="237744"/>
          </a:xfrm>
          <a:prstGeom prst="rect">
            <a:avLst/>
          </a:prstGeom>
          <a:noFill/>
          <a:ln/>
        </p:spPr>
        <p:txBody>
          <a:bodyPr wrap="square" lIns="0" tIns="0" rIns="0" bIns="0" rtlCol="0" anchor="ctr"/>
          <a:lstStyle/>
          <a:p>
            <a:pPr marL="0" indent="0" algn="r">
              <a:buNone/>
            </a:pPr>
            <a:r>
              <a:rPr lang="en-US" sz="900" dirty="0">
                <a:solidFill>
                  <a:srgbClr val="5A6B7D"/>
                </a:solidFill>
                <a:latin typeface="Calibri" pitchFamily="34" charset="0"/>
                <a:ea typeface="Calibri" pitchFamily="34" charset="-122"/>
                <a:cs typeface="Calibri" pitchFamily="34" charset="-120"/>
              </a:rPr>
              <a:t>47</a:t>
            </a:r>
            <a:endParaRPr lang="en-US" sz="9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66928" y="365760"/>
            <a:ext cx="11027664" cy="566928"/>
          </a:xfrm>
          <a:prstGeom prst="rect">
            <a:avLst/>
          </a:prstGeom>
          <a:noFill/>
          <a:ln/>
        </p:spPr>
        <p:txBody>
          <a:bodyPr wrap="square" lIns="0" tIns="0" rIns="0" bIns="0" rtlCol="0" anchor="ctr"/>
          <a:lstStyle/>
          <a:p>
            <a:pPr marL="0" indent="0">
              <a:buNone/>
            </a:pPr>
            <a:r>
              <a:rPr lang="en-US" sz="2900" b="1" dirty="0">
                <a:solidFill>
                  <a:srgbClr val="16243D"/>
                </a:solidFill>
                <a:latin typeface="Cambria" pitchFamily="34" charset="0"/>
                <a:ea typeface="Cambria" pitchFamily="34" charset="-122"/>
                <a:cs typeface="Cambria" pitchFamily="34" charset="-120"/>
              </a:rPr>
              <a:t>Finite and infinite impulse responses</a:t>
            </a:r>
            <a:endParaRPr lang="en-US" sz="2900" dirty="0"/>
          </a:p>
        </p:txBody>
      </p:sp>
      <p:sp>
        <p:nvSpPr>
          <p:cNvPr id="3" name="Text 1"/>
          <p:cNvSpPr/>
          <p:nvPr/>
        </p:nvSpPr>
        <p:spPr>
          <a:xfrm>
            <a:off x="566928" y="914400"/>
            <a:ext cx="11027664" cy="347472"/>
          </a:xfrm>
          <a:prstGeom prst="rect">
            <a:avLst/>
          </a:prstGeom>
          <a:noFill/>
          <a:ln/>
        </p:spPr>
        <p:txBody>
          <a:bodyPr wrap="square" lIns="0" tIns="0" rIns="0" bIns="0" rtlCol="0" anchor="ctr"/>
          <a:lstStyle/>
          <a:p>
            <a:pPr marL="0" indent="0">
              <a:buNone/>
            </a:pPr>
            <a:r>
              <a:rPr lang="en-US" sz="1350" dirty="0">
                <a:solidFill>
                  <a:srgbClr val="43596E"/>
                </a:solidFill>
                <a:latin typeface="Calibri" pitchFamily="34" charset="0"/>
                <a:ea typeface="Calibri" pitchFamily="34" charset="-122"/>
                <a:cs typeface="Calibri" pitchFamily="34" charset="-120"/>
              </a:rPr>
              <a:t>Does the echo stop, or does it go on forever? That one question splits filters into two families.</a:t>
            </a:r>
            <a:endParaRPr lang="en-US" sz="1350" dirty="0"/>
          </a:p>
        </p:txBody>
      </p:sp>
      <p:pic>
        <p:nvPicPr>
          <p:cNvPr id="4" name="Image 0" descr="assets/fig/fir_iir.png"/>
          <p:cNvPicPr>
            <a:picLocks noChangeAspect="1"/>
          </p:cNvPicPr>
          <p:nvPr/>
        </p:nvPicPr>
        <p:blipFill>
          <a:blip r:embed="rId3"/>
          <a:stretch>
            <a:fillRect/>
          </a:stretch>
        </p:blipFill>
        <p:spPr>
          <a:xfrm>
            <a:off x="1554480" y="1426464"/>
            <a:ext cx="9052560" cy="2355105"/>
          </a:xfrm>
          <a:prstGeom prst="rect">
            <a:avLst/>
          </a:prstGeom>
        </p:spPr>
      </p:pic>
      <p:sp>
        <p:nvSpPr>
          <p:cNvPr id="5" name="Shape 2"/>
          <p:cNvSpPr/>
          <p:nvPr/>
        </p:nvSpPr>
        <p:spPr>
          <a:xfrm>
            <a:off x="566928" y="4019313"/>
            <a:ext cx="11027664" cy="365760"/>
          </a:xfrm>
          <a:prstGeom prst="rect">
            <a:avLst/>
          </a:prstGeom>
          <a:solidFill>
            <a:srgbClr val="16243D"/>
          </a:solidFill>
          <a:ln w="12700">
            <a:solidFill>
              <a:srgbClr val="333333"/>
            </a:solidFill>
            <a:prstDash val="solid"/>
          </a:ln>
        </p:spPr>
      </p:sp>
      <p:sp>
        <p:nvSpPr>
          <p:cNvPr id="6" name="Text 3"/>
          <p:cNvSpPr/>
          <p:nvPr/>
        </p:nvSpPr>
        <p:spPr>
          <a:xfrm>
            <a:off x="694944" y="4019313"/>
            <a:ext cx="2578608" cy="365760"/>
          </a:xfrm>
          <a:prstGeom prst="rect">
            <a:avLst/>
          </a:prstGeom>
          <a:noFill/>
          <a:ln/>
        </p:spPr>
        <p:txBody>
          <a:bodyPr wrap="square" lIns="0" tIns="0" rIns="0" bIns="0" rtlCol="0" anchor="ctr"/>
          <a:lstStyle/>
          <a:p>
            <a:pPr marL="0" indent="0" algn="l">
              <a:buNone/>
            </a:pPr>
            <a:endParaRPr lang="en-US" sz="1150" dirty="0"/>
          </a:p>
        </p:txBody>
      </p:sp>
      <p:sp>
        <p:nvSpPr>
          <p:cNvPr id="7" name="Text 4"/>
          <p:cNvSpPr/>
          <p:nvPr/>
        </p:nvSpPr>
        <p:spPr>
          <a:xfrm>
            <a:off x="3529584" y="4019313"/>
            <a:ext cx="3840480" cy="365760"/>
          </a:xfrm>
          <a:prstGeom prst="rect">
            <a:avLst/>
          </a:prstGeom>
          <a:noFill/>
          <a:ln/>
        </p:spPr>
        <p:txBody>
          <a:bodyPr wrap="square" lIns="0" tIns="0" rIns="0" bIns="0" rtlCol="0" anchor="ctr"/>
          <a:lstStyle/>
          <a:p>
            <a:pPr marL="0" indent="0" algn="l">
              <a:buNone/>
            </a:pPr>
            <a:r>
              <a:rPr lang="en-US" sz="1150" b="1" dirty="0">
                <a:solidFill>
                  <a:srgbClr val="FFFFFF"/>
                </a:solidFill>
                <a:latin typeface="Calibri" pitchFamily="34" charset="0"/>
                <a:ea typeface="Calibri" pitchFamily="34" charset="-122"/>
                <a:cs typeface="Calibri" pitchFamily="34" charset="-120"/>
              </a:rPr>
              <a:t>FIR</a:t>
            </a:r>
            <a:endParaRPr lang="en-US" sz="1150" dirty="0"/>
          </a:p>
        </p:txBody>
      </p:sp>
      <p:sp>
        <p:nvSpPr>
          <p:cNvPr id="8" name="Text 5"/>
          <p:cNvSpPr/>
          <p:nvPr/>
        </p:nvSpPr>
        <p:spPr>
          <a:xfrm>
            <a:off x="7626096" y="4019313"/>
            <a:ext cx="3840480" cy="365760"/>
          </a:xfrm>
          <a:prstGeom prst="rect">
            <a:avLst/>
          </a:prstGeom>
          <a:noFill/>
          <a:ln/>
        </p:spPr>
        <p:txBody>
          <a:bodyPr wrap="square" lIns="0" tIns="0" rIns="0" bIns="0" rtlCol="0" anchor="ctr"/>
          <a:lstStyle/>
          <a:p>
            <a:pPr marL="0" indent="0" algn="l">
              <a:buNone/>
            </a:pPr>
            <a:r>
              <a:rPr lang="en-US" sz="1150" b="1" dirty="0">
                <a:solidFill>
                  <a:srgbClr val="FFFFFF"/>
                </a:solidFill>
                <a:latin typeface="Calibri" pitchFamily="34" charset="0"/>
                <a:ea typeface="Calibri" pitchFamily="34" charset="-122"/>
                <a:cs typeface="Calibri" pitchFamily="34" charset="-120"/>
              </a:rPr>
              <a:t>IIR</a:t>
            </a:r>
            <a:endParaRPr lang="en-US" sz="1150" dirty="0"/>
          </a:p>
        </p:txBody>
      </p:sp>
      <p:sp>
        <p:nvSpPr>
          <p:cNvPr id="9" name="Shape 6"/>
          <p:cNvSpPr/>
          <p:nvPr/>
        </p:nvSpPr>
        <p:spPr>
          <a:xfrm>
            <a:off x="566928" y="4385073"/>
            <a:ext cx="11027664" cy="384048"/>
          </a:xfrm>
          <a:prstGeom prst="rect">
            <a:avLst/>
          </a:prstGeom>
          <a:solidFill>
            <a:srgbClr val="FFFFFF"/>
          </a:solidFill>
          <a:ln w="6350">
            <a:solidFill>
              <a:srgbClr val="D3DDE4"/>
            </a:solidFill>
            <a:prstDash val="solid"/>
          </a:ln>
        </p:spPr>
      </p:sp>
      <p:sp>
        <p:nvSpPr>
          <p:cNvPr id="10" name="Text 7"/>
          <p:cNvSpPr/>
          <p:nvPr/>
        </p:nvSpPr>
        <p:spPr>
          <a:xfrm>
            <a:off x="694944" y="4385073"/>
            <a:ext cx="2578608" cy="384048"/>
          </a:xfrm>
          <a:prstGeom prst="rect">
            <a:avLst/>
          </a:prstGeom>
          <a:noFill/>
          <a:ln/>
        </p:spPr>
        <p:txBody>
          <a:bodyPr wrap="square" lIns="0" tIns="0" rIns="0" bIns="0" rtlCol="0" anchor="ctr"/>
          <a:lstStyle/>
          <a:p>
            <a:pPr marL="0" indent="0" algn="l">
              <a:buNone/>
            </a:pPr>
            <a:r>
              <a:rPr lang="en-US" sz="1150" dirty="0">
                <a:solidFill>
                  <a:srgbClr val="22354F"/>
                </a:solidFill>
                <a:latin typeface="Calibri" pitchFamily="34" charset="0"/>
                <a:ea typeface="Calibri" pitchFamily="34" charset="-122"/>
                <a:cs typeface="Calibri" pitchFamily="34" charset="-120"/>
              </a:rPr>
              <a:t>Length of h[n]</a:t>
            </a:r>
            <a:endParaRPr lang="en-US" sz="1150" dirty="0"/>
          </a:p>
        </p:txBody>
      </p:sp>
      <p:sp>
        <p:nvSpPr>
          <p:cNvPr id="11" name="Text 8"/>
          <p:cNvSpPr/>
          <p:nvPr/>
        </p:nvSpPr>
        <p:spPr>
          <a:xfrm>
            <a:off x="3529584" y="4385073"/>
            <a:ext cx="3840480" cy="384048"/>
          </a:xfrm>
          <a:prstGeom prst="rect">
            <a:avLst/>
          </a:prstGeom>
          <a:noFill/>
          <a:ln/>
        </p:spPr>
        <p:txBody>
          <a:bodyPr wrap="square" lIns="0" tIns="0" rIns="0" bIns="0" rtlCol="0" anchor="ctr"/>
          <a:lstStyle/>
          <a:p>
            <a:pPr marL="0" indent="0" algn="l">
              <a:buNone/>
            </a:pPr>
            <a:r>
              <a:rPr lang="en-US" sz="1150" dirty="0">
                <a:solidFill>
                  <a:srgbClr val="22354F"/>
                </a:solidFill>
                <a:latin typeface="Calibri" pitchFamily="34" charset="0"/>
                <a:ea typeface="Calibri" pitchFamily="34" charset="-122"/>
                <a:cs typeface="Calibri" pitchFamily="34" charset="-120"/>
              </a:rPr>
              <a:t>Finite: h[n] = 0 outside a fixed window</a:t>
            </a:r>
            <a:endParaRPr lang="en-US" sz="1150" dirty="0"/>
          </a:p>
        </p:txBody>
      </p:sp>
      <p:sp>
        <p:nvSpPr>
          <p:cNvPr id="12" name="Text 9"/>
          <p:cNvSpPr/>
          <p:nvPr/>
        </p:nvSpPr>
        <p:spPr>
          <a:xfrm>
            <a:off x="7626096" y="4385073"/>
            <a:ext cx="3840480" cy="384048"/>
          </a:xfrm>
          <a:prstGeom prst="rect">
            <a:avLst/>
          </a:prstGeom>
          <a:noFill/>
          <a:ln/>
        </p:spPr>
        <p:txBody>
          <a:bodyPr wrap="square" lIns="0" tIns="0" rIns="0" bIns="0" rtlCol="0" anchor="ctr"/>
          <a:lstStyle/>
          <a:p>
            <a:pPr marL="0" indent="0" algn="l">
              <a:buNone/>
            </a:pPr>
            <a:r>
              <a:rPr lang="en-US" sz="1150" dirty="0">
                <a:solidFill>
                  <a:srgbClr val="22354F"/>
                </a:solidFill>
                <a:latin typeface="Calibri" pitchFamily="34" charset="0"/>
                <a:ea typeface="Calibri" pitchFamily="34" charset="-122"/>
                <a:cs typeface="Calibri" pitchFamily="34" charset="-120"/>
              </a:rPr>
              <a:t>Infinite: h[n] never becomes identically zero</a:t>
            </a:r>
            <a:endParaRPr lang="en-US" sz="1150" dirty="0"/>
          </a:p>
        </p:txBody>
      </p:sp>
      <p:sp>
        <p:nvSpPr>
          <p:cNvPr id="13" name="Shape 10"/>
          <p:cNvSpPr/>
          <p:nvPr/>
        </p:nvSpPr>
        <p:spPr>
          <a:xfrm>
            <a:off x="566928" y="4769121"/>
            <a:ext cx="11027664" cy="384048"/>
          </a:xfrm>
          <a:prstGeom prst="rect">
            <a:avLst/>
          </a:prstGeom>
          <a:solidFill>
            <a:srgbClr val="F7FAFB"/>
          </a:solidFill>
          <a:ln w="6350">
            <a:solidFill>
              <a:srgbClr val="D3DDE4"/>
            </a:solidFill>
            <a:prstDash val="solid"/>
          </a:ln>
        </p:spPr>
      </p:sp>
      <p:sp>
        <p:nvSpPr>
          <p:cNvPr id="14" name="Text 11"/>
          <p:cNvSpPr/>
          <p:nvPr/>
        </p:nvSpPr>
        <p:spPr>
          <a:xfrm>
            <a:off x="694944" y="4769121"/>
            <a:ext cx="2578608" cy="384048"/>
          </a:xfrm>
          <a:prstGeom prst="rect">
            <a:avLst/>
          </a:prstGeom>
          <a:noFill/>
          <a:ln/>
        </p:spPr>
        <p:txBody>
          <a:bodyPr wrap="square" lIns="0" tIns="0" rIns="0" bIns="0" rtlCol="0" anchor="ctr"/>
          <a:lstStyle/>
          <a:p>
            <a:pPr marL="0" indent="0" algn="l">
              <a:buNone/>
            </a:pPr>
            <a:r>
              <a:rPr lang="en-US" sz="1150" dirty="0">
                <a:solidFill>
                  <a:srgbClr val="22354F"/>
                </a:solidFill>
                <a:latin typeface="Calibri" pitchFamily="34" charset="0"/>
                <a:ea typeface="Calibri" pitchFamily="34" charset="-122"/>
                <a:cs typeface="Calibri" pitchFamily="34" charset="-120"/>
              </a:rPr>
              <a:t>Stability</a:t>
            </a:r>
            <a:endParaRPr lang="en-US" sz="1150" dirty="0"/>
          </a:p>
        </p:txBody>
      </p:sp>
      <p:sp>
        <p:nvSpPr>
          <p:cNvPr id="15" name="Text 12"/>
          <p:cNvSpPr/>
          <p:nvPr/>
        </p:nvSpPr>
        <p:spPr>
          <a:xfrm>
            <a:off x="3529584" y="4769121"/>
            <a:ext cx="3840480" cy="384048"/>
          </a:xfrm>
          <a:prstGeom prst="rect">
            <a:avLst/>
          </a:prstGeom>
          <a:noFill/>
          <a:ln/>
        </p:spPr>
        <p:txBody>
          <a:bodyPr wrap="square" lIns="0" tIns="0" rIns="0" bIns="0" rtlCol="0" anchor="ctr"/>
          <a:lstStyle/>
          <a:p>
            <a:pPr marL="0" indent="0" algn="l">
              <a:buNone/>
            </a:pPr>
            <a:r>
              <a:rPr lang="en-US" sz="1150" dirty="0">
                <a:solidFill>
                  <a:srgbClr val="22354F"/>
                </a:solidFill>
                <a:latin typeface="Calibri" pitchFamily="34" charset="0"/>
                <a:ea typeface="Calibri" pitchFamily="34" charset="-122"/>
                <a:cs typeface="Calibri" pitchFamily="34" charset="-120"/>
              </a:rPr>
              <a:t>Always stable, since a finite sum is always finite</a:t>
            </a:r>
            <a:endParaRPr lang="en-US" sz="1150" dirty="0"/>
          </a:p>
        </p:txBody>
      </p:sp>
      <p:sp>
        <p:nvSpPr>
          <p:cNvPr id="16" name="Text 13"/>
          <p:cNvSpPr/>
          <p:nvPr/>
        </p:nvSpPr>
        <p:spPr>
          <a:xfrm>
            <a:off x="7626096" y="4769121"/>
            <a:ext cx="3840480" cy="384048"/>
          </a:xfrm>
          <a:prstGeom prst="rect">
            <a:avLst/>
          </a:prstGeom>
          <a:noFill/>
          <a:ln/>
        </p:spPr>
        <p:txBody>
          <a:bodyPr wrap="square" lIns="0" tIns="0" rIns="0" bIns="0" rtlCol="0" anchor="ctr"/>
          <a:lstStyle/>
          <a:p>
            <a:pPr marL="0" indent="0" algn="l">
              <a:buNone/>
            </a:pPr>
            <a:r>
              <a:rPr lang="en-US" sz="1150" dirty="0">
                <a:solidFill>
                  <a:srgbClr val="22354F"/>
                </a:solidFill>
                <a:latin typeface="Calibri" pitchFamily="34" charset="0"/>
                <a:ea typeface="Calibri" pitchFamily="34" charset="-122"/>
                <a:cs typeface="Calibri" pitchFamily="34" charset="-120"/>
              </a:rPr>
              <a:t>Stable only if the coefficients are chosen with care</a:t>
            </a:r>
            <a:endParaRPr lang="en-US" sz="1150" dirty="0"/>
          </a:p>
        </p:txBody>
      </p:sp>
      <p:sp>
        <p:nvSpPr>
          <p:cNvPr id="17" name="Shape 14"/>
          <p:cNvSpPr/>
          <p:nvPr/>
        </p:nvSpPr>
        <p:spPr>
          <a:xfrm>
            <a:off x="566928" y="5153169"/>
            <a:ext cx="11027664" cy="384048"/>
          </a:xfrm>
          <a:prstGeom prst="rect">
            <a:avLst/>
          </a:prstGeom>
          <a:solidFill>
            <a:srgbClr val="FFFFFF"/>
          </a:solidFill>
          <a:ln w="6350">
            <a:solidFill>
              <a:srgbClr val="D3DDE4"/>
            </a:solidFill>
            <a:prstDash val="solid"/>
          </a:ln>
        </p:spPr>
      </p:sp>
      <p:sp>
        <p:nvSpPr>
          <p:cNvPr id="18" name="Text 15"/>
          <p:cNvSpPr/>
          <p:nvPr/>
        </p:nvSpPr>
        <p:spPr>
          <a:xfrm>
            <a:off x="694944" y="5153169"/>
            <a:ext cx="2578608" cy="384048"/>
          </a:xfrm>
          <a:prstGeom prst="rect">
            <a:avLst/>
          </a:prstGeom>
          <a:noFill/>
          <a:ln/>
        </p:spPr>
        <p:txBody>
          <a:bodyPr wrap="square" lIns="0" tIns="0" rIns="0" bIns="0" rtlCol="0" anchor="ctr"/>
          <a:lstStyle/>
          <a:p>
            <a:pPr marL="0" indent="0" algn="l">
              <a:buNone/>
            </a:pPr>
            <a:r>
              <a:rPr lang="en-US" sz="1150" dirty="0">
                <a:solidFill>
                  <a:srgbClr val="22354F"/>
                </a:solidFill>
                <a:latin typeface="Calibri" pitchFamily="34" charset="0"/>
                <a:ea typeface="Calibri" pitchFamily="34" charset="-122"/>
                <a:cs typeface="Calibri" pitchFamily="34" charset="-120"/>
              </a:rPr>
              <a:t>Phase</a:t>
            </a:r>
            <a:endParaRPr lang="en-US" sz="1150" dirty="0"/>
          </a:p>
        </p:txBody>
      </p:sp>
      <p:sp>
        <p:nvSpPr>
          <p:cNvPr id="19" name="Text 16"/>
          <p:cNvSpPr/>
          <p:nvPr/>
        </p:nvSpPr>
        <p:spPr>
          <a:xfrm>
            <a:off x="3529584" y="5153169"/>
            <a:ext cx="3840480" cy="384048"/>
          </a:xfrm>
          <a:prstGeom prst="rect">
            <a:avLst/>
          </a:prstGeom>
          <a:noFill/>
          <a:ln/>
        </p:spPr>
        <p:txBody>
          <a:bodyPr wrap="square" lIns="0" tIns="0" rIns="0" bIns="0" rtlCol="0" anchor="ctr"/>
          <a:lstStyle/>
          <a:p>
            <a:pPr marL="0" indent="0" algn="l">
              <a:buNone/>
            </a:pPr>
            <a:r>
              <a:rPr lang="en-US" sz="1150" dirty="0">
                <a:solidFill>
                  <a:srgbClr val="22354F"/>
                </a:solidFill>
                <a:latin typeface="Calibri" pitchFamily="34" charset="0"/>
                <a:ea typeface="Calibri" pitchFamily="34" charset="-122"/>
                <a:cs typeface="Calibri" pitchFamily="34" charset="-120"/>
              </a:rPr>
              <a:t>Exactly linear phase is achievable by symmetry</a:t>
            </a:r>
            <a:endParaRPr lang="en-US" sz="1150" dirty="0"/>
          </a:p>
        </p:txBody>
      </p:sp>
      <p:sp>
        <p:nvSpPr>
          <p:cNvPr id="20" name="Text 17"/>
          <p:cNvSpPr/>
          <p:nvPr/>
        </p:nvSpPr>
        <p:spPr>
          <a:xfrm>
            <a:off x="7626096" y="5153169"/>
            <a:ext cx="3840480" cy="384048"/>
          </a:xfrm>
          <a:prstGeom prst="rect">
            <a:avLst/>
          </a:prstGeom>
          <a:noFill/>
          <a:ln/>
        </p:spPr>
        <p:txBody>
          <a:bodyPr wrap="square" lIns="0" tIns="0" rIns="0" bIns="0" rtlCol="0" anchor="ctr"/>
          <a:lstStyle/>
          <a:p>
            <a:pPr marL="0" indent="0" algn="l">
              <a:buNone/>
            </a:pPr>
            <a:r>
              <a:rPr lang="en-US" sz="1150" dirty="0">
                <a:solidFill>
                  <a:srgbClr val="22354F"/>
                </a:solidFill>
                <a:latin typeface="Calibri" pitchFamily="34" charset="0"/>
                <a:ea typeface="Calibri" pitchFamily="34" charset="-122"/>
                <a:cs typeface="Calibri" pitchFamily="34" charset="-120"/>
              </a:rPr>
              <a:t>Linear phase is not achievable exactly</a:t>
            </a:r>
            <a:endParaRPr lang="en-US" sz="1150" dirty="0"/>
          </a:p>
        </p:txBody>
      </p:sp>
      <p:sp>
        <p:nvSpPr>
          <p:cNvPr id="21" name="Shape 18"/>
          <p:cNvSpPr/>
          <p:nvPr/>
        </p:nvSpPr>
        <p:spPr>
          <a:xfrm>
            <a:off x="566928" y="5537217"/>
            <a:ext cx="11027664" cy="384048"/>
          </a:xfrm>
          <a:prstGeom prst="rect">
            <a:avLst/>
          </a:prstGeom>
          <a:solidFill>
            <a:srgbClr val="F7FAFB"/>
          </a:solidFill>
          <a:ln w="6350">
            <a:solidFill>
              <a:srgbClr val="D3DDE4"/>
            </a:solidFill>
            <a:prstDash val="solid"/>
          </a:ln>
        </p:spPr>
      </p:sp>
      <p:sp>
        <p:nvSpPr>
          <p:cNvPr id="22" name="Text 19"/>
          <p:cNvSpPr/>
          <p:nvPr/>
        </p:nvSpPr>
        <p:spPr>
          <a:xfrm>
            <a:off x="694944" y="5537217"/>
            <a:ext cx="2578608" cy="384048"/>
          </a:xfrm>
          <a:prstGeom prst="rect">
            <a:avLst/>
          </a:prstGeom>
          <a:noFill/>
          <a:ln/>
        </p:spPr>
        <p:txBody>
          <a:bodyPr wrap="square" lIns="0" tIns="0" rIns="0" bIns="0" rtlCol="0" anchor="ctr"/>
          <a:lstStyle/>
          <a:p>
            <a:pPr marL="0" indent="0" algn="l">
              <a:buNone/>
            </a:pPr>
            <a:r>
              <a:rPr lang="en-US" sz="1150" dirty="0">
                <a:solidFill>
                  <a:srgbClr val="22354F"/>
                </a:solidFill>
                <a:latin typeface="Calibri" pitchFamily="34" charset="0"/>
                <a:ea typeface="Calibri" pitchFamily="34" charset="-122"/>
                <a:cs typeface="Calibri" pitchFamily="34" charset="-120"/>
              </a:rPr>
              <a:t>Cost for a given sharpness</a:t>
            </a:r>
            <a:endParaRPr lang="en-US" sz="1150" dirty="0"/>
          </a:p>
        </p:txBody>
      </p:sp>
      <p:sp>
        <p:nvSpPr>
          <p:cNvPr id="23" name="Text 20"/>
          <p:cNvSpPr/>
          <p:nvPr/>
        </p:nvSpPr>
        <p:spPr>
          <a:xfrm>
            <a:off x="3529584" y="5537217"/>
            <a:ext cx="3840480" cy="384048"/>
          </a:xfrm>
          <a:prstGeom prst="rect">
            <a:avLst/>
          </a:prstGeom>
          <a:noFill/>
          <a:ln/>
        </p:spPr>
        <p:txBody>
          <a:bodyPr wrap="square" lIns="0" tIns="0" rIns="0" bIns="0" rtlCol="0" anchor="ctr"/>
          <a:lstStyle/>
          <a:p>
            <a:pPr marL="0" indent="0" algn="l">
              <a:buNone/>
            </a:pPr>
            <a:r>
              <a:rPr lang="en-US" sz="1150" dirty="0">
                <a:solidFill>
                  <a:srgbClr val="22354F"/>
                </a:solidFill>
                <a:latin typeface="Calibri" pitchFamily="34" charset="0"/>
                <a:ea typeface="Calibri" pitchFamily="34" charset="-122"/>
                <a:cs typeface="Calibri" pitchFamily="34" charset="-120"/>
              </a:rPr>
              <a:t>Higher order, more multiplications per sample</a:t>
            </a:r>
            <a:endParaRPr lang="en-US" sz="1150" dirty="0"/>
          </a:p>
        </p:txBody>
      </p:sp>
      <p:sp>
        <p:nvSpPr>
          <p:cNvPr id="24" name="Text 21"/>
          <p:cNvSpPr/>
          <p:nvPr/>
        </p:nvSpPr>
        <p:spPr>
          <a:xfrm>
            <a:off x="7626096" y="5537217"/>
            <a:ext cx="3840480" cy="384048"/>
          </a:xfrm>
          <a:prstGeom prst="rect">
            <a:avLst/>
          </a:prstGeom>
          <a:noFill/>
          <a:ln/>
        </p:spPr>
        <p:txBody>
          <a:bodyPr wrap="square" lIns="0" tIns="0" rIns="0" bIns="0" rtlCol="0" anchor="ctr"/>
          <a:lstStyle/>
          <a:p>
            <a:pPr marL="0" indent="0" algn="l">
              <a:buNone/>
            </a:pPr>
            <a:r>
              <a:rPr lang="en-US" sz="1150" dirty="0">
                <a:solidFill>
                  <a:srgbClr val="22354F"/>
                </a:solidFill>
                <a:latin typeface="Calibri" pitchFamily="34" charset="0"/>
                <a:ea typeface="Calibri" pitchFamily="34" charset="-122"/>
                <a:cs typeface="Calibri" pitchFamily="34" charset="-120"/>
              </a:rPr>
              <a:t>Much lower order, feedback does the work</a:t>
            </a:r>
            <a:endParaRPr lang="en-US" sz="1150" dirty="0"/>
          </a:p>
        </p:txBody>
      </p:sp>
      <p:sp>
        <p:nvSpPr>
          <p:cNvPr id="25" name="Shape 22"/>
          <p:cNvSpPr/>
          <p:nvPr/>
        </p:nvSpPr>
        <p:spPr>
          <a:xfrm>
            <a:off x="566928" y="5921265"/>
            <a:ext cx="11027664" cy="384048"/>
          </a:xfrm>
          <a:prstGeom prst="rect">
            <a:avLst/>
          </a:prstGeom>
          <a:solidFill>
            <a:srgbClr val="FFFFFF"/>
          </a:solidFill>
          <a:ln w="6350">
            <a:solidFill>
              <a:srgbClr val="D3DDE4"/>
            </a:solidFill>
            <a:prstDash val="solid"/>
          </a:ln>
        </p:spPr>
      </p:sp>
      <p:sp>
        <p:nvSpPr>
          <p:cNvPr id="26" name="Text 23"/>
          <p:cNvSpPr/>
          <p:nvPr/>
        </p:nvSpPr>
        <p:spPr>
          <a:xfrm>
            <a:off x="694944" y="5921265"/>
            <a:ext cx="2578608" cy="384048"/>
          </a:xfrm>
          <a:prstGeom prst="rect">
            <a:avLst/>
          </a:prstGeom>
          <a:noFill/>
          <a:ln/>
        </p:spPr>
        <p:txBody>
          <a:bodyPr wrap="square" lIns="0" tIns="0" rIns="0" bIns="0" rtlCol="0" anchor="ctr"/>
          <a:lstStyle/>
          <a:p>
            <a:pPr marL="0" indent="0" algn="l">
              <a:buNone/>
            </a:pPr>
            <a:r>
              <a:rPr lang="en-US" sz="1150" dirty="0">
                <a:solidFill>
                  <a:srgbClr val="22354F"/>
                </a:solidFill>
                <a:latin typeface="Calibri" pitchFamily="34" charset="0"/>
                <a:ea typeface="Calibri" pitchFamily="34" charset="-122"/>
                <a:cs typeface="Calibri" pitchFamily="34" charset="-120"/>
              </a:rPr>
              <a:t>Designed in</a:t>
            </a:r>
            <a:endParaRPr lang="en-US" sz="1150" dirty="0"/>
          </a:p>
        </p:txBody>
      </p:sp>
      <p:sp>
        <p:nvSpPr>
          <p:cNvPr id="27" name="Text 24"/>
          <p:cNvSpPr/>
          <p:nvPr/>
        </p:nvSpPr>
        <p:spPr>
          <a:xfrm>
            <a:off x="3529584" y="5921265"/>
            <a:ext cx="3840480" cy="384048"/>
          </a:xfrm>
          <a:prstGeom prst="rect">
            <a:avLst/>
          </a:prstGeom>
          <a:noFill/>
          <a:ln/>
        </p:spPr>
        <p:txBody>
          <a:bodyPr wrap="square" lIns="0" tIns="0" rIns="0" bIns="0" rtlCol="0" anchor="ctr"/>
          <a:lstStyle/>
          <a:p>
            <a:pPr marL="0" indent="0" algn="l">
              <a:buNone/>
            </a:pPr>
            <a:r>
              <a:rPr lang="en-US" sz="1150" dirty="0">
                <a:solidFill>
                  <a:srgbClr val="22354F"/>
                </a:solidFill>
                <a:latin typeface="Calibri" pitchFamily="34" charset="0"/>
                <a:ea typeface="Calibri" pitchFamily="34" charset="-122"/>
                <a:cs typeface="Calibri" pitchFamily="34" charset="-120"/>
              </a:rPr>
              <a:t>Chapter 10, by windowing and frequency sampling</a:t>
            </a:r>
            <a:endParaRPr lang="en-US" sz="1150" dirty="0"/>
          </a:p>
        </p:txBody>
      </p:sp>
      <p:sp>
        <p:nvSpPr>
          <p:cNvPr id="28" name="Text 25"/>
          <p:cNvSpPr/>
          <p:nvPr/>
        </p:nvSpPr>
        <p:spPr>
          <a:xfrm>
            <a:off x="7626096" y="5921265"/>
            <a:ext cx="3840480" cy="384048"/>
          </a:xfrm>
          <a:prstGeom prst="rect">
            <a:avLst/>
          </a:prstGeom>
          <a:noFill/>
          <a:ln/>
        </p:spPr>
        <p:txBody>
          <a:bodyPr wrap="square" lIns="0" tIns="0" rIns="0" bIns="0" rtlCol="0" anchor="ctr"/>
          <a:lstStyle/>
          <a:p>
            <a:pPr marL="0" indent="0" algn="l">
              <a:buNone/>
            </a:pPr>
            <a:r>
              <a:rPr lang="en-US" sz="1150" dirty="0">
                <a:solidFill>
                  <a:srgbClr val="22354F"/>
                </a:solidFill>
                <a:latin typeface="Calibri" pitchFamily="34" charset="0"/>
                <a:ea typeface="Calibri" pitchFamily="34" charset="-122"/>
                <a:cs typeface="Calibri" pitchFamily="34" charset="-120"/>
              </a:rPr>
              <a:t>Chapter 11, by transforming analog prototypes</a:t>
            </a:r>
            <a:endParaRPr lang="en-US" sz="1150" dirty="0"/>
          </a:p>
        </p:txBody>
      </p:sp>
      <p:sp>
        <p:nvSpPr>
          <p:cNvPr id="29" name="Text 26"/>
          <p:cNvSpPr/>
          <p:nvPr/>
        </p:nvSpPr>
        <p:spPr>
          <a:xfrm>
            <a:off x="566928" y="6473952"/>
            <a:ext cx="8595360" cy="237744"/>
          </a:xfrm>
          <a:prstGeom prst="rect">
            <a:avLst/>
          </a:prstGeom>
          <a:noFill/>
          <a:ln/>
        </p:spPr>
        <p:txBody>
          <a:bodyPr wrap="square" lIns="0" tIns="0" rIns="0" bIns="0" rtlCol="0" anchor="ctr"/>
          <a:lstStyle/>
          <a:p>
            <a:pPr marL="0" indent="0">
              <a:buNone/>
            </a:pPr>
            <a:r>
              <a:rPr lang="en-US" sz="900" dirty="0">
                <a:solidFill>
                  <a:srgbClr val="5A6B7D"/>
                </a:solidFill>
                <a:latin typeface="Calibri" pitchFamily="34" charset="0"/>
                <a:ea typeface="Calibri" pitchFamily="34" charset="-122"/>
                <a:cs typeface="Calibri" pitchFamily="34" charset="-120"/>
              </a:rPr>
              <a:t>CSE 5112  ·  Module 1  ·  Foundations of DSP</a:t>
            </a:r>
            <a:endParaRPr lang="en-US" sz="900" dirty="0"/>
          </a:p>
        </p:txBody>
      </p:sp>
      <p:sp>
        <p:nvSpPr>
          <p:cNvPr id="30" name="Text 27"/>
          <p:cNvSpPr/>
          <p:nvPr/>
        </p:nvSpPr>
        <p:spPr>
          <a:xfrm>
            <a:off x="10680192" y="6473952"/>
            <a:ext cx="914400" cy="237744"/>
          </a:xfrm>
          <a:prstGeom prst="rect">
            <a:avLst/>
          </a:prstGeom>
          <a:noFill/>
          <a:ln/>
        </p:spPr>
        <p:txBody>
          <a:bodyPr wrap="square" lIns="0" tIns="0" rIns="0" bIns="0" rtlCol="0" anchor="ctr"/>
          <a:lstStyle/>
          <a:p>
            <a:pPr marL="0" indent="0" algn="r">
              <a:buNone/>
            </a:pPr>
            <a:r>
              <a:rPr lang="en-US" sz="900" dirty="0">
                <a:solidFill>
                  <a:srgbClr val="5A6B7D"/>
                </a:solidFill>
                <a:latin typeface="Calibri" pitchFamily="34" charset="0"/>
                <a:ea typeface="Calibri" pitchFamily="34" charset="-122"/>
                <a:cs typeface="Calibri" pitchFamily="34" charset="-120"/>
              </a:rPr>
              <a:t>48</a:t>
            </a:r>
            <a:endParaRPr lang="en-US" sz="9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66928" y="365760"/>
            <a:ext cx="11027664" cy="566928"/>
          </a:xfrm>
          <a:prstGeom prst="rect">
            <a:avLst/>
          </a:prstGeom>
          <a:noFill/>
          <a:ln/>
        </p:spPr>
        <p:txBody>
          <a:bodyPr wrap="square" lIns="0" tIns="0" rIns="0" bIns="0" rtlCol="0" anchor="ctr"/>
          <a:lstStyle/>
          <a:p>
            <a:pPr marL="0" indent="0">
              <a:buNone/>
            </a:pPr>
            <a:r>
              <a:rPr lang="en-US" sz="2900" b="1" dirty="0">
                <a:solidFill>
                  <a:srgbClr val="16243D"/>
                </a:solidFill>
                <a:latin typeface="Cambria" pitchFamily="34" charset="0"/>
                <a:ea typeface="Cambria" pitchFamily="34" charset="-122"/>
                <a:cs typeface="Cambria" pitchFamily="34" charset="-120"/>
              </a:rPr>
              <a:t>Difference equations: how systems are actually implemented</a:t>
            </a:r>
            <a:endParaRPr lang="en-US" sz="2900" dirty="0"/>
          </a:p>
        </p:txBody>
      </p:sp>
      <p:sp>
        <p:nvSpPr>
          <p:cNvPr id="3" name="Text 1"/>
          <p:cNvSpPr/>
          <p:nvPr/>
        </p:nvSpPr>
        <p:spPr>
          <a:xfrm>
            <a:off x="566928" y="914400"/>
            <a:ext cx="11027664" cy="347472"/>
          </a:xfrm>
          <a:prstGeom prst="rect">
            <a:avLst/>
          </a:prstGeom>
          <a:noFill/>
          <a:ln/>
        </p:spPr>
        <p:txBody>
          <a:bodyPr wrap="square" lIns="0" tIns="0" rIns="0" bIns="0" rtlCol="0" anchor="ctr"/>
          <a:lstStyle/>
          <a:p>
            <a:pPr marL="0" indent="0">
              <a:buNone/>
            </a:pPr>
            <a:r>
              <a:rPr lang="en-US" sz="1350" dirty="0">
                <a:solidFill>
                  <a:srgbClr val="43596E"/>
                </a:solidFill>
                <a:latin typeface="Calibri" pitchFamily="34" charset="0"/>
                <a:ea typeface="Calibri" pitchFamily="34" charset="-122"/>
                <a:cs typeface="Calibri" pitchFamily="34" charset="-120"/>
              </a:rPr>
              <a:t>The line of arithmetic a processor actually runs, once for every sample</a:t>
            </a:r>
            <a:endParaRPr lang="en-US" sz="1350" dirty="0"/>
          </a:p>
        </p:txBody>
      </p:sp>
      <p:sp>
        <p:nvSpPr>
          <p:cNvPr id="4" name="Shape 2"/>
          <p:cNvSpPr/>
          <p:nvPr/>
        </p:nvSpPr>
        <p:spPr>
          <a:xfrm>
            <a:off x="566928" y="1389888"/>
            <a:ext cx="11027664" cy="1371283"/>
          </a:xfrm>
          <a:prstGeom prst="roundRect">
            <a:avLst>
              <a:gd name="adj" fmla="val 6001"/>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pic>
        <p:nvPicPr>
          <p:cNvPr id="5" name="Image 0" descr="assets/eq/lccde.png"/>
          <p:cNvPicPr>
            <a:picLocks noChangeAspect="1"/>
          </p:cNvPicPr>
          <p:nvPr/>
        </p:nvPicPr>
        <p:blipFill>
          <a:blip r:embed="rId3"/>
          <a:stretch>
            <a:fillRect/>
          </a:stretch>
        </p:blipFill>
        <p:spPr>
          <a:xfrm>
            <a:off x="3383280" y="1609344"/>
            <a:ext cx="4114800" cy="932371"/>
          </a:xfrm>
          <a:prstGeom prst="rect">
            <a:avLst/>
          </a:prstGeom>
        </p:spPr>
      </p:pic>
      <p:sp>
        <p:nvSpPr>
          <p:cNvPr id="6" name="Text 3"/>
          <p:cNvSpPr/>
          <p:nvPr/>
        </p:nvSpPr>
        <p:spPr>
          <a:xfrm>
            <a:off x="10405872" y="1929225"/>
            <a:ext cx="960120" cy="292608"/>
          </a:xfrm>
          <a:prstGeom prst="rect">
            <a:avLst/>
          </a:prstGeom>
          <a:noFill/>
          <a:ln/>
        </p:spPr>
        <p:txBody>
          <a:bodyPr wrap="square" lIns="0" tIns="0" rIns="0" bIns="0" rtlCol="0" anchor="ctr"/>
          <a:lstStyle/>
          <a:p>
            <a:pPr marL="0" indent="0" algn="r">
              <a:buNone/>
            </a:pPr>
            <a:r>
              <a:rPr lang="en-US" sz="1150" dirty="0">
                <a:solidFill>
                  <a:srgbClr val="5A6B7D"/>
                </a:solidFill>
                <a:latin typeface="Calibri" pitchFamily="34" charset="0"/>
                <a:ea typeface="Calibri" pitchFamily="34" charset="-122"/>
                <a:cs typeface="Calibri" pitchFamily="34" charset="-120"/>
              </a:rPr>
              <a:t>(3.11)</a:t>
            </a:r>
            <a:endParaRPr lang="en-US" sz="1150" dirty="0"/>
          </a:p>
        </p:txBody>
      </p:sp>
      <p:sp>
        <p:nvSpPr>
          <p:cNvPr id="7" name="Shape 4"/>
          <p:cNvSpPr/>
          <p:nvPr/>
        </p:nvSpPr>
        <p:spPr>
          <a:xfrm>
            <a:off x="566928" y="2980627"/>
            <a:ext cx="11027664" cy="1486020"/>
          </a:xfrm>
          <a:prstGeom prst="roundRect">
            <a:avLst>
              <a:gd name="adj" fmla="val 5538"/>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pic>
        <p:nvPicPr>
          <p:cNvPr id="8" name="Image 1" descr="assets/eq/lccde_rec.png"/>
          <p:cNvPicPr>
            <a:picLocks noChangeAspect="1"/>
          </p:cNvPicPr>
          <p:nvPr/>
        </p:nvPicPr>
        <p:blipFill>
          <a:blip r:embed="rId4"/>
          <a:stretch>
            <a:fillRect/>
          </a:stretch>
        </p:blipFill>
        <p:spPr>
          <a:xfrm>
            <a:off x="2286000" y="3200083"/>
            <a:ext cx="6309360" cy="1047108"/>
          </a:xfrm>
          <a:prstGeom prst="rect">
            <a:avLst/>
          </a:prstGeom>
        </p:spPr>
      </p:pic>
      <p:sp>
        <p:nvSpPr>
          <p:cNvPr id="9" name="Text 5"/>
          <p:cNvSpPr/>
          <p:nvPr/>
        </p:nvSpPr>
        <p:spPr>
          <a:xfrm>
            <a:off x="10405872" y="3577333"/>
            <a:ext cx="960120" cy="292608"/>
          </a:xfrm>
          <a:prstGeom prst="rect">
            <a:avLst/>
          </a:prstGeom>
          <a:noFill/>
          <a:ln/>
        </p:spPr>
        <p:txBody>
          <a:bodyPr wrap="square" lIns="0" tIns="0" rIns="0" bIns="0" rtlCol="0" anchor="ctr"/>
          <a:lstStyle/>
          <a:p>
            <a:pPr marL="0" indent="0" algn="r">
              <a:buNone/>
            </a:pPr>
            <a:r>
              <a:rPr lang="en-US" sz="1150" dirty="0">
                <a:solidFill>
                  <a:srgbClr val="5A6B7D"/>
                </a:solidFill>
                <a:latin typeface="Calibri" pitchFamily="34" charset="0"/>
                <a:ea typeface="Calibri" pitchFamily="34" charset="-122"/>
                <a:cs typeface="Calibri" pitchFamily="34" charset="-120"/>
              </a:rPr>
              <a:t>(3.12)</a:t>
            </a:r>
            <a:endParaRPr lang="en-US" sz="1150" dirty="0"/>
          </a:p>
        </p:txBody>
      </p:sp>
      <p:sp>
        <p:nvSpPr>
          <p:cNvPr id="10" name="Text 6"/>
          <p:cNvSpPr/>
          <p:nvPr/>
        </p:nvSpPr>
        <p:spPr>
          <a:xfrm>
            <a:off x="566928" y="4740967"/>
            <a:ext cx="11027664" cy="2103120"/>
          </a:xfrm>
          <a:prstGeom prst="rect">
            <a:avLst/>
          </a:prstGeom>
          <a:noFill/>
          <a:ln/>
        </p:spPr>
        <p:txBody>
          <a:bodyPr wrap="square" lIns="0" tIns="0" rIns="0" bIns="0" rtlCol="0" anchor="t"/>
          <a:lstStyle/>
          <a:p>
            <a:pPr marL="190500" indent="-190500">
              <a:lnSpc>
                <a:spcPct val="106000"/>
              </a:lnSpc>
              <a:spcAft>
                <a:spcPts val="900"/>
              </a:spcAft>
              <a:buSzPct val="100000"/>
              <a:buChar char="▪"/>
            </a:pPr>
            <a:r>
              <a:rPr lang="en-US" sz="1300" dirty="0">
                <a:solidFill>
                  <a:srgbClr val="22354F"/>
                </a:solidFill>
                <a:latin typeface="Calibri" pitchFamily="34" charset="0"/>
                <a:ea typeface="Calibri" pitchFamily="34" charset="-122"/>
                <a:cs typeface="Calibri" pitchFamily="34" charset="-120"/>
              </a:rPr>
              <a:t>The first line is the general form. The coefficients being fixed numbers, and not changing with n, is exactly what makes the system time invariant.</a:t>
            </a:r>
            <a:endParaRPr lang="en-US" sz="1300" dirty="0"/>
          </a:p>
          <a:p>
            <a:pPr marL="190500" indent="-190500">
              <a:lnSpc>
                <a:spcPct val="106000"/>
              </a:lnSpc>
              <a:spcAft>
                <a:spcPts val="900"/>
              </a:spcAft>
              <a:buSzPct val="100000"/>
              <a:buChar char="▪"/>
            </a:pPr>
            <a:r>
              <a:rPr lang="en-US" sz="1300" dirty="0">
                <a:solidFill>
                  <a:srgbClr val="22354F"/>
                </a:solidFill>
                <a:latin typeface="Calibri" pitchFamily="34" charset="0"/>
                <a:ea typeface="Calibri" pitchFamily="34" charset="-122"/>
                <a:cs typeface="Calibri" pitchFamily="34" charset="-120"/>
              </a:rPr>
              <a:t>Rearranged, it becomes a recipe you can run: each output is a weighted sum of the last few inputs and the last few outputs. That is all any digital filter ever does.</a:t>
            </a:r>
            <a:endParaRPr lang="en-US" sz="1300" dirty="0"/>
          </a:p>
          <a:p>
            <a:pPr marL="190500" indent="-190500">
              <a:lnSpc>
                <a:spcPct val="106000"/>
              </a:lnSpc>
              <a:spcAft>
                <a:spcPts val="900"/>
              </a:spcAft>
              <a:buSzPct val="100000"/>
              <a:buChar char="▪"/>
            </a:pPr>
            <a:r>
              <a:rPr lang="en-US" sz="1300" dirty="0">
                <a:solidFill>
                  <a:srgbClr val="22354F"/>
                </a:solidFill>
                <a:latin typeface="Calibri" pitchFamily="34" charset="0"/>
                <a:ea typeface="Calibri" pitchFamily="34" charset="-122"/>
                <a:cs typeface="Calibri" pitchFamily="34" charset="-120"/>
              </a:rPr>
              <a:t>With no feedback term, the impulse response is simply the list of b coefficients, and the filter is FIR. Add feedback and the response usually goes on forever, giving IIR.</a:t>
            </a:r>
            <a:endParaRPr lang="en-US" sz="1300" dirty="0"/>
          </a:p>
          <a:p>
            <a:pPr marL="190500" indent="-190500">
              <a:lnSpc>
                <a:spcPct val="106000"/>
              </a:lnSpc>
              <a:spcAft>
                <a:spcPts val="900"/>
              </a:spcAft>
              <a:buSzPct val="100000"/>
              <a:buChar char="▪"/>
            </a:pPr>
            <a:r>
              <a:rPr lang="en-US" sz="1300" dirty="0">
                <a:solidFill>
                  <a:srgbClr val="22354F"/>
                </a:solidFill>
                <a:latin typeface="Calibri" pitchFamily="34" charset="0"/>
                <a:ea typeface="Calibri" pitchFamily="34" charset="-122"/>
                <a:cs typeface="Calibri" pitchFamily="34" charset="-120"/>
              </a:rPr>
              <a:t>Where you start matters. The system counts as linear and time invariant only if it begins at rest, with all earlier outputs equal to zero.</a:t>
            </a:r>
            <a:endParaRPr lang="en-US" sz="1300" dirty="0"/>
          </a:p>
        </p:txBody>
      </p:sp>
      <p:sp>
        <p:nvSpPr>
          <p:cNvPr id="11" name="Text 7"/>
          <p:cNvSpPr/>
          <p:nvPr/>
        </p:nvSpPr>
        <p:spPr>
          <a:xfrm>
            <a:off x="566928" y="6473952"/>
            <a:ext cx="8595360" cy="237744"/>
          </a:xfrm>
          <a:prstGeom prst="rect">
            <a:avLst/>
          </a:prstGeom>
          <a:noFill/>
          <a:ln/>
        </p:spPr>
        <p:txBody>
          <a:bodyPr wrap="square" lIns="0" tIns="0" rIns="0" bIns="0" rtlCol="0" anchor="ctr"/>
          <a:lstStyle/>
          <a:p>
            <a:pPr marL="0" indent="0">
              <a:buNone/>
            </a:pPr>
            <a:r>
              <a:rPr lang="en-US" sz="900" dirty="0">
                <a:solidFill>
                  <a:srgbClr val="5A6B7D"/>
                </a:solidFill>
                <a:latin typeface="Calibri" pitchFamily="34" charset="0"/>
                <a:ea typeface="Calibri" pitchFamily="34" charset="-122"/>
                <a:cs typeface="Calibri" pitchFamily="34" charset="-120"/>
              </a:rPr>
              <a:t>CSE 5112  ·  Module 1  ·  Foundations of DSP</a:t>
            </a:r>
            <a:endParaRPr lang="en-US" sz="900" dirty="0"/>
          </a:p>
        </p:txBody>
      </p:sp>
      <p:sp>
        <p:nvSpPr>
          <p:cNvPr id="12" name="Text 8"/>
          <p:cNvSpPr/>
          <p:nvPr/>
        </p:nvSpPr>
        <p:spPr>
          <a:xfrm>
            <a:off x="10680192" y="6473952"/>
            <a:ext cx="914400" cy="237744"/>
          </a:xfrm>
          <a:prstGeom prst="rect">
            <a:avLst/>
          </a:prstGeom>
          <a:noFill/>
          <a:ln/>
        </p:spPr>
        <p:txBody>
          <a:bodyPr wrap="square" lIns="0" tIns="0" rIns="0" bIns="0" rtlCol="0" anchor="ctr"/>
          <a:lstStyle/>
          <a:p>
            <a:pPr marL="0" indent="0" algn="r">
              <a:buNone/>
            </a:pPr>
            <a:r>
              <a:rPr lang="en-US" sz="900" dirty="0">
                <a:solidFill>
                  <a:srgbClr val="5A6B7D"/>
                </a:solidFill>
                <a:latin typeface="Calibri" pitchFamily="34" charset="0"/>
                <a:ea typeface="Calibri" pitchFamily="34" charset="-122"/>
                <a:cs typeface="Calibri" pitchFamily="34" charset="-120"/>
              </a:rPr>
              <a:t>49</a:t>
            </a:r>
            <a:endParaRPr lang="en-US" sz="9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5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66928" y="365760"/>
            <a:ext cx="11027664" cy="566928"/>
          </a:xfrm>
          <a:prstGeom prst="rect">
            <a:avLst/>
          </a:prstGeom>
          <a:noFill/>
          <a:ln/>
        </p:spPr>
        <p:txBody>
          <a:bodyPr wrap="square" lIns="0" tIns="0" rIns="0" bIns="0" rtlCol="0" anchor="ctr"/>
          <a:lstStyle/>
          <a:p>
            <a:pPr marL="0" indent="0">
              <a:buNone/>
            </a:pPr>
            <a:r>
              <a:rPr lang="en-US" sz="2900" b="1" dirty="0">
                <a:solidFill>
                  <a:srgbClr val="16243D"/>
                </a:solidFill>
                <a:latin typeface="Cambria" pitchFamily="34" charset="0"/>
                <a:ea typeface="Cambria" pitchFamily="34" charset="-122"/>
                <a:cs typeface="Cambria" pitchFamily="34" charset="-120"/>
              </a:rPr>
              <a:t>A difference equation is just a loop</a:t>
            </a:r>
            <a:endParaRPr lang="en-US" sz="2900" dirty="0"/>
          </a:p>
        </p:txBody>
      </p:sp>
      <p:sp>
        <p:nvSpPr>
          <p:cNvPr id="3" name="Text 1"/>
          <p:cNvSpPr/>
          <p:nvPr/>
        </p:nvSpPr>
        <p:spPr>
          <a:xfrm>
            <a:off x="566928" y="914400"/>
            <a:ext cx="11027664" cy="347472"/>
          </a:xfrm>
          <a:prstGeom prst="rect">
            <a:avLst/>
          </a:prstGeom>
          <a:noFill/>
          <a:ln/>
        </p:spPr>
        <p:txBody>
          <a:bodyPr wrap="square" lIns="0" tIns="0" rIns="0" bIns="0" rtlCol="0" anchor="ctr"/>
          <a:lstStyle/>
          <a:p>
            <a:pPr marL="0" indent="0">
              <a:buNone/>
            </a:pPr>
            <a:r>
              <a:rPr lang="en-US" sz="1350" dirty="0">
                <a:solidFill>
                  <a:srgbClr val="43596E"/>
                </a:solidFill>
                <a:latin typeface="Calibri" pitchFamily="34" charset="0"/>
                <a:ea typeface="Calibri" pitchFamily="34" charset="-122"/>
                <a:cs typeface="Calibri" pitchFamily="34" charset="-120"/>
              </a:rPr>
              <a:t>The same filter written as maths, as a table, and as code</a:t>
            </a:r>
            <a:endParaRPr lang="en-US" sz="1350" dirty="0"/>
          </a:p>
        </p:txBody>
      </p:sp>
      <p:sp>
        <p:nvSpPr>
          <p:cNvPr id="4" name="Shape 2"/>
          <p:cNvSpPr/>
          <p:nvPr/>
        </p:nvSpPr>
        <p:spPr>
          <a:xfrm>
            <a:off x="566928" y="1389888"/>
            <a:ext cx="5367528" cy="1243584"/>
          </a:xfrm>
          <a:prstGeom prst="roundRect">
            <a:avLst>
              <a:gd name="adj" fmla="val 6618"/>
            </a:avLst>
          </a:prstGeom>
          <a:solidFill>
            <a:srgbClr val="EDF2F5"/>
          </a:solidFill>
          <a:ln w="9525">
            <a:solidFill>
              <a:srgbClr val="D3DDE4"/>
            </a:solidFill>
            <a:prstDash val="solid"/>
          </a:ln>
          <a:effectLst>
            <a:outerShdw blurRad="127000" dist="25400" dir="5400000" algn="bl" rotWithShape="0">
              <a:srgbClr val="9FB0BE">
                <a:alpha val="26000"/>
              </a:srgbClr>
            </a:outerShdw>
          </a:effectLst>
        </p:spPr>
      </p:sp>
      <p:sp>
        <p:nvSpPr>
          <p:cNvPr id="5" name="Text 3"/>
          <p:cNvSpPr/>
          <p:nvPr/>
        </p:nvSpPr>
        <p:spPr>
          <a:xfrm>
            <a:off x="804672" y="1517904"/>
            <a:ext cx="4910328" cy="274320"/>
          </a:xfrm>
          <a:prstGeom prst="rect">
            <a:avLst/>
          </a:prstGeom>
          <a:noFill/>
          <a:ln/>
        </p:spPr>
        <p:txBody>
          <a:bodyPr wrap="square" lIns="0" tIns="0" rIns="0" bIns="0" rtlCol="0" anchor="ctr"/>
          <a:lstStyle/>
          <a:p>
            <a:pPr marL="0" indent="0">
              <a:buNone/>
            </a:pPr>
            <a:r>
              <a:rPr lang="en-US" sz="1300" b="1" dirty="0">
                <a:solidFill>
                  <a:srgbClr val="1C7293"/>
                </a:solidFill>
                <a:latin typeface="Calibri" pitchFamily="34" charset="0"/>
                <a:ea typeface="Calibri" pitchFamily="34" charset="-122"/>
                <a:cs typeface="Calibri" pitchFamily="34" charset="-120"/>
              </a:rPr>
              <a:t>As mathematics</a:t>
            </a:r>
            <a:endParaRPr lang="en-US" sz="1300" dirty="0"/>
          </a:p>
        </p:txBody>
      </p:sp>
      <p:pic>
        <p:nvPicPr>
          <p:cNvPr id="6" name="Image 0" descr="assets/eq/movavg.png"/>
          <p:cNvPicPr>
            <a:picLocks noChangeAspect="1"/>
          </p:cNvPicPr>
          <p:nvPr/>
        </p:nvPicPr>
        <p:blipFill>
          <a:blip r:embed="rId3"/>
          <a:stretch>
            <a:fillRect/>
          </a:stretch>
        </p:blipFill>
        <p:spPr>
          <a:xfrm>
            <a:off x="1239012" y="1865376"/>
            <a:ext cx="4023360" cy="603054"/>
          </a:xfrm>
          <a:prstGeom prst="rect">
            <a:avLst/>
          </a:prstGeom>
        </p:spPr>
      </p:pic>
      <p:sp>
        <p:nvSpPr>
          <p:cNvPr id="7" name="Text 4"/>
          <p:cNvSpPr/>
          <p:nvPr/>
        </p:nvSpPr>
        <p:spPr>
          <a:xfrm>
            <a:off x="804672" y="2322576"/>
            <a:ext cx="4892040" cy="274320"/>
          </a:xfrm>
          <a:prstGeom prst="rect">
            <a:avLst/>
          </a:prstGeom>
          <a:noFill/>
          <a:ln/>
        </p:spPr>
        <p:txBody>
          <a:bodyPr wrap="square" lIns="0" tIns="0" rIns="0" bIns="0" rtlCol="0" anchor="ctr"/>
          <a:lstStyle/>
          <a:p>
            <a:pPr marL="0" indent="0">
              <a:buNone/>
            </a:pPr>
            <a:r>
              <a:rPr lang="en-US" sz="1100" i="1" dirty="0">
                <a:solidFill>
                  <a:srgbClr val="5A6B7D"/>
                </a:solidFill>
                <a:latin typeface="Calibri" pitchFamily="34" charset="0"/>
                <a:ea typeface="Calibri" pitchFamily="34" charset="-122"/>
                <a:cs typeface="Calibri" pitchFamily="34" charset="-120"/>
              </a:rPr>
              <a:t>A three-point moving average: each output is the mean of the newest sample and the two before it.</a:t>
            </a:r>
            <a:endParaRPr lang="en-US" sz="1100" dirty="0"/>
          </a:p>
        </p:txBody>
      </p:sp>
      <p:sp>
        <p:nvSpPr>
          <p:cNvPr id="8" name="Shape 5"/>
          <p:cNvSpPr/>
          <p:nvPr/>
        </p:nvSpPr>
        <p:spPr>
          <a:xfrm>
            <a:off x="6227064" y="1389888"/>
            <a:ext cx="5367528" cy="1243584"/>
          </a:xfrm>
          <a:prstGeom prst="roundRect">
            <a:avLst>
              <a:gd name="adj" fmla="val 5147"/>
            </a:avLst>
          </a:prstGeom>
          <a:solidFill>
            <a:srgbClr val="16243D"/>
          </a:solidFill>
          <a:ln w="12700">
            <a:solidFill>
              <a:srgbClr val="333333"/>
            </a:solidFill>
            <a:prstDash val="solid"/>
          </a:ln>
          <a:effectLst>
            <a:outerShdw blurRad="127000" dist="25400" dir="5400000" algn="bl" rotWithShape="0">
              <a:srgbClr val="9FB0BE">
                <a:alpha val="26000"/>
              </a:srgbClr>
            </a:outerShdw>
          </a:effectLst>
        </p:spPr>
      </p:sp>
      <p:sp>
        <p:nvSpPr>
          <p:cNvPr id="9" name="Text 6"/>
          <p:cNvSpPr/>
          <p:nvPr/>
        </p:nvSpPr>
        <p:spPr>
          <a:xfrm>
            <a:off x="6446520" y="1554480"/>
            <a:ext cx="4928616" cy="914400"/>
          </a:xfrm>
          <a:prstGeom prst="rect">
            <a:avLst/>
          </a:prstGeom>
          <a:noFill/>
          <a:ln/>
        </p:spPr>
        <p:txBody>
          <a:bodyPr wrap="square" lIns="0" tIns="0" rIns="0" bIns="0" rtlCol="0" anchor="t"/>
          <a:lstStyle/>
          <a:p>
            <a:pPr marL="0" indent="0">
              <a:lnSpc>
                <a:spcPct val="102000"/>
              </a:lnSpc>
              <a:spcAft>
                <a:spcPts val="100"/>
              </a:spcAft>
              <a:buNone/>
            </a:pPr>
            <a:r>
              <a:rPr lang="en-US" sz="1150" i="1" dirty="0">
                <a:solidFill>
                  <a:srgbClr val="7FA8BE"/>
                </a:solidFill>
                <a:latin typeface="Courier New" pitchFamily="34" charset="0"/>
                <a:ea typeface="Courier New" pitchFamily="34" charset="-122"/>
                <a:cs typeface="Courier New" pitchFamily="34" charset="-120"/>
              </a:rPr>
              <a:t>// as code, one output per loop pass</a:t>
            </a:r>
            <a:endParaRPr lang="en-US" sz="1150" dirty="0"/>
          </a:p>
          <a:p>
            <a:pPr marL="0" indent="0">
              <a:lnSpc>
                <a:spcPct val="102000"/>
              </a:lnSpc>
              <a:spcAft>
                <a:spcPts val="100"/>
              </a:spcAft>
              <a:buNone/>
            </a:pPr>
            <a:r>
              <a:rPr lang="en-US" sz="1150" dirty="0">
                <a:solidFill>
                  <a:srgbClr val="E8F0F5"/>
                </a:solidFill>
                <a:latin typeface="Courier New" pitchFamily="34" charset="0"/>
                <a:ea typeface="Courier New" pitchFamily="34" charset="-122"/>
                <a:cs typeface="Courier New" pitchFamily="34" charset="-120"/>
              </a:rPr>
              <a:t>for (n = 2; n &lt; N; n++) {</a:t>
            </a:r>
            <a:endParaRPr lang="en-US" sz="1150" dirty="0"/>
          </a:p>
          <a:p>
            <a:pPr marL="0" indent="0">
              <a:lnSpc>
                <a:spcPct val="102000"/>
              </a:lnSpc>
              <a:spcAft>
                <a:spcPts val="100"/>
              </a:spcAft>
              <a:buNone/>
            </a:pPr>
            <a:r>
              <a:rPr lang="en-US" sz="1150" dirty="0">
                <a:solidFill>
                  <a:srgbClr val="E8F0F5"/>
                </a:solidFill>
                <a:latin typeface="Courier New" pitchFamily="34" charset="0"/>
                <a:ea typeface="Courier New" pitchFamily="34" charset="-122"/>
                <a:cs typeface="Courier New" pitchFamily="34" charset="-120"/>
              </a:rPr>
              <a:t>    y[n] = ( x[n] + x[n-1] + x[n-2] ) / 3;</a:t>
            </a:r>
            <a:endParaRPr lang="en-US" sz="1150" dirty="0"/>
          </a:p>
          <a:p>
            <a:pPr marL="0" indent="0">
              <a:lnSpc>
                <a:spcPct val="102000"/>
              </a:lnSpc>
              <a:spcAft>
                <a:spcPts val="100"/>
              </a:spcAft>
              <a:buNone/>
            </a:pPr>
            <a:r>
              <a:rPr lang="en-US" sz="1150" dirty="0">
                <a:solidFill>
                  <a:srgbClr val="E8F0F5"/>
                </a:solidFill>
                <a:latin typeface="Courier New" pitchFamily="34" charset="0"/>
                <a:ea typeface="Courier New" pitchFamily="34" charset="-122"/>
                <a:cs typeface="Courier New" pitchFamily="34" charset="-120"/>
              </a:rPr>
              <a:t>}</a:t>
            </a:r>
            <a:endParaRPr lang="en-US" sz="1150" dirty="0"/>
          </a:p>
        </p:txBody>
      </p:sp>
      <p:sp>
        <p:nvSpPr>
          <p:cNvPr id="10" name="Shape 7"/>
          <p:cNvSpPr/>
          <p:nvPr/>
        </p:nvSpPr>
        <p:spPr>
          <a:xfrm>
            <a:off x="566928" y="2871216"/>
            <a:ext cx="11027664" cy="384048"/>
          </a:xfrm>
          <a:prstGeom prst="rect">
            <a:avLst/>
          </a:prstGeom>
          <a:solidFill>
            <a:srgbClr val="16243D"/>
          </a:solidFill>
          <a:ln w="12700">
            <a:solidFill>
              <a:srgbClr val="333333"/>
            </a:solidFill>
            <a:prstDash val="solid"/>
          </a:ln>
        </p:spPr>
      </p:sp>
      <p:sp>
        <p:nvSpPr>
          <p:cNvPr id="11" name="Text 8"/>
          <p:cNvSpPr/>
          <p:nvPr/>
        </p:nvSpPr>
        <p:spPr>
          <a:xfrm>
            <a:off x="694944" y="2871216"/>
            <a:ext cx="2670048" cy="384048"/>
          </a:xfrm>
          <a:prstGeom prst="rect">
            <a:avLst/>
          </a:prstGeom>
          <a:noFill/>
          <a:ln/>
        </p:spPr>
        <p:txBody>
          <a:bodyPr wrap="square" lIns="0" tIns="0" rIns="0" bIns="0" rtlCol="0" anchor="ctr"/>
          <a:lstStyle/>
          <a:p>
            <a:pPr marL="0" indent="0" algn="l">
              <a:buNone/>
            </a:pPr>
            <a:r>
              <a:rPr lang="en-US" sz="1200" b="1" dirty="0">
                <a:solidFill>
                  <a:srgbClr val="FFFFFF"/>
                </a:solidFill>
                <a:latin typeface="Calibri" pitchFamily="34" charset="0"/>
                <a:ea typeface="Calibri" pitchFamily="34" charset="-122"/>
                <a:cs typeface="Calibri" pitchFamily="34" charset="-120"/>
              </a:rPr>
              <a:t>Symbol in the equation</a:t>
            </a:r>
            <a:endParaRPr lang="en-US" sz="1200" dirty="0"/>
          </a:p>
        </p:txBody>
      </p:sp>
      <p:sp>
        <p:nvSpPr>
          <p:cNvPr id="12" name="Text 9"/>
          <p:cNvSpPr/>
          <p:nvPr/>
        </p:nvSpPr>
        <p:spPr>
          <a:xfrm>
            <a:off x="3621024" y="2871216"/>
            <a:ext cx="3401568" cy="384048"/>
          </a:xfrm>
          <a:prstGeom prst="rect">
            <a:avLst/>
          </a:prstGeom>
          <a:noFill/>
          <a:ln/>
        </p:spPr>
        <p:txBody>
          <a:bodyPr wrap="square" lIns="0" tIns="0" rIns="0" bIns="0" rtlCol="0" anchor="ctr"/>
          <a:lstStyle/>
          <a:p>
            <a:pPr marL="0" indent="0" algn="l">
              <a:buNone/>
            </a:pPr>
            <a:r>
              <a:rPr lang="en-US" sz="1200" b="1" dirty="0">
                <a:solidFill>
                  <a:srgbClr val="FFFFFF"/>
                </a:solidFill>
                <a:latin typeface="Calibri" pitchFamily="34" charset="0"/>
                <a:ea typeface="Calibri" pitchFamily="34" charset="-122"/>
                <a:cs typeface="Calibri" pitchFamily="34" charset="-120"/>
              </a:rPr>
              <a:t>What it is</a:t>
            </a:r>
            <a:endParaRPr lang="en-US" sz="1200" dirty="0"/>
          </a:p>
        </p:txBody>
      </p:sp>
      <p:sp>
        <p:nvSpPr>
          <p:cNvPr id="13" name="Text 10"/>
          <p:cNvSpPr/>
          <p:nvPr/>
        </p:nvSpPr>
        <p:spPr>
          <a:xfrm>
            <a:off x="7278624" y="2871216"/>
            <a:ext cx="4187952" cy="384048"/>
          </a:xfrm>
          <a:prstGeom prst="rect">
            <a:avLst/>
          </a:prstGeom>
          <a:noFill/>
          <a:ln/>
        </p:spPr>
        <p:txBody>
          <a:bodyPr wrap="square" lIns="0" tIns="0" rIns="0" bIns="0" rtlCol="0" anchor="ctr"/>
          <a:lstStyle/>
          <a:p>
            <a:pPr marL="0" indent="0" algn="l">
              <a:buNone/>
            </a:pPr>
            <a:r>
              <a:rPr lang="en-US" sz="1200" b="1" dirty="0">
                <a:solidFill>
                  <a:srgbClr val="FFFFFF"/>
                </a:solidFill>
                <a:latin typeface="Calibri" pitchFamily="34" charset="0"/>
                <a:ea typeface="Calibri" pitchFamily="34" charset="-122"/>
                <a:cs typeface="Calibri" pitchFamily="34" charset="-120"/>
              </a:rPr>
              <a:t>What it is in the running program</a:t>
            </a:r>
            <a:endParaRPr lang="en-US" sz="1200" dirty="0"/>
          </a:p>
        </p:txBody>
      </p:sp>
      <p:sp>
        <p:nvSpPr>
          <p:cNvPr id="14" name="Shape 11"/>
          <p:cNvSpPr/>
          <p:nvPr/>
        </p:nvSpPr>
        <p:spPr>
          <a:xfrm>
            <a:off x="566928" y="3255264"/>
            <a:ext cx="11027664" cy="384048"/>
          </a:xfrm>
          <a:prstGeom prst="rect">
            <a:avLst/>
          </a:prstGeom>
          <a:solidFill>
            <a:srgbClr val="FFFFFF"/>
          </a:solidFill>
          <a:ln w="6350">
            <a:solidFill>
              <a:srgbClr val="D3DDE4"/>
            </a:solidFill>
            <a:prstDash val="solid"/>
          </a:ln>
        </p:spPr>
      </p:sp>
      <p:sp>
        <p:nvSpPr>
          <p:cNvPr id="15" name="Text 12"/>
          <p:cNvSpPr/>
          <p:nvPr/>
        </p:nvSpPr>
        <p:spPr>
          <a:xfrm>
            <a:off x="694944" y="3255264"/>
            <a:ext cx="2670048" cy="384048"/>
          </a:xfrm>
          <a:prstGeom prst="rect">
            <a:avLst/>
          </a:prstGeom>
          <a:noFill/>
          <a:ln/>
        </p:spPr>
        <p:txBody>
          <a:bodyPr wrap="square" lIns="0" tIns="0" rIns="0" bIns="0" rtlCol="0" anchor="ctr"/>
          <a:lstStyle/>
          <a:p>
            <a:pPr marL="0" indent="0" algn="l">
              <a:buNone/>
            </a:pPr>
            <a:r>
              <a:rPr lang="en-US" sz="1200" dirty="0">
                <a:solidFill>
                  <a:srgbClr val="22354F"/>
                </a:solidFill>
                <a:latin typeface="Calibri" pitchFamily="34" charset="0"/>
                <a:ea typeface="Calibri" pitchFamily="34" charset="-122"/>
                <a:cs typeface="Calibri" pitchFamily="34" charset="-120"/>
              </a:rPr>
              <a:t>x[n]</a:t>
            </a:r>
            <a:endParaRPr lang="en-US" sz="1200" dirty="0"/>
          </a:p>
        </p:txBody>
      </p:sp>
      <p:sp>
        <p:nvSpPr>
          <p:cNvPr id="16" name="Text 13"/>
          <p:cNvSpPr/>
          <p:nvPr/>
        </p:nvSpPr>
        <p:spPr>
          <a:xfrm>
            <a:off x="3621024" y="3255264"/>
            <a:ext cx="3401568" cy="384048"/>
          </a:xfrm>
          <a:prstGeom prst="rect">
            <a:avLst/>
          </a:prstGeom>
          <a:noFill/>
          <a:ln/>
        </p:spPr>
        <p:txBody>
          <a:bodyPr wrap="square" lIns="0" tIns="0" rIns="0" bIns="0" rtlCol="0" anchor="ctr"/>
          <a:lstStyle/>
          <a:p>
            <a:pPr marL="0" indent="0" algn="l">
              <a:buNone/>
            </a:pPr>
            <a:r>
              <a:rPr lang="en-US" sz="1200" dirty="0">
                <a:solidFill>
                  <a:srgbClr val="22354F"/>
                </a:solidFill>
                <a:latin typeface="Calibri" pitchFamily="34" charset="0"/>
                <a:ea typeface="Calibri" pitchFamily="34" charset="-122"/>
                <a:cs typeface="Calibri" pitchFamily="34" charset="-120"/>
              </a:rPr>
              <a:t>The sample that has just arrived</a:t>
            </a:r>
            <a:endParaRPr lang="en-US" sz="1200" dirty="0"/>
          </a:p>
        </p:txBody>
      </p:sp>
      <p:sp>
        <p:nvSpPr>
          <p:cNvPr id="17" name="Text 14"/>
          <p:cNvSpPr/>
          <p:nvPr/>
        </p:nvSpPr>
        <p:spPr>
          <a:xfrm>
            <a:off x="7278624" y="3255264"/>
            <a:ext cx="4187952" cy="384048"/>
          </a:xfrm>
          <a:prstGeom prst="rect">
            <a:avLst/>
          </a:prstGeom>
          <a:noFill/>
          <a:ln/>
        </p:spPr>
        <p:txBody>
          <a:bodyPr wrap="square" lIns="0" tIns="0" rIns="0" bIns="0" rtlCol="0" anchor="ctr"/>
          <a:lstStyle/>
          <a:p>
            <a:pPr marL="0" indent="0" algn="l">
              <a:buNone/>
            </a:pPr>
            <a:r>
              <a:rPr lang="en-US" sz="1200" dirty="0">
                <a:solidFill>
                  <a:srgbClr val="22354F"/>
                </a:solidFill>
                <a:latin typeface="Calibri" pitchFamily="34" charset="0"/>
                <a:ea typeface="Calibri" pitchFamily="34" charset="-122"/>
                <a:cs typeface="Calibri" pitchFamily="34" charset="-120"/>
              </a:rPr>
              <a:t>Read it from the converter this instant</a:t>
            </a:r>
            <a:endParaRPr lang="en-US" sz="1200" dirty="0"/>
          </a:p>
        </p:txBody>
      </p:sp>
      <p:sp>
        <p:nvSpPr>
          <p:cNvPr id="18" name="Shape 15"/>
          <p:cNvSpPr/>
          <p:nvPr/>
        </p:nvSpPr>
        <p:spPr>
          <a:xfrm>
            <a:off x="566928" y="3639312"/>
            <a:ext cx="11027664" cy="384048"/>
          </a:xfrm>
          <a:prstGeom prst="rect">
            <a:avLst/>
          </a:prstGeom>
          <a:solidFill>
            <a:srgbClr val="F7FAFB"/>
          </a:solidFill>
          <a:ln w="6350">
            <a:solidFill>
              <a:srgbClr val="D3DDE4"/>
            </a:solidFill>
            <a:prstDash val="solid"/>
          </a:ln>
        </p:spPr>
      </p:sp>
      <p:sp>
        <p:nvSpPr>
          <p:cNvPr id="19" name="Text 16"/>
          <p:cNvSpPr/>
          <p:nvPr/>
        </p:nvSpPr>
        <p:spPr>
          <a:xfrm>
            <a:off x="694944" y="3639312"/>
            <a:ext cx="2670048" cy="384048"/>
          </a:xfrm>
          <a:prstGeom prst="rect">
            <a:avLst/>
          </a:prstGeom>
          <a:noFill/>
          <a:ln/>
        </p:spPr>
        <p:txBody>
          <a:bodyPr wrap="square" lIns="0" tIns="0" rIns="0" bIns="0" rtlCol="0" anchor="ctr"/>
          <a:lstStyle/>
          <a:p>
            <a:pPr marL="0" indent="0" algn="l">
              <a:buNone/>
            </a:pPr>
            <a:r>
              <a:rPr lang="en-US" sz="1200" dirty="0">
                <a:solidFill>
                  <a:srgbClr val="22354F"/>
                </a:solidFill>
                <a:latin typeface="Calibri" pitchFamily="34" charset="0"/>
                <a:ea typeface="Calibri" pitchFamily="34" charset="-122"/>
                <a:cs typeface="Calibri" pitchFamily="34" charset="-120"/>
              </a:rPr>
              <a:t>x[n−1], x[n−2]</a:t>
            </a:r>
            <a:endParaRPr lang="en-US" sz="1200" dirty="0"/>
          </a:p>
        </p:txBody>
      </p:sp>
      <p:sp>
        <p:nvSpPr>
          <p:cNvPr id="20" name="Text 17"/>
          <p:cNvSpPr/>
          <p:nvPr/>
        </p:nvSpPr>
        <p:spPr>
          <a:xfrm>
            <a:off x="3621024" y="3639312"/>
            <a:ext cx="3401568" cy="384048"/>
          </a:xfrm>
          <a:prstGeom prst="rect">
            <a:avLst/>
          </a:prstGeom>
          <a:noFill/>
          <a:ln/>
        </p:spPr>
        <p:txBody>
          <a:bodyPr wrap="square" lIns="0" tIns="0" rIns="0" bIns="0" rtlCol="0" anchor="ctr"/>
          <a:lstStyle/>
          <a:p>
            <a:pPr marL="0" indent="0" algn="l">
              <a:buNone/>
            </a:pPr>
            <a:r>
              <a:rPr lang="en-US" sz="1200" dirty="0">
                <a:solidFill>
                  <a:srgbClr val="22354F"/>
                </a:solidFill>
                <a:latin typeface="Calibri" pitchFamily="34" charset="0"/>
                <a:ea typeface="Calibri" pitchFamily="34" charset="-122"/>
                <a:cs typeface="Calibri" pitchFamily="34" charset="-120"/>
              </a:rPr>
              <a:t>Samples that arrived earlier</a:t>
            </a:r>
            <a:endParaRPr lang="en-US" sz="1200" dirty="0"/>
          </a:p>
        </p:txBody>
      </p:sp>
      <p:sp>
        <p:nvSpPr>
          <p:cNvPr id="21" name="Text 18"/>
          <p:cNvSpPr/>
          <p:nvPr/>
        </p:nvSpPr>
        <p:spPr>
          <a:xfrm>
            <a:off x="7278624" y="3639312"/>
            <a:ext cx="4187952" cy="384048"/>
          </a:xfrm>
          <a:prstGeom prst="rect">
            <a:avLst/>
          </a:prstGeom>
          <a:noFill/>
          <a:ln/>
        </p:spPr>
        <p:txBody>
          <a:bodyPr wrap="square" lIns="0" tIns="0" rIns="0" bIns="0" rtlCol="0" anchor="ctr"/>
          <a:lstStyle/>
          <a:p>
            <a:pPr marL="0" indent="0" algn="l">
              <a:buNone/>
            </a:pPr>
            <a:r>
              <a:rPr lang="en-US" sz="1200" dirty="0">
                <a:solidFill>
                  <a:srgbClr val="22354F"/>
                </a:solidFill>
                <a:latin typeface="Calibri" pitchFamily="34" charset="0"/>
                <a:ea typeface="Calibri" pitchFamily="34" charset="-122"/>
                <a:cs typeface="Calibri" pitchFamily="34" charset="-120"/>
              </a:rPr>
              <a:t>Held in memory; two stored numbers</a:t>
            </a:r>
            <a:endParaRPr lang="en-US" sz="1200" dirty="0"/>
          </a:p>
        </p:txBody>
      </p:sp>
      <p:sp>
        <p:nvSpPr>
          <p:cNvPr id="22" name="Shape 19"/>
          <p:cNvSpPr/>
          <p:nvPr/>
        </p:nvSpPr>
        <p:spPr>
          <a:xfrm>
            <a:off x="566928" y="4023360"/>
            <a:ext cx="11027664" cy="384048"/>
          </a:xfrm>
          <a:prstGeom prst="rect">
            <a:avLst/>
          </a:prstGeom>
          <a:solidFill>
            <a:srgbClr val="FFFFFF"/>
          </a:solidFill>
          <a:ln w="6350">
            <a:solidFill>
              <a:srgbClr val="D3DDE4"/>
            </a:solidFill>
            <a:prstDash val="solid"/>
          </a:ln>
        </p:spPr>
      </p:sp>
      <p:sp>
        <p:nvSpPr>
          <p:cNvPr id="23" name="Text 20"/>
          <p:cNvSpPr/>
          <p:nvPr/>
        </p:nvSpPr>
        <p:spPr>
          <a:xfrm>
            <a:off x="694944" y="4023360"/>
            <a:ext cx="2670048" cy="384048"/>
          </a:xfrm>
          <a:prstGeom prst="rect">
            <a:avLst/>
          </a:prstGeom>
          <a:noFill/>
          <a:ln/>
        </p:spPr>
        <p:txBody>
          <a:bodyPr wrap="square" lIns="0" tIns="0" rIns="0" bIns="0" rtlCol="0" anchor="ctr"/>
          <a:lstStyle/>
          <a:p>
            <a:pPr marL="0" indent="0" algn="l">
              <a:buNone/>
            </a:pPr>
            <a:r>
              <a:rPr lang="en-US" sz="1200" dirty="0">
                <a:solidFill>
                  <a:srgbClr val="22354F"/>
                </a:solidFill>
                <a:latin typeface="Calibri" pitchFamily="34" charset="0"/>
                <a:ea typeface="Calibri" pitchFamily="34" charset="-122"/>
                <a:cs typeface="Calibri" pitchFamily="34" charset="-120"/>
              </a:rPr>
              <a:t>y[n]</a:t>
            </a:r>
            <a:endParaRPr lang="en-US" sz="1200" dirty="0"/>
          </a:p>
        </p:txBody>
      </p:sp>
      <p:sp>
        <p:nvSpPr>
          <p:cNvPr id="24" name="Text 21"/>
          <p:cNvSpPr/>
          <p:nvPr/>
        </p:nvSpPr>
        <p:spPr>
          <a:xfrm>
            <a:off x="3621024" y="4023360"/>
            <a:ext cx="3401568" cy="384048"/>
          </a:xfrm>
          <a:prstGeom prst="rect">
            <a:avLst/>
          </a:prstGeom>
          <a:noFill/>
          <a:ln/>
        </p:spPr>
        <p:txBody>
          <a:bodyPr wrap="square" lIns="0" tIns="0" rIns="0" bIns="0" rtlCol="0" anchor="ctr"/>
          <a:lstStyle/>
          <a:p>
            <a:pPr marL="0" indent="0" algn="l">
              <a:buNone/>
            </a:pPr>
            <a:r>
              <a:rPr lang="en-US" sz="1200" dirty="0">
                <a:solidFill>
                  <a:srgbClr val="22354F"/>
                </a:solidFill>
                <a:latin typeface="Calibri" pitchFamily="34" charset="0"/>
                <a:ea typeface="Calibri" pitchFamily="34" charset="-122"/>
                <a:cs typeface="Calibri" pitchFamily="34" charset="-120"/>
              </a:rPr>
              <a:t>The output being produced now</a:t>
            </a:r>
            <a:endParaRPr lang="en-US" sz="1200" dirty="0"/>
          </a:p>
        </p:txBody>
      </p:sp>
      <p:sp>
        <p:nvSpPr>
          <p:cNvPr id="25" name="Text 22"/>
          <p:cNvSpPr/>
          <p:nvPr/>
        </p:nvSpPr>
        <p:spPr>
          <a:xfrm>
            <a:off x="7278624" y="4023360"/>
            <a:ext cx="4187952" cy="384048"/>
          </a:xfrm>
          <a:prstGeom prst="rect">
            <a:avLst/>
          </a:prstGeom>
          <a:noFill/>
          <a:ln/>
        </p:spPr>
        <p:txBody>
          <a:bodyPr wrap="square" lIns="0" tIns="0" rIns="0" bIns="0" rtlCol="0" anchor="ctr"/>
          <a:lstStyle/>
          <a:p>
            <a:pPr marL="0" indent="0" algn="l">
              <a:buNone/>
            </a:pPr>
            <a:r>
              <a:rPr lang="en-US" sz="1200" dirty="0">
                <a:solidFill>
                  <a:srgbClr val="22354F"/>
                </a:solidFill>
                <a:latin typeface="Calibri" pitchFamily="34" charset="0"/>
                <a:ea typeface="Calibri" pitchFamily="34" charset="-122"/>
                <a:cs typeface="Calibri" pitchFamily="34" charset="-120"/>
              </a:rPr>
              <a:t>Written to the converter this instant</a:t>
            </a:r>
            <a:endParaRPr lang="en-US" sz="1200" dirty="0"/>
          </a:p>
        </p:txBody>
      </p:sp>
      <p:sp>
        <p:nvSpPr>
          <p:cNvPr id="26" name="Shape 23"/>
          <p:cNvSpPr/>
          <p:nvPr/>
        </p:nvSpPr>
        <p:spPr>
          <a:xfrm>
            <a:off x="566928" y="4407408"/>
            <a:ext cx="11027664" cy="384048"/>
          </a:xfrm>
          <a:prstGeom prst="rect">
            <a:avLst/>
          </a:prstGeom>
          <a:solidFill>
            <a:srgbClr val="F7FAFB"/>
          </a:solidFill>
          <a:ln w="6350">
            <a:solidFill>
              <a:srgbClr val="D3DDE4"/>
            </a:solidFill>
            <a:prstDash val="solid"/>
          </a:ln>
        </p:spPr>
      </p:sp>
      <p:sp>
        <p:nvSpPr>
          <p:cNvPr id="27" name="Text 24"/>
          <p:cNvSpPr/>
          <p:nvPr/>
        </p:nvSpPr>
        <p:spPr>
          <a:xfrm>
            <a:off x="694944" y="4407408"/>
            <a:ext cx="2670048" cy="384048"/>
          </a:xfrm>
          <a:prstGeom prst="rect">
            <a:avLst/>
          </a:prstGeom>
          <a:noFill/>
          <a:ln/>
        </p:spPr>
        <p:txBody>
          <a:bodyPr wrap="square" lIns="0" tIns="0" rIns="0" bIns="0" rtlCol="0" anchor="ctr"/>
          <a:lstStyle/>
          <a:p>
            <a:pPr marL="0" indent="0" algn="l">
              <a:buNone/>
            </a:pPr>
            <a:r>
              <a:rPr lang="en-US" sz="1200" dirty="0">
                <a:solidFill>
                  <a:srgbClr val="22354F"/>
                </a:solidFill>
                <a:latin typeface="Calibri" pitchFamily="34" charset="0"/>
                <a:ea typeface="Calibri" pitchFamily="34" charset="-122"/>
                <a:cs typeface="Calibri" pitchFamily="34" charset="-120"/>
              </a:rPr>
              <a:t>y[n−1] and beyond</a:t>
            </a:r>
            <a:endParaRPr lang="en-US" sz="1200" dirty="0"/>
          </a:p>
        </p:txBody>
      </p:sp>
      <p:sp>
        <p:nvSpPr>
          <p:cNvPr id="28" name="Text 25"/>
          <p:cNvSpPr/>
          <p:nvPr/>
        </p:nvSpPr>
        <p:spPr>
          <a:xfrm>
            <a:off x="3621024" y="4407408"/>
            <a:ext cx="3401568" cy="384048"/>
          </a:xfrm>
          <a:prstGeom prst="rect">
            <a:avLst/>
          </a:prstGeom>
          <a:noFill/>
          <a:ln/>
        </p:spPr>
        <p:txBody>
          <a:bodyPr wrap="square" lIns="0" tIns="0" rIns="0" bIns="0" rtlCol="0" anchor="ctr"/>
          <a:lstStyle/>
          <a:p>
            <a:pPr marL="0" indent="0" algn="l">
              <a:buNone/>
            </a:pPr>
            <a:r>
              <a:rPr lang="en-US" sz="1200" dirty="0">
                <a:solidFill>
                  <a:srgbClr val="22354F"/>
                </a:solidFill>
                <a:latin typeface="Calibri" pitchFamily="34" charset="0"/>
                <a:ea typeface="Calibri" pitchFamily="34" charset="-122"/>
                <a:cs typeface="Calibri" pitchFamily="34" charset="-120"/>
              </a:rPr>
              <a:t>Previous outputs, when feedback is present</a:t>
            </a:r>
            <a:endParaRPr lang="en-US" sz="1200" dirty="0"/>
          </a:p>
        </p:txBody>
      </p:sp>
      <p:sp>
        <p:nvSpPr>
          <p:cNvPr id="29" name="Text 26"/>
          <p:cNvSpPr/>
          <p:nvPr/>
        </p:nvSpPr>
        <p:spPr>
          <a:xfrm>
            <a:off x="7278624" y="4407408"/>
            <a:ext cx="4187952" cy="384048"/>
          </a:xfrm>
          <a:prstGeom prst="rect">
            <a:avLst/>
          </a:prstGeom>
          <a:noFill/>
          <a:ln/>
        </p:spPr>
        <p:txBody>
          <a:bodyPr wrap="square" lIns="0" tIns="0" rIns="0" bIns="0" rtlCol="0" anchor="ctr"/>
          <a:lstStyle/>
          <a:p>
            <a:pPr marL="0" indent="0" algn="l">
              <a:buNone/>
            </a:pPr>
            <a:r>
              <a:rPr lang="en-US" sz="1200" dirty="0">
                <a:solidFill>
                  <a:srgbClr val="22354F"/>
                </a:solidFill>
                <a:latin typeface="Calibri" pitchFamily="34" charset="0"/>
                <a:ea typeface="Calibri" pitchFamily="34" charset="-122"/>
                <a:cs typeface="Calibri" pitchFamily="34" charset="-120"/>
              </a:rPr>
              <a:t>Also held in memory; this is what makes a filter IIR</a:t>
            </a:r>
            <a:endParaRPr lang="en-US" sz="1200" dirty="0"/>
          </a:p>
        </p:txBody>
      </p:sp>
      <p:sp>
        <p:nvSpPr>
          <p:cNvPr id="30" name="Shape 27"/>
          <p:cNvSpPr/>
          <p:nvPr/>
        </p:nvSpPr>
        <p:spPr>
          <a:xfrm>
            <a:off x="566928" y="4791456"/>
            <a:ext cx="11027664" cy="384048"/>
          </a:xfrm>
          <a:prstGeom prst="rect">
            <a:avLst/>
          </a:prstGeom>
          <a:solidFill>
            <a:srgbClr val="FFFFFF"/>
          </a:solidFill>
          <a:ln w="6350">
            <a:solidFill>
              <a:srgbClr val="D3DDE4"/>
            </a:solidFill>
            <a:prstDash val="solid"/>
          </a:ln>
        </p:spPr>
      </p:sp>
      <p:sp>
        <p:nvSpPr>
          <p:cNvPr id="31" name="Text 28"/>
          <p:cNvSpPr/>
          <p:nvPr/>
        </p:nvSpPr>
        <p:spPr>
          <a:xfrm>
            <a:off x="694944" y="4791456"/>
            <a:ext cx="2670048" cy="384048"/>
          </a:xfrm>
          <a:prstGeom prst="rect">
            <a:avLst/>
          </a:prstGeom>
          <a:noFill/>
          <a:ln/>
        </p:spPr>
        <p:txBody>
          <a:bodyPr wrap="square" lIns="0" tIns="0" rIns="0" bIns="0" rtlCol="0" anchor="ctr"/>
          <a:lstStyle/>
          <a:p>
            <a:pPr marL="0" indent="0" algn="l">
              <a:buNone/>
            </a:pPr>
            <a:r>
              <a:rPr lang="en-US" sz="1200" dirty="0">
                <a:solidFill>
                  <a:srgbClr val="22354F"/>
                </a:solidFill>
                <a:latin typeface="Calibri" pitchFamily="34" charset="0"/>
                <a:ea typeface="Calibri" pitchFamily="34" charset="-122"/>
                <a:cs typeface="Calibri" pitchFamily="34" charset="-120"/>
              </a:rPr>
              <a:t>The coefficients</a:t>
            </a:r>
            <a:endParaRPr lang="en-US" sz="1200" dirty="0"/>
          </a:p>
        </p:txBody>
      </p:sp>
      <p:sp>
        <p:nvSpPr>
          <p:cNvPr id="32" name="Text 29"/>
          <p:cNvSpPr/>
          <p:nvPr/>
        </p:nvSpPr>
        <p:spPr>
          <a:xfrm>
            <a:off x="3621024" y="4791456"/>
            <a:ext cx="3401568" cy="384048"/>
          </a:xfrm>
          <a:prstGeom prst="rect">
            <a:avLst/>
          </a:prstGeom>
          <a:noFill/>
          <a:ln/>
        </p:spPr>
        <p:txBody>
          <a:bodyPr wrap="square" lIns="0" tIns="0" rIns="0" bIns="0" rtlCol="0" anchor="ctr"/>
          <a:lstStyle/>
          <a:p>
            <a:pPr marL="0" indent="0" algn="l">
              <a:buNone/>
            </a:pPr>
            <a:r>
              <a:rPr lang="en-US" sz="1200" dirty="0">
                <a:solidFill>
                  <a:srgbClr val="22354F"/>
                </a:solidFill>
                <a:latin typeface="Calibri" pitchFamily="34" charset="0"/>
                <a:ea typeface="Calibri" pitchFamily="34" charset="-122"/>
                <a:cs typeface="Calibri" pitchFamily="34" charset="-120"/>
              </a:rPr>
              <a:t>The numbers doing the weighting</a:t>
            </a:r>
            <a:endParaRPr lang="en-US" sz="1200" dirty="0"/>
          </a:p>
        </p:txBody>
      </p:sp>
      <p:sp>
        <p:nvSpPr>
          <p:cNvPr id="33" name="Text 30"/>
          <p:cNvSpPr/>
          <p:nvPr/>
        </p:nvSpPr>
        <p:spPr>
          <a:xfrm>
            <a:off x="7278624" y="4791456"/>
            <a:ext cx="4187952" cy="384048"/>
          </a:xfrm>
          <a:prstGeom prst="rect">
            <a:avLst/>
          </a:prstGeom>
          <a:noFill/>
          <a:ln/>
        </p:spPr>
        <p:txBody>
          <a:bodyPr wrap="square" lIns="0" tIns="0" rIns="0" bIns="0" rtlCol="0" anchor="ctr"/>
          <a:lstStyle/>
          <a:p>
            <a:pPr marL="0" indent="0" algn="l">
              <a:buNone/>
            </a:pPr>
            <a:r>
              <a:rPr lang="en-US" sz="1200" dirty="0">
                <a:solidFill>
                  <a:srgbClr val="22354F"/>
                </a:solidFill>
                <a:latin typeface="Calibri" pitchFamily="34" charset="0"/>
                <a:ea typeface="Calibri" pitchFamily="34" charset="-122"/>
                <a:cs typeface="Calibri" pitchFamily="34" charset="-120"/>
              </a:rPr>
              <a:t>Fixed constants, chosen at design time in Chapters 10 and 11</a:t>
            </a:r>
            <a:endParaRPr lang="en-US" sz="1200" dirty="0"/>
          </a:p>
        </p:txBody>
      </p:sp>
      <p:sp>
        <p:nvSpPr>
          <p:cNvPr id="34" name="Shape 31"/>
          <p:cNvSpPr/>
          <p:nvPr/>
        </p:nvSpPr>
        <p:spPr>
          <a:xfrm>
            <a:off x="566928" y="5394960"/>
            <a:ext cx="11027664" cy="841248"/>
          </a:xfrm>
          <a:prstGeom prst="roundRect">
            <a:avLst>
              <a:gd name="adj" fmla="val 8696"/>
            </a:avLst>
          </a:prstGeom>
          <a:solidFill>
            <a:srgbClr val="EDF2F5"/>
          </a:solidFill>
          <a:ln w="13970">
            <a:solidFill>
              <a:srgbClr val="2E7D5B"/>
            </a:solidFill>
            <a:prstDash val="solid"/>
          </a:ln>
        </p:spPr>
      </p:sp>
      <p:sp>
        <p:nvSpPr>
          <p:cNvPr id="35" name="Text 32"/>
          <p:cNvSpPr/>
          <p:nvPr/>
        </p:nvSpPr>
        <p:spPr>
          <a:xfrm>
            <a:off x="786384" y="5522976"/>
            <a:ext cx="10588752" cy="256032"/>
          </a:xfrm>
          <a:prstGeom prst="rect">
            <a:avLst/>
          </a:prstGeom>
          <a:noFill/>
          <a:ln/>
        </p:spPr>
        <p:txBody>
          <a:bodyPr wrap="square" lIns="0" tIns="0" rIns="0" bIns="0" rtlCol="0" anchor="ctr"/>
          <a:lstStyle/>
          <a:p>
            <a:pPr marL="0" indent="0">
              <a:buNone/>
            </a:pPr>
            <a:r>
              <a:rPr lang="en-US" sz="1150" b="1" dirty="0">
                <a:solidFill>
                  <a:srgbClr val="2E7D5B"/>
                </a:solidFill>
                <a:latin typeface="Calibri" pitchFamily="34" charset="0"/>
                <a:ea typeface="Calibri" pitchFamily="34" charset="-122"/>
                <a:cs typeface="Calibri" pitchFamily="34" charset="-120"/>
              </a:rPr>
              <a:t>Plain words</a:t>
            </a:r>
            <a:endParaRPr lang="en-US" sz="1150" dirty="0"/>
          </a:p>
        </p:txBody>
      </p:sp>
      <p:sp>
        <p:nvSpPr>
          <p:cNvPr id="36" name="Text 33"/>
          <p:cNvSpPr/>
          <p:nvPr/>
        </p:nvSpPr>
        <p:spPr>
          <a:xfrm>
            <a:off x="786384" y="5797296"/>
            <a:ext cx="10588752" cy="292608"/>
          </a:xfrm>
          <a:prstGeom prst="rect">
            <a:avLst/>
          </a:prstGeom>
          <a:noFill/>
          <a:ln/>
        </p:spPr>
        <p:txBody>
          <a:bodyPr wrap="square" lIns="0" tIns="0" rIns="0" bIns="0" rtlCol="0" anchor="t"/>
          <a:lstStyle/>
          <a:p>
            <a:pPr marL="0" indent="0">
              <a:lnSpc>
                <a:spcPct val="110000"/>
              </a:lnSpc>
              <a:buNone/>
            </a:pPr>
            <a:r>
              <a:rPr lang="en-US" sz="1250" dirty="0">
                <a:solidFill>
                  <a:srgbClr val="22354F"/>
                </a:solidFill>
                <a:latin typeface="Calibri" pitchFamily="34" charset="0"/>
                <a:ea typeface="Calibri" pitchFamily="34" charset="-122"/>
                <a:cs typeface="Calibri" pitchFamily="34" charset="-120"/>
              </a:rPr>
              <a:t>Designing a filter means choosing the numbers inside that loop, and nothing else. The rest of this course is either working out what a set of numbers will do, or choosing numbers to do what you want.</a:t>
            </a:r>
            <a:endParaRPr lang="en-US" sz="1250" dirty="0"/>
          </a:p>
        </p:txBody>
      </p:sp>
      <p:sp>
        <p:nvSpPr>
          <p:cNvPr id="37" name="Text 34"/>
          <p:cNvSpPr/>
          <p:nvPr/>
        </p:nvSpPr>
        <p:spPr>
          <a:xfrm>
            <a:off x="566928" y="6473952"/>
            <a:ext cx="8595360" cy="237744"/>
          </a:xfrm>
          <a:prstGeom prst="rect">
            <a:avLst/>
          </a:prstGeom>
          <a:noFill/>
          <a:ln/>
        </p:spPr>
        <p:txBody>
          <a:bodyPr wrap="square" lIns="0" tIns="0" rIns="0" bIns="0" rtlCol="0" anchor="ctr"/>
          <a:lstStyle/>
          <a:p>
            <a:pPr marL="0" indent="0">
              <a:buNone/>
            </a:pPr>
            <a:r>
              <a:rPr lang="en-US" sz="900" dirty="0">
                <a:solidFill>
                  <a:srgbClr val="5A6B7D"/>
                </a:solidFill>
                <a:latin typeface="Calibri" pitchFamily="34" charset="0"/>
                <a:ea typeface="Calibri" pitchFamily="34" charset="-122"/>
                <a:cs typeface="Calibri" pitchFamily="34" charset="-120"/>
              </a:rPr>
              <a:t>CSE 5112  ·  Module 1  ·  Foundations of DSP</a:t>
            </a:r>
            <a:endParaRPr lang="en-US" sz="900" dirty="0"/>
          </a:p>
        </p:txBody>
      </p:sp>
      <p:sp>
        <p:nvSpPr>
          <p:cNvPr id="38" name="Text 35"/>
          <p:cNvSpPr/>
          <p:nvPr/>
        </p:nvSpPr>
        <p:spPr>
          <a:xfrm>
            <a:off x="10680192" y="6473952"/>
            <a:ext cx="914400" cy="237744"/>
          </a:xfrm>
          <a:prstGeom prst="rect">
            <a:avLst/>
          </a:prstGeom>
          <a:noFill/>
          <a:ln/>
        </p:spPr>
        <p:txBody>
          <a:bodyPr wrap="square" lIns="0" tIns="0" rIns="0" bIns="0" rtlCol="0" anchor="ctr"/>
          <a:lstStyle/>
          <a:p>
            <a:pPr marL="0" indent="0" algn="r">
              <a:buNone/>
            </a:pPr>
            <a:r>
              <a:rPr lang="en-US" sz="900" dirty="0">
                <a:solidFill>
                  <a:srgbClr val="5A6B7D"/>
                </a:solidFill>
                <a:latin typeface="Calibri" pitchFamily="34" charset="0"/>
                <a:ea typeface="Calibri" pitchFamily="34" charset="-122"/>
                <a:cs typeface="Calibri" pitchFamily="34" charset="-120"/>
              </a:rPr>
              <a:t>50</a:t>
            </a:r>
            <a:endParaRPr lang="en-US" sz="9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5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66928" y="365760"/>
            <a:ext cx="11027664" cy="566928"/>
          </a:xfrm>
          <a:prstGeom prst="rect">
            <a:avLst/>
          </a:prstGeom>
          <a:noFill/>
          <a:ln/>
        </p:spPr>
        <p:txBody>
          <a:bodyPr wrap="square" lIns="0" tIns="0" rIns="0" bIns="0" rtlCol="0" anchor="ctr"/>
          <a:lstStyle/>
          <a:p>
            <a:pPr marL="0" indent="0">
              <a:buNone/>
            </a:pPr>
            <a:r>
              <a:rPr lang="en-US" sz="2900" b="1" dirty="0">
                <a:solidFill>
                  <a:srgbClr val="16243D"/>
                </a:solidFill>
                <a:latin typeface="Cambria" pitchFamily="34" charset="0"/>
                <a:ea typeface="Cambria" pitchFamily="34" charset="-122"/>
                <a:cs typeface="Cambria" pitchFamily="34" charset="-120"/>
              </a:rPr>
              <a:t>Worked example: a first-order recursive filter</a:t>
            </a:r>
            <a:endParaRPr lang="en-US" sz="2900" dirty="0"/>
          </a:p>
        </p:txBody>
      </p:sp>
      <p:sp>
        <p:nvSpPr>
          <p:cNvPr id="3" name="Text 1"/>
          <p:cNvSpPr/>
          <p:nvPr/>
        </p:nvSpPr>
        <p:spPr>
          <a:xfrm>
            <a:off x="566928" y="914400"/>
            <a:ext cx="11027664" cy="347472"/>
          </a:xfrm>
          <a:prstGeom prst="rect">
            <a:avLst/>
          </a:prstGeom>
          <a:noFill/>
          <a:ln/>
        </p:spPr>
        <p:txBody>
          <a:bodyPr wrap="square" lIns="0" tIns="0" rIns="0" bIns="0" rtlCol="0" anchor="ctr"/>
          <a:lstStyle/>
          <a:p>
            <a:pPr marL="0" indent="0">
              <a:buNone/>
            </a:pPr>
            <a:r>
              <a:rPr lang="en-US" sz="1350" dirty="0">
                <a:solidFill>
                  <a:srgbClr val="43596E"/>
                </a:solidFill>
                <a:latin typeface="Calibri" pitchFamily="34" charset="0"/>
                <a:ea typeface="Calibri" pitchFamily="34" charset="-122"/>
                <a:cs typeface="Calibri" pitchFamily="34" charset="-120"/>
              </a:rPr>
              <a:t>y[n] = 0.8 y[n − 1] + x[n], at rest, driven by a unit step</a:t>
            </a:r>
            <a:endParaRPr lang="en-US" sz="1350" dirty="0"/>
          </a:p>
        </p:txBody>
      </p:sp>
      <p:pic>
        <p:nvPicPr>
          <p:cNvPr id="4" name="Image 0" descr="assets/fig/lccde_resp.png"/>
          <p:cNvPicPr>
            <a:picLocks noChangeAspect="1"/>
          </p:cNvPicPr>
          <p:nvPr/>
        </p:nvPicPr>
        <p:blipFill>
          <a:blip r:embed="rId3"/>
          <a:stretch>
            <a:fillRect/>
          </a:stretch>
        </p:blipFill>
        <p:spPr>
          <a:xfrm>
            <a:off x="1234440" y="1463040"/>
            <a:ext cx="9692640" cy="2527025"/>
          </a:xfrm>
          <a:prstGeom prst="rect">
            <a:avLst/>
          </a:prstGeom>
        </p:spPr>
      </p:pic>
      <p:sp>
        <p:nvSpPr>
          <p:cNvPr id="5" name="Shape 2"/>
          <p:cNvSpPr/>
          <p:nvPr/>
        </p:nvSpPr>
        <p:spPr>
          <a:xfrm>
            <a:off x="566928" y="4227809"/>
            <a:ext cx="3517392" cy="1517904"/>
          </a:xfrm>
          <a:prstGeom prst="roundRect">
            <a:avLst>
              <a:gd name="adj" fmla="val 5422"/>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6" name="Text 3"/>
          <p:cNvSpPr/>
          <p:nvPr/>
        </p:nvSpPr>
        <p:spPr>
          <a:xfrm>
            <a:off x="768096" y="4337537"/>
            <a:ext cx="3115056" cy="292608"/>
          </a:xfrm>
          <a:prstGeom prst="rect">
            <a:avLst/>
          </a:prstGeom>
          <a:noFill/>
          <a:ln/>
        </p:spPr>
        <p:txBody>
          <a:bodyPr wrap="square" lIns="0" tIns="0" rIns="0" bIns="0" rtlCol="0" anchor="ctr"/>
          <a:lstStyle/>
          <a:p>
            <a:pPr marL="0" indent="0">
              <a:buNone/>
            </a:pPr>
            <a:r>
              <a:rPr lang="en-US" sz="1300" b="1" dirty="0">
                <a:solidFill>
                  <a:srgbClr val="5A6B7D"/>
                </a:solidFill>
                <a:latin typeface="Calibri" pitchFamily="34" charset="0"/>
                <a:ea typeface="Calibri" pitchFamily="34" charset="-122"/>
                <a:cs typeface="Calibri" pitchFamily="34" charset="-120"/>
              </a:rPr>
              <a:t>By iteration</a:t>
            </a:r>
            <a:endParaRPr lang="en-US" sz="1300" dirty="0"/>
          </a:p>
        </p:txBody>
      </p:sp>
      <p:sp>
        <p:nvSpPr>
          <p:cNvPr id="7" name="Text 4"/>
          <p:cNvSpPr/>
          <p:nvPr/>
        </p:nvSpPr>
        <p:spPr>
          <a:xfrm>
            <a:off x="768096" y="4648433"/>
            <a:ext cx="3115056" cy="1005840"/>
          </a:xfrm>
          <a:prstGeom prst="rect">
            <a:avLst/>
          </a:prstGeom>
          <a:noFill/>
          <a:ln/>
        </p:spPr>
        <p:txBody>
          <a:bodyPr wrap="square" lIns="0" tIns="0" rIns="0" bIns="0" rtlCol="0" anchor="t"/>
          <a:lstStyle/>
          <a:p>
            <a:pPr marL="0" indent="0">
              <a:buNone/>
            </a:pPr>
            <a:r>
              <a:rPr lang="en-US" sz="1150" dirty="0">
                <a:solidFill>
                  <a:srgbClr val="22354F"/>
                </a:solidFill>
                <a:latin typeface="Calibri" pitchFamily="34" charset="0"/>
                <a:ea typeface="Calibri" pitchFamily="34" charset="-122"/>
                <a:cs typeface="Calibri" pitchFamily="34" charset="-120"/>
              </a:rPr>
              <a:t>y[0] = 1, y[1] = 1.8, y[2] = 2.44, y[3] = 2.95, and so on. Easy to program, tedious by hand, and it gives no closed form.</a:t>
            </a:r>
            <a:endParaRPr lang="en-US" sz="1150" dirty="0"/>
          </a:p>
        </p:txBody>
      </p:sp>
      <p:sp>
        <p:nvSpPr>
          <p:cNvPr id="8" name="Shape 5"/>
          <p:cNvSpPr/>
          <p:nvPr/>
        </p:nvSpPr>
        <p:spPr>
          <a:xfrm>
            <a:off x="4322064" y="4227809"/>
            <a:ext cx="3517392" cy="1517904"/>
          </a:xfrm>
          <a:prstGeom prst="roundRect">
            <a:avLst>
              <a:gd name="adj" fmla="val 5422"/>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9" name="Text 6"/>
          <p:cNvSpPr/>
          <p:nvPr/>
        </p:nvSpPr>
        <p:spPr>
          <a:xfrm>
            <a:off x="4523232" y="4337537"/>
            <a:ext cx="3115056" cy="292608"/>
          </a:xfrm>
          <a:prstGeom prst="rect">
            <a:avLst/>
          </a:prstGeom>
          <a:noFill/>
          <a:ln/>
        </p:spPr>
        <p:txBody>
          <a:bodyPr wrap="square" lIns="0" tIns="0" rIns="0" bIns="0" rtlCol="0" anchor="ctr"/>
          <a:lstStyle/>
          <a:p>
            <a:pPr marL="0" indent="0">
              <a:buNone/>
            </a:pPr>
            <a:r>
              <a:rPr lang="en-US" sz="1300" b="1" dirty="0">
                <a:solidFill>
                  <a:srgbClr val="1C7293"/>
                </a:solidFill>
                <a:latin typeface="Calibri" pitchFamily="34" charset="0"/>
                <a:ea typeface="Calibri" pitchFamily="34" charset="-122"/>
                <a:cs typeface="Calibri" pitchFamily="34" charset="-120"/>
              </a:rPr>
              <a:t>Impulse response</a:t>
            </a:r>
            <a:endParaRPr lang="en-US" sz="1300" dirty="0"/>
          </a:p>
        </p:txBody>
      </p:sp>
      <p:sp>
        <p:nvSpPr>
          <p:cNvPr id="10" name="Text 7"/>
          <p:cNvSpPr/>
          <p:nvPr/>
        </p:nvSpPr>
        <p:spPr>
          <a:xfrm>
            <a:off x="4523232" y="4648433"/>
            <a:ext cx="3115056" cy="1005840"/>
          </a:xfrm>
          <a:prstGeom prst="rect">
            <a:avLst/>
          </a:prstGeom>
          <a:noFill/>
          <a:ln/>
        </p:spPr>
        <p:txBody>
          <a:bodyPr wrap="square" lIns="0" tIns="0" rIns="0" bIns="0" rtlCol="0" anchor="t"/>
          <a:lstStyle/>
          <a:p>
            <a:pPr marL="0" indent="0">
              <a:buNone/>
            </a:pPr>
            <a:r>
              <a:rPr lang="en-US" sz="1150" dirty="0">
                <a:solidFill>
                  <a:srgbClr val="22354F"/>
                </a:solidFill>
                <a:latin typeface="Calibri" pitchFamily="34" charset="0"/>
                <a:ea typeface="Calibri" pitchFamily="34" charset="-122"/>
                <a:cs typeface="Calibri" pitchFamily="34" charset="-120"/>
              </a:rPr>
              <a:t>Setting x[n] = δ[n] gives h[n] = 0.8ⁿ u[n]. Infinite in length, absolutely summable, hence a stable IIR system.</a:t>
            </a:r>
            <a:endParaRPr lang="en-US" sz="1150" dirty="0"/>
          </a:p>
        </p:txBody>
      </p:sp>
      <p:sp>
        <p:nvSpPr>
          <p:cNvPr id="11" name="Shape 8"/>
          <p:cNvSpPr/>
          <p:nvPr/>
        </p:nvSpPr>
        <p:spPr>
          <a:xfrm>
            <a:off x="8077200" y="4227809"/>
            <a:ext cx="3517392" cy="1517904"/>
          </a:xfrm>
          <a:prstGeom prst="roundRect">
            <a:avLst>
              <a:gd name="adj" fmla="val 5422"/>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12" name="Text 9"/>
          <p:cNvSpPr/>
          <p:nvPr/>
        </p:nvSpPr>
        <p:spPr>
          <a:xfrm>
            <a:off x="8278368" y="4337537"/>
            <a:ext cx="3115056" cy="292608"/>
          </a:xfrm>
          <a:prstGeom prst="rect">
            <a:avLst/>
          </a:prstGeom>
          <a:noFill/>
          <a:ln/>
        </p:spPr>
        <p:txBody>
          <a:bodyPr wrap="square" lIns="0" tIns="0" rIns="0" bIns="0" rtlCol="0" anchor="ctr"/>
          <a:lstStyle/>
          <a:p>
            <a:pPr marL="0" indent="0">
              <a:buNone/>
            </a:pPr>
            <a:r>
              <a:rPr lang="en-US" sz="1300" b="1" dirty="0">
                <a:solidFill>
                  <a:srgbClr val="B23A48"/>
                </a:solidFill>
                <a:latin typeface="Calibri" pitchFamily="34" charset="0"/>
                <a:ea typeface="Calibri" pitchFamily="34" charset="-122"/>
                <a:cs typeface="Calibri" pitchFamily="34" charset="-120"/>
              </a:rPr>
              <a:t>Steady state</a:t>
            </a:r>
            <a:endParaRPr lang="en-US" sz="1300" dirty="0"/>
          </a:p>
        </p:txBody>
      </p:sp>
      <p:sp>
        <p:nvSpPr>
          <p:cNvPr id="13" name="Text 10"/>
          <p:cNvSpPr/>
          <p:nvPr/>
        </p:nvSpPr>
        <p:spPr>
          <a:xfrm>
            <a:off x="8278368" y="4648433"/>
            <a:ext cx="3115056" cy="1005840"/>
          </a:xfrm>
          <a:prstGeom prst="rect">
            <a:avLst/>
          </a:prstGeom>
          <a:noFill/>
          <a:ln/>
        </p:spPr>
        <p:txBody>
          <a:bodyPr wrap="square" lIns="0" tIns="0" rIns="0" bIns="0" rtlCol="0" anchor="t"/>
          <a:lstStyle/>
          <a:p>
            <a:pPr marL="0" indent="0">
              <a:buNone/>
            </a:pPr>
            <a:r>
              <a:rPr lang="en-US" sz="1150" dirty="0">
                <a:solidFill>
                  <a:srgbClr val="22354F"/>
                </a:solidFill>
                <a:latin typeface="Calibri" pitchFamily="34" charset="0"/>
                <a:ea typeface="Calibri" pitchFamily="34" charset="-122"/>
                <a:cs typeface="Calibri" pitchFamily="34" charset="-120"/>
              </a:rPr>
              <a:t>The output settles at 1/(1 − 0.8) = 5, which is the sum of the impulse response. The approach is geometric, never abrupt.</a:t>
            </a:r>
            <a:endParaRPr lang="en-US" sz="1150" dirty="0"/>
          </a:p>
        </p:txBody>
      </p:sp>
      <p:sp>
        <p:nvSpPr>
          <p:cNvPr id="14" name="Text 11"/>
          <p:cNvSpPr/>
          <p:nvPr/>
        </p:nvSpPr>
        <p:spPr>
          <a:xfrm>
            <a:off x="566928" y="6473952"/>
            <a:ext cx="8595360" cy="237744"/>
          </a:xfrm>
          <a:prstGeom prst="rect">
            <a:avLst/>
          </a:prstGeom>
          <a:noFill/>
          <a:ln/>
        </p:spPr>
        <p:txBody>
          <a:bodyPr wrap="square" lIns="0" tIns="0" rIns="0" bIns="0" rtlCol="0" anchor="ctr"/>
          <a:lstStyle/>
          <a:p>
            <a:pPr marL="0" indent="0">
              <a:buNone/>
            </a:pPr>
            <a:r>
              <a:rPr lang="en-US" sz="900" dirty="0">
                <a:solidFill>
                  <a:srgbClr val="5A6B7D"/>
                </a:solidFill>
                <a:latin typeface="Calibri" pitchFamily="34" charset="0"/>
                <a:ea typeface="Calibri" pitchFamily="34" charset="-122"/>
                <a:cs typeface="Calibri" pitchFamily="34" charset="-120"/>
              </a:rPr>
              <a:t>CSE 5112  ·  Module 1  ·  Foundations of DSP</a:t>
            </a:r>
            <a:endParaRPr lang="en-US" sz="900" dirty="0"/>
          </a:p>
        </p:txBody>
      </p:sp>
      <p:sp>
        <p:nvSpPr>
          <p:cNvPr id="15" name="Text 12"/>
          <p:cNvSpPr/>
          <p:nvPr/>
        </p:nvSpPr>
        <p:spPr>
          <a:xfrm>
            <a:off x="10680192" y="6473952"/>
            <a:ext cx="914400" cy="237744"/>
          </a:xfrm>
          <a:prstGeom prst="rect">
            <a:avLst/>
          </a:prstGeom>
          <a:noFill/>
          <a:ln/>
        </p:spPr>
        <p:txBody>
          <a:bodyPr wrap="square" lIns="0" tIns="0" rIns="0" bIns="0" rtlCol="0" anchor="ctr"/>
          <a:lstStyle/>
          <a:p>
            <a:pPr marL="0" indent="0" algn="r">
              <a:buNone/>
            </a:pPr>
            <a:r>
              <a:rPr lang="en-US" sz="900" dirty="0">
                <a:solidFill>
                  <a:srgbClr val="5A6B7D"/>
                </a:solidFill>
                <a:latin typeface="Calibri" pitchFamily="34" charset="0"/>
                <a:ea typeface="Calibri" pitchFamily="34" charset="-122"/>
                <a:cs typeface="Calibri" pitchFamily="34" charset="-120"/>
              </a:rPr>
              <a:t>51</a:t>
            </a:r>
            <a:endParaRPr lang="en-US" sz="9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5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66928" y="365760"/>
            <a:ext cx="11027664" cy="566928"/>
          </a:xfrm>
          <a:prstGeom prst="rect">
            <a:avLst/>
          </a:prstGeom>
          <a:noFill/>
          <a:ln/>
        </p:spPr>
        <p:txBody>
          <a:bodyPr wrap="square" lIns="0" tIns="0" rIns="0" bIns="0" rtlCol="0" anchor="ctr"/>
          <a:lstStyle/>
          <a:p>
            <a:pPr marL="0" indent="0">
              <a:buNone/>
            </a:pPr>
            <a:r>
              <a:rPr lang="en-US" sz="2900" b="1" dirty="0">
                <a:solidFill>
                  <a:srgbClr val="16243D"/>
                </a:solidFill>
                <a:latin typeface="Cambria" pitchFamily="34" charset="0"/>
                <a:ea typeface="Cambria" pitchFamily="34" charset="-122"/>
                <a:cs typeface="Cambria" pitchFamily="34" charset="-120"/>
              </a:rPr>
              <a:t>MATLAB corner: everything in Chapter 3 in one screen</a:t>
            </a:r>
            <a:endParaRPr lang="en-US" sz="2900" dirty="0"/>
          </a:p>
        </p:txBody>
      </p:sp>
      <p:sp>
        <p:nvSpPr>
          <p:cNvPr id="3" name="Text 1"/>
          <p:cNvSpPr/>
          <p:nvPr/>
        </p:nvSpPr>
        <p:spPr>
          <a:xfrm>
            <a:off x="566928" y="914400"/>
            <a:ext cx="11027664" cy="347472"/>
          </a:xfrm>
          <a:prstGeom prst="rect">
            <a:avLst/>
          </a:prstGeom>
          <a:noFill/>
          <a:ln/>
        </p:spPr>
        <p:txBody>
          <a:bodyPr wrap="square" lIns="0" tIns="0" rIns="0" bIns="0" rtlCol="0" anchor="ctr"/>
          <a:lstStyle/>
          <a:p>
            <a:pPr marL="0" indent="0">
              <a:buNone/>
            </a:pPr>
            <a:r>
              <a:rPr lang="en-US" sz="1350" dirty="0">
                <a:solidFill>
                  <a:srgbClr val="43596E"/>
                </a:solidFill>
                <a:latin typeface="Calibri" pitchFamily="34" charset="0"/>
                <a:ea typeface="Calibri" pitchFamily="34" charset="-122"/>
                <a:cs typeface="Calibri" pitchFamily="34" charset="-120"/>
              </a:rPr>
              <a:t>Verify by computation what you proved by hand</a:t>
            </a:r>
            <a:endParaRPr lang="en-US" sz="1350" dirty="0"/>
          </a:p>
        </p:txBody>
      </p:sp>
      <p:sp>
        <p:nvSpPr>
          <p:cNvPr id="4" name="Shape 2"/>
          <p:cNvSpPr/>
          <p:nvPr/>
        </p:nvSpPr>
        <p:spPr>
          <a:xfrm>
            <a:off x="566928" y="1389888"/>
            <a:ext cx="5376672" cy="2788920"/>
          </a:xfrm>
          <a:prstGeom prst="roundRect">
            <a:avLst>
              <a:gd name="adj" fmla="val 2295"/>
            </a:avLst>
          </a:prstGeom>
          <a:solidFill>
            <a:srgbClr val="16243D"/>
          </a:solidFill>
          <a:ln w="12700">
            <a:solidFill>
              <a:srgbClr val="333333"/>
            </a:solidFill>
            <a:prstDash val="solid"/>
          </a:ln>
          <a:effectLst>
            <a:outerShdw blurRad="127000" dist="25400" dir="5400000" algn="bl" rotWithShape="0">
              <a:srgbClr val="9FB0BE">
                <a:alpha val="26000"/>
              </a:srgbClr>
            </a:outerShdw>
          </a:effectLst>
        </p:spPr>
      </p:sp>
      <p:sp>
        <p:nvSpPr>
          <p:cNvPr id="5" name="Text 3"/>
          <p:cNvSpPr/>
          <p:nvPr/>
        </p:nvSpPr>
        <p:spPr>
          <a:xfrm>
            <a:off x="786384" y="1554480"/>
            <a:ext cx="4937760" cy="2459736"/>
          </a:xfrm>
          <a:prstGeom prst="rect">
            <a:avLst/>
          </a:prstGeom>
          <a:noFill/>
          <a:ln/>
        </p:spPr>
        <p:txBody>
          <a:bodyPr wrap="square" lIns="0" tIns="0" rIns="0" bIns="0" rtlCol="0" anchor="t"/>
          <a:lstStyle/>
          <a:p>
            <a:pPr marL="0" indent="0">
              <a:lnSpc>
                <a:spcPct val="102000"/>
              </a:lnSpc>
              <a:spcAft>
                <a:spcPts val="100"/>
              </a:spcAft>
              <a:buNone/>
            </a:pPr>
            <a:r>
              <a:rPr lang="en-US" sz="1150" i="1" dirty="0">
                <a:solidFill>
                  <a:srgbClr val="7FA8BE"/>
                </a:solidFill>
                <a:latin typeface="Courier New" pitchFamily="34" charset="0"/>
                <a:ea typeface="Courier New" pitchFamily="34" charset="-122"/>
                <a:cs typeface="Courier New" pitchFamily="34" charset="-120"/>
              </a:rPr>
              <a:t>%% sequences</a:t>
            </a:r>
            <a:endParaRPr lang="en-US" sz="1150" dirty="0"/>
          </a:p>
          <a:p>
            <a:pPr marL="0" indent="0">
              <a:lnSpc>
                <a:spcPct val="102000"/>
              </a:lnSpc>
              <a:spcAft>
                <a:spcPts val="100"/>
              </a:spcAft>
              <a:buNone/>
            </a:pPr>
            <a:r>
              <a:rPr lang="en-US" sz="1150" dirty="0">
                <a:solidFill>
                  <a:srgbClr val="E8F0F5"/>
                </a:solidFill>
                <a:latin typeface="Courier New" pitchFamily="34" charset="0"/>
                <a:ea typeface="Courier New" pitchFamily="34" charset="-122"/>
                <a:cs typeface="Courier New" pitchFamily="34" charset="-120"/>
              </a:rPr>
              <a:t>n     = -5:20;</a:t>
            </a:r>
            <a:endParaRPr lang="en-US" sz="1150" dirty="0"/>
          </a:p>
          <a:p>
            <a:pPr marL="0" indent="0">
              <a:lnSpc>
                <a:spcPct val="102000"/>
              </a:lnSpc>
              <a:spcAft>
                <a:spcPts val="100"/>
              </a:spcAft>
              <a:buNone/>
            </a:pPr>
            <a:r>
              <a:rPr lang="en-US" sz="1150" dirty="0">
                <a:solidFill>
                  <a:srgbClr val="E8F0F5"/>
                </a:solidFill>
                <a:latin typeface="Courier New" pitchFamily="34" charset="0"/>
                <a:ea typeface="Courier New" pitchFamily="34" charset="-122"/>
                <a:cs typeface="Courier New" pitchFamily="34" charset="-120"/>
              </a:rPr>
              <a:t>delta = (n == 0);</a:t>
            </a:r>
            <a:endParaRPr lang="en-US" sz="1150" dirty="0"/>
          </a:p>
          <a:p>
            <a:pPr marL="0" indent="0">
              <a:lnSpc>
                <a:spcPct val="102000"/>
              </a:lnSpc>
              <a:spcAft>
                <a:spcPts val="100"/>
              </a:spcAft>
              <a:buNone/>
            </a:pPr>
            <a:r>
              <a:rPr lang="en-US" sz="1150" dirty="0">
                <a:solidFill>
                  <a:srgbClr val="E8F0F5"/>
                </a:solidFill>
                <a:latin typeface="Courier New" pitchFamily="34" charset="0"/>
                <a:ea typeface="Courier New" pitchFamily="34" charset="-122"/>
                <a:cs typeface="Courier New" pitchFamily="34" charset="-120"/>
              </a:rPr>
              <a:t>u     = (n &gt;= 0);</a:t>
            </a:r>
            <a:endParaRPr lang="en-US" sz="1150" dirty="0"/>
          </a:p>
          <a:p>
            <a:pPr marL="0" indent="0">
              <a:lnSpc>
                <a:spcPct val="102000"/>
              </a:lnSpc>
              <a:spcAft>
                <a:spcPts val="100"/>
              </a:spcAft>
              <a:buNone/>
            </a:pPr>
            <a:r>
              <a:rPr lang="en-US" sz="1150" dirty="0">
                <a:solidFill>
                  <a:srgbClr val="E8F0F5"/>
                </a:solidFill>
                <a:latin typeface="Courier New" pitchFamily="34" charset="0"/>
                <a:ea typeface="Courier New" pitchFamily="34" charset="-122"/>
                <a:cs typeface="Courier New" pitchFamily="34" charset="-120"/>
              </a:rPr>
              <a:t>expo  = (0.8.^n) .* u;</a:t>
            </a:r>
            <a:endParaRPr lang="en-US" sz="1150" dirty="0"/>
          </a:p>
          <a:p>
            <a:pPr marL="0" indent="0">
              <a:lnSpc>
                <a:spcPct val="102000"/>
              </a:lnSpc>
              <a:spcAft>
                <a:spcPts val="100"/>
              </a:spcAft>
              <a:buNone/>
            </a:pPr>
            <a:r>
              <a:rPr lang="en-US" sz="1150" dirty="0">
                <a:solidFill>
                  <a:srgbClr val="E8F0F5"/>
                </a:solidFill>
                <a:latin typeface="Courier New" pitchFamily="34" charset="0"/>
                <a:ea typeface="Courier New" pitchFamily="34" charset="-122"/>
                <a:cs typeface="Courier New" pitchFamily="34" charset="-120"/>
              </a:rPr>
              <a:t> </a:t>
            </a:r>
            <a:endParaRPr lang="en-US" sz="1150" dirty="0"/>
          </a:p>
          <a:p>
            <a:pPr marL="0" indent="0">
              <a:lnSpc>
                <a:spcPct val="102000"/>
              </a:lnSpc>
              <a:spcAft>
                <a:spcPts val="100"/>
              </a:spcAft>
              <a:buNone/>
            </a:pPr>
            <a:r>
              <a:rPr lang="en-US" sz="1150" i="1" dirty="0">
                <a:solidFill>
                  <a:srgbClr val="7FA8BE"/>
                </a:solidFill>
                <a:latin typeface="Courier New" pitchFamily="34" charset="0"/>
                <a:ea typeface="Courier New" pitchFamily="34" charset="-122"/>
                <a:cs typeface="Courier New" pitchFamily="34" charset="-120"/>
              </a:rPr>
              <a:t>%% convolution, done three ways</a:t>
            </a:r>
            <a:endParaRPr lang="en-US" sz="1150" dirty="0"/>
          </a:p>
          <a:p>
            <a:pPr marL="0" indent="0">
              <a:lnSpc>
                <a:spcPct val="102000"/>
              </a:lnSpc>
              <a:spcAft>
                <a:spcPts val="100"/>
              </a:spcAft>
              <a:buNone/>
            </a:pPr>
            <a:r>
              <a:rPr lang="en-US" sz="1150" dirty="0">
                <a:solidFill>
                  <a:srgbClr val="E8F0F5"/>
                </a:solidFill>
                <a:latin typeface="Courier New" pitchFamily="34" charset="0"/>
                <a:ea typeface="Courier New" pitchFamily="34" charset="-122"/>
                <a:cs typeface="Courier New" pitchFamily="34" charset="-120"/>
              </a:rPr>
              <a:t>x = [1 2 1 -1];   h = [1 1 0.5];</a:t>
            </a:r>
            <a:endParaRPr lang="en-US" sz="1150" dirty="0"/>
          </a:p>
          <a:p>
            <a:pPr marL="0" indent="0">
              <a:lnSpc>
                <a:spcPct val="102000"/>
              </a:lnSpc>
              <a:spcAft>
                <a:spcPts val="100"/>
              </a:spcAft>
              <a:buNone/>
            </a:pPr>
            <a:r>
              <a:rPr lang="en-US" sz="1150" dirty="0">
                <a:solidFill>
                  <a:srgbClr val="E8F0F5"/>
                </a:solidFill>
                <a:latin typeface="Courier New" pitchFamily="34" charset="0"/>
                <a:ea typeface="Courier New" pitchFamily="34" charset="-122"/>
                <a:cs typeface="Courier New" pitchFamily="34" charset="-120"/>
              </a:rPr>
              <a:t>y1 = conv(x, h);</a:t>
            </a:r>
            <a:endParaRPr lang="en-US" sz="1150" dirty="0"/>
          </a:p>
          <a:p>
            <a:pPr marL="0" indent="0">
              <a:lnSpc>
                <a:spcPct val="102000"/>
              </a:lnSpc>
              <a:spcAft>
                <a:spcPts val="100"/>
              </a:spcAft>
              <a:buNone/>
            </a:pPr>
            <a:r>
              <a:rPr lang="en-US" sz="1150" dirty="0">
                <a:solidFill>
                  <a:srgbClr val="E8F0F5"/>
                </a:solidFill>
                <a:latin typeface="Courier New" pitchFamily="34" charset="0"/>
                <a:ea typeface="Courier New" pitchFamily="34" charset="-122"/>
                <a:cs typeface="Courier New" pitchFamily="34" charset="-120"/>
              </a:rPr>
              <a:t>y2 = filter(h, 1, [x zeros(1,length(h)-1)]);</a:t>
            </a:r>
            <a:endParaRPr lang="en-US" sz="1150" dirty="0"/>
          </a:p>
          <a:p>
            <a:pPr marL="0" indent="0">
              <a:lnSpc>
                <a:spcPct val="102000"/>
              </a:lnSpc>
              <a:spcAft>
                <a:spcPts val="100"/>
              </a:spcAft>
              <a:buNone/>
            </a:pPr>
            <a:r>
              <a:rPr lang="en-US" sz="1150" dirty="0">
                <a:solidFill>
                  <a:srgbClr val="E8F0F5"/>
                </a:solidFill>
                <a:latin typeface="Courier New" pitchFamily="34" charset="0"/>
                <a:ea typeface="Courier New" pitchFamily="34" charset="-122"/>
                <a:cs typeface="Courier New" pitchFamily="34" charset="-120"/>
              </a:rPr>
              <a:t>max(abs(y1 - y2))       % ~1e-16</a:t>
            </a:r>
            <a:endParaRPr lang="en-US" sz="1150" dirty="0"/>
          </a:p>
        </p:txBody>
      </p:sp>
      <p:sp>
        <p:nvSpPr>
          <p:cNvPr id="6" name="Shape 4"/>
          <p:cNvSpPr/>
          <p:nvPr/>
        </p:nvSpPr>
        <p:spPr>
          <a:xfrm>
            <a:off x="6217920" y="1389888"/>
            <a:ext cx="5376672" cy="2788920"/>
          </a:xfrm>
          <a:prstGeom prst="roundRect">
            <a:avLst>
              <a:gd name="adj" fmla="val 2295"/>
            </a:avLst>
          </a:prstGeom>
          <a:solidFill>
            <a:srgbClr val="16243D"/>
          </a:solidFill>
          <a:ln w="12700">
            <a:solidFill>
              <a:srgbClr val="333333"/>
            </a:solidFill>
            <a:prstDash val="solid"/>
          </a:ln>
          <a:effectLst>
            <a:outerShdw blurRad="127000" dist="25400" dir="5400000" algn="bl" rotWithShape="0">
              <a:srgbClr val="9FB0BE">
                <a:alpha val="26000"/>
              </a:srgbClr>
            </a:outerShdw>
          </a:effectLst>
        </p:spPr>
      </p:sp>
      <p:sp>
        <p:nvSpPr>
          <p:cNvPr id="7" name="Text 5"/>
          <p:cNvSpPr/>
          <p:nvPr/>
        </p:nvSpPr>
        <p:spPr>
          <a:xfrm>
            <a:off x="6437376" y="1554480"/>
            <a:ext cx="4937760" cy="2459736"/>
          </a:xfrm>
          <a:prstGeom prst="rect">
            <a:avLst/>
          </a:prstGeom>
          <a:noFill/>
          <a:ln/>
        </p:spPr>
        <p:txBody>
          <a:bodyPr wrap="square" lIns="0" tIns="0" rIns="0" bIns="0" rtlCol="0" anchor="t"/>
          <a:lstStyle/>
          <a:p>
            <a:pPr marL="0" indent="0">
              <a:lnSpc>
                <a:spcPct val="102000"/>
              </a:lnSpc>
              <a:spcAft>
                <a:spcPts val="100"/>
              </a:spcAft>
              <a:buNone/>
            </a:pPr>
            <a:r>
              <a:rPr lang="en-US" sz="1150" i="1" dirty="0">
                <a:solidFill>
                  <a:srgbClr val="7FA8BE"/>
                </a:solidFill>
                <a:latin typeface="Courier New" pitchFamily="34" charset="0"/>
                <a:ea typeface="Courier New" pitchFamily="34" charset="-122"/>
                <a:cs typeface="Courier New" pitchFamily="34" charset="-120"/>
              </a:rPr>
              <a:t>%% the recursive filter of the previous slide</a:t>
            </a:r>
            <a:endParaRPr lang="en-US" sz="1150" dirty="0"/>
          </a:p>
          <a:p>
            <a:pPr marL="0" indent="0">
              <a:lnSpc>
                <a:spcPct val="102000"/>
              </a:lnSpc>
              <a:spcAft>
                <a:spcPts val="100"/>
              </a:spcAft>
              <a:buNone/>
            </a:pPr>
            <a:r>
              <a:rPr lang="en-US" sz="1150" dirty="0">
                <a:solidFill>
                  <a:srgbClr val="E8F0F5"/>
                </a:solidFill>
                <a:latin typeface="Courier New" pitchFamily="34" charset="0"/>
                <a:ea typeface="Courier New" pitchFamily="34" charset="-122"/>
                <a:cs typeface="Courier New" pitchFamily="34" charset="-120"/>
              </a:rPr>
              <a:t>b = 1;   a = [1 -0.8];</a:t>
            </a:r>
            <a:endParaRPr lang="en-US" sz="1150" dirty="0"/>
          </a:p>
          <a:p>
            <a:pPr marL="0" indent="0">
              <a:lnSpc>
                <a:spcPct val="102000"/>
              </a:lnSpc>
              <a:spcAft>
                <a:spcPts val="100"/>
              </a:spcAft>
              <a:buNone/>
            </a:pPr>
            <a:r>
              <a:rPr lang="en-US" sz="1150" dirty="0">
                <a:solidFill>
                  <a:srgbClr val="E8F0F5"/>
                </a:solidFill>
                <a:latin typeface="Courier New" pitchFamily="34" charset="0"/>
                <a:ea typeface="Courier New" pitchFamily="34" charset="-122"/>
                <a:cs typeface="Courier New" pitchFamily="34" charset="-120"/>
              </a:rPr>
              <a:t>step = ones(1,30);</a:t>
            </a:r>
            <a:endParaRPr lang="en-US" sz="1150" dirty="0"/>
          </a:p>
          <a:p>
            <a:pPr marL="0" indent="0">
              <a:lnSpc>
                <a:spcPct val="102000"/>
              </a:lnSpc>
              <a:spcAft>
                <a:spcPts val="100"/>
              </a:spcAft>
              <a:buNone/>
            </a:pPr>
            <a:r>
              <a:rPr lang="en-US" sz="1150" dirty="0">
                <a:solidFill>
                  <a:srgbClr val="E8F0F5"/>
                </a:solidFill>
                <a:latin typeface="Courier New" pitchFamily="34" charset="0"/>
                <a:ea typeface="Courier New" pitchFamily="34" charset="-122"/>
                <a:cs typeface="Courier New" pitchFamily="34" charset="-120"/>
              </a:rPr>
              <a:t>y = filter(b, a, step);</a:t>
            </a:r>
            <a:endParaRPr lang="en-US" sz="1150" dirty="0"/>
          </a:p>
          <a:p>
            <a:pPr marL="0" indent="0">
              <a:lnSpc>
                <a:spcPct val="102000"/>
              </a:lnSpc>
              <a:spcAft>
                <a:spcPts val="100"/>
              </a:spcAft>
              <a:buNone/>
            </a:pPr>
            <a:r>
              <a:rPr lang="en-US" sz="1150" dirty="0">
                <a:solidFill>
                  <a:srgbClr val="E8F0F5"/>
                </a:solidFill>
                <a:latin typeface="Courier New" pitchFamily="34" charset="0"/>
                <a:ea typeface="Courier New" pitchFamily="34" charset="-122"/>
                <a:cs typeface="Courier New" pitchFamily="34" charset="-120"/>
              </a:rPr>
              <a:t> </a:t>
            </a:r>
            <a:endParaRPr lang="en-US" sz="1150" dirty="0"/>
          </a:p>
          <a:p>
            <a:pPr marL="0" indent="0">
              <a:lnSpc>
                <a:spcPct val="102000"/>
              </a:lnSpc>
              <a:spcAft>
                <a:spcPts val="100"/>
              </a:spcAft>
              <a:buNone/>
            </a:pPr>
            <a:r>
              <a:rPr lang="en-US" sz="1150" i="1" dirty="0">
                <a:solidFill>
                  <a:srgbClr val="7FA8BE"/>
                </a:solidFill>
                <a:latin typeface="Courier New" pitchFamily="34" charset="0"/>
                <a:ea typeface="Courier New" pitchFamily="34" charset="-122"/>
                <a:cs typeface="Courier New" pitchFamily="34" charset="-120"/>
              </a:rPr>
              <a:t>%% impulse response and a stability check</a:t>
            </a:r>
            <a:endParaRPr lang="en-US" sz="1150" dirty="0"/>
          </a:p>
          <a:p>
            <a:pPr marL="0" indent="0">
              <a:lnSpc>
                <a:spcPct val="102000"/>
              </a:lnSpc>
              <a:spcAft>
                <a:spcPts val="100"/>
              </a:spcAft>
              <a:buNone/>
            </a:pPr>
            <a:r>
              <a:rPr lang="en-US" sz="1150" dirty="0">
                <a:solidFill>
                  <a:srgbClr val="E8F0F5"/>
                </a:solidFill>
                <a:latin typeface="Courier New" pitchFamily="34" charset="0"/>
                <a:ea typeface="Courier New" pitchFamily="34" charset="-122"/>
                <a:cs typeface="Courier New" pitchFamily="34" charset="-120"/>
              </a:rPr>
              <a:t>hh = impz(b, a, 60);</a:t>
            </a:r>
            <a:endParaRPr lang="en-US" sz="1150" dirty="0"/>
          </a:p>
          <a:p>
            <a:pPr marL="0" indent="0">
              <a:lnSpc>
                <a:spcPct val="102000"/>
              </a:lnSpc>
              <a:spcAft>
                <a:spcPts val="100"/>
              </a:spcAft>
              <a:buNone/>
            </a:pPr>
            <a:r>
              <a:rPr lang="en-US" sz="1150" dirty="0">
                <a:solidFill>
                  <a:srgbClr val="E8F0F5"/>
                </a:solidFill>
                <a:latin typeface="Courier New" pitchFamily="34" charset="0"/>
                <a:ea typeface="Courier New" pitchFamily="34" charset="-122"/>
                <a:cs typeface="Courier New" pitchFamily="34" charset="-120"/>
              </a:rPr>
              <a:t>sum(abs(hh))                 % finite, so BIBO stable</a:t>
            </a:r>
            <a:endParaRPr lang="en-US" sz="1150" dirty="0"/>
          </a:p>
          <a:p>
            <a:pPr marL="0" indent="0">
              <a:lnSpc>
                <a:spcPct val="102000"/>
              </a:lnSpc>
              <a:spcAft>
                <a:spcPts val="100"/>
              </a:spcAft>
              <a:buNone/>
            </a:pPr>
            <a:r>
              <a:rPr lang="en-US" sz="1150" dirty="0">
                <a:solidFill>
                  <a:srgbClr val="E8F0F5"/>
                </a:solidFill>
                <a:latin typeface="Courier New" pitchFamily="34" charset="0"/>
                <a:ea typeface="Courier New" pitchFamily="34" charset="-122"/>
                <a:cs typeface="Courier New" pitchFamily="34" charset="-120"/>
              </a:rPr>
              <a:t> </a:t>
            </a:r>
            <a:endParaRPr lang="en-US" sz="1150" dirty="0"/>
          </a:p>
          <a:p>
            <a:pPr marL="0" indent="0">
              <a:lnSpc>
                <a:spcPct val="102000"/>
              </a:lnSpc>
              <a:spcAft>
                <a:spcPts val="100"/>
              </a:spcAft>
              <a:buNone/>
            </a:pPr>
            <a:r>
              <a:rPr lang="en-US" sz="1150" dirty="0">
                <a:solidFill>
                  <a:srgbClr val="E8F0F5"/>
                </a:solidFill>
                <a:latin typeface="Courier New" pitchFamily="34" charset="0"/>
                <a:ea typeface="Courier New" pitchFamily="34" charset="-122"/>
                <a:cs typeface="Courier New" pitchFamily="34" charset="-120"/>
              </a:rPr>
              <a:t>stem(0:29, y); xlabel('n'); ylabel('y[n]')</a:t>
            </a:r>
            <a:endParaRPr lang="en-US" sz="1150" dirty="0"/>
          </a:p>
        </p:txBody>
      </p:sp>
      <p:sp>
        <p:nvSpPr>
          <p:cNvPr id="8" name="Shape 6"/>
          <p:cNvSpPr/>
          <p:nvPr/>
        </p:nvSpPr>
        <p:spPr>
          <a:xfrm>
            <a:off x="566928" y="4407408"/>
            <a:ext cx="5376672" cy="1591056"/>
          </a:xfrm>
          <a:prstGeom prst="roundRect">
            <a:avLst>
              <a:gd name="adj" fmla="val 5172"/>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9" name="Text 7"/>
          <p:cNvSpPr/>
          <p:nvPr/>
        </p:nvSpPr>
        <p:spPr>
          <a:xfrm>
            <a:off x="786384" y="4517136"/>
            <a:ext cx="4937760" cy="274320"/>
          </a:xfrm>
          <a:prstGeom prst="rect">
            <a:avLst/>
          </a:prstGeom>
          <a:noFill/>
          <a:ln/>
        </p:spPr>
        <p:txBody>
          <a:bodyPr wrap="square" lIns="0" tIns="0" rIns="0" bIns="0" rtlCol="0" anchor="ctr"/>
          <a:lstStyle/>
          <a:p>
            <a:pPr marL="0" indent="0">
              <a:buNone/>
            </a:pPr>
            <a:r>
              <a:rPr lang="en-US" sz="1250" b="1" dirty="0">
                <a:solidFill>
                  <a:srgbClr val="C97A1E"/>
                </a:solidFill>
                <a:latin typeface="Calibri" pitchFamily="34" charset="0"/>
                <a:ea typeface="Calibri" pitchFamily="34" charset="-122"/>
                <a:cs typeface="Calibri" pitchFamily="34" charset="-120"/>
              </a:rPr>
              <a:t>filter versus conv</a:t>
            </a:r>
            <a:endParaRPr lang="en-US" sz="1250" dirty="0"/>
          </a:p>
        </p:txBody>
      </p:sp>
      <p:sp>
        <p:nvSpPr>
          <p:cNvPr id="10" name="Text 8"/>
          <p:cNvSpPr/>
          <p:nvPr/>
        </p:nvSpPr>
        <p:spPr>
          <a:xfrm>
            <a:off x="786384" y="4809744"/>
            <a:ext cx="4937760" cy="1097280"/>
          </a:xfrm>
          <a:prstGeom prst="rect">
            <a:avLst/>
          </a:prstGeom>
          <a:noFill/>
          <a:ln/>
        </p:spPr>
        <p:txBody>
          <a:bodyPr wrap="square" lIns="0" tIns="0" rIns="0" bIns="0" rtlCol="0" anchor="t"/>
          <a:lstStyle/>
          <a:p>
            <a:pPr marL="0" indent="0">
              <a:buNone/>
            </a:pPr>
            <a:r>
              <a:rPr lang="en-US" sz="1150" dirty="0">
                <a:solidFill>
                  <a:srgbClr val="22354F"/>
                </a:solidFill>
                <a:latin typeface="Calibri" pitchFamily="34" charset="0"/>
                <a:ea typeface="Calibri" pitchFamily="34" charset="-122"/>
                <a:cs typeface="Calibri" pitchFamily="34" charset="-120"/>
              </a:rPr>
              <a:t>conv assumes zero initial conditions and returns the full length L₁ + L₂ − 1. filter implements the difference equation directly and returns an output the same length as the input, so the two agree only after zero-padding.</a:t>
            </a:r>
            <a:endParaRPr lang="en-US" sz="1150" dirty="0"/>
          </a:p>
        </p:txBody>
      </p:sp>
      <p:sp>
        <p:nvSpPr>
          <p:cNvPr id="11" name="Shape 9"/>
          <p:cNvSpPr/>
          <p:nvPr/>
        </p:nvSpPr>
        <p:spPr>
          <a:xfrm>
            <a:off x="6217920" y="4407408"/>
            <a:ext cx="5376672" cy="1591056"/>
          </a:xfrm>
          <a:prstGeom prst="roundRect">
            <a:avLst>
              <a:gd name="adj" fmla="val 5172"/>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12" name="Text 10"/>
          <p:cNvSpPr/>
          <p:nvPr/>
        </p:nvSpPr>
        <p:spPr>
          <a:xfrm>
            <a:off x="6437376" y="4517136"/>
            <a:ext cx="4937760" cy="274320"/>
          </a:xfrm>
          <a:prstGeom prst="rect">
            <a:avLst/>
          </a:prstGeom>
          <a:noFill/>
          <a:ln/>
        </p:spPr>
        <p:txBody>
          <a:bodyPr wrap="square" lIns="0" tIns="0" rIns="0" bIns="0" rtlCol="0" anchor="ctr"/>
          <a:lstStyle/>
          <a:p>
            <a:pPr marL="0" indent="0">
              <a:buNone/>
            </a:pPr>
            <a:r>
              <a:rPr lang="en-US" sz="1250" b="1" dirty="0">
                <a:solidFill>
                  <a:srgbClr val="B23A48"/>
                </a:solidFill>
                <a:latin typeface="Calibri" pitchFamily="34" charset="0"/>
                <a:ea typeface="Calibri" pitchFamily="34" charset="-122"/>
                <a:cs typeface="Calibri" pitchFamily="34" charset="-120"/>
              </a:rPr>
              <a:t>Indexing trap</a:t>
            </a:r>
            <a:endParaRPr lang="en-US" sz="1250" dirty="0"/>
          </a:p>
        </p:txBody>
      </p:sp>
      <p:sp>
        <p:nvSpPr>
          <p:cNvPr id="13" name="Text 11"/>
          <p:cNvSpPr/>
          <p:nvPr/>
        </p:nvSpPr>
        <p:spPr>
          <a:xfrm>
            <a:off x="6437376" y="4809744"/>
            <a:ext cx="4937760" cy="1097280"/>
          </a:xfrm>
          <a:prstGeom prst="rect">
            <a:avLst/>
          </a:prstGeom>
          <a:noFill/>
          <a:ln/>
        </p:spPr>
        <p:txBody>
          <a:bodyPr wrap="square" lIns="0" tIns="0" rIns="0" bIns="0" rtlCol="0" anchor="t"/>
          <a:lstStyle/>
          <a:p>
            <a:pPr marL="0" indent="0">
              <a:buNone/>
            </a:pPr>
            <a:r>
              <a:rPr lang="en-US" sz="1150" dirty="0">
                <a:solidFill>
                  <a:srgbClr val="22354F"/>
                </a:solidFill>
                <a:latin typeface="Calibri" pitchFamily="34" charset="0"/>
                <a:ea typeface="Calibri" pitchFamily="34" charset="-122"/>
                <a:cs typeface="Calibri" pitchFamily="34" charset="-120"/>
              </a:rPr>
              <a:t>MATLAB arrays begin at index 1, so the sample x[0] lives in x(1). Keep a separate index vector n and never rely on the array position to carry time information.</a:t>
            </a:r>
            <a:endParaRPr lang="en-US" sz="1150" dirty="0"/>
          </a:p>
        </p:txBody>
      </p:sp>
      <p:sp>
        <p:nvSpPr>
          <p:cNvPr id="14" name="Text 12"/>
          <p:cNvSpPr/>
          <p:nvPr/>
        </p:nvSpPr>
        <p:spPr>
          <a:xfrm>
            <a:off x="566928" y="6473952"/>
            <a:ext cx="8595360" cy="237744"/>
          </a:xfrm>
          <a:prstGeom prst="rect">
            <a:avLst/>
          </a:prstGeom>
          <a:noFill/>
          <a:ln/>
        </p:spPr>
        <p:txBody>
          <a:bodyPr wrap="square" lIns="0" tIns="0" rIns="0" bIns="0" rtlCol="0" anchor="ctr"/>
          <a:lstStyle/>
          <a:p>
            <a:pPr marL="0" indent="0">
              <a:buNone/>
            </a:pPr>
            <a:r>
              <a:rPr lang="en-US" sz="900" dirty="0">
                <a:solidFill>
                  <a:srgbClr val="5A6B7D"/>
                </a:solidFill>
                <a:latin typeface="Calibri" pitchFamily="34" charset="0"/>
                <a:ea typeface="Calibri" pitchFamily="34" charset="-122"/>
                <a:cs typeface="Calibri" pitchFamily="34" charset="-120"/>
              </a:rPr>
              <a:t>CSE 5112  ·  Module 1  ·  Foundations of DSP</a:t>
            </a:r>
            <a:endParaRPr lang="en-US" sz="900" dirty="0"/>
          </a:p>
        </p:txBody>
      </p:sp>
      <p:sp>
        <p:nvSpPr>
          <p:cNvPr id="15" name="Text 13"/>
          <p:cNvSpPr/>
          <p:nvPr/>
        </p:nvSpPr>
        <p:spPr>
          <a:xfrm>
            <a:off x="10680192" y="6473952"/>
            <a:ext cx="914400" cy="237744"/>
          </a:xfrm>
          <a:prstGeom prst="rect">
            <a:avLst/>
          </a:prstGeom>
          <a:noFill/>
          <a:ln/>
        </p:spPr>
        <p:txBody>
          <a:bodyPr wrap="square" lIns="0" tIns="0" rIns="0" bIns="0" rtlCol="0" anchor="ctr"/>
          <a:lstStyle/>
          <a:p>
            <a:pPr marL="0" indent="0" algn="r">
              <a:buNone/>
            </a:pPr>
            <a:r>
              <a:rPr lang="en-US" sz="900" dirty="0">
                <a:solidFill>
                  <a:srgbClr val="5A6B7D"/>
                </a:solidFill>
                <a:latin typeface="Calibri" pitchFamily="34" charset="0"/>
                <a:ea typeface="Calibri" pitchFamily="34" charset="-122"/>
                <a:cs typeface="Calibri" pitchFamily="34" charset="-120"/>
              </a:rPr>
              <a:t>52</a:t>
            </a:r>
            <a:endParaRPr lang="en-US" sz="9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53">
    <p:bg>
      <p:bgPr>
        <a:solidFill>
          <a:srgbClr val="16243D"/>
        </a:solidFill>
        <a:effectLst/>
      </p:bgPr>
    </p:bg>
    <p:spTree>
      <p:nvGrpSpPr>
        <p:cNvPr id="1" name=""/>
        <p:cNvGrpSpPr/>
        <p:nvPr/>
      </p:nvGrpSpPr>
      <p:grpSpPr>
        <a:xfrm>
          <a:off x="0" y="0"/>
          <a:ext cx="0" cy="0"/>
          <a:chOff x="0" y="0"/>
          <a:chExt cx="0" cy="0"/>
        </a:xfrm>
      </p:grpSpPr>
      <p:sp>
        <p:nvSpPr>
          <p:cNvPr id="2" name="Shape 0"/>
          <p:cNvSpPr/>
          <p:nvPr/>
        </p:nvSpPr>
        <p:spPr>
          <a:xfrm>
            <a:off x="0" y="0"/>
            <a:ext cx="12161520" cy="6858000"/>
          </a:xfrm>
          <a:prstGeom prst="rect">
            <a:avLst/>
          </a:prstGeom>
          <a:solidFill>
            <a:srgbClr val="16243D"/>
          </a:solidFill>
          <a:ln/>
        </p:spPr>
      </p:sp>
      <p:sp>
        <p:nvSpPr>
          <p:cNvPr id="3" name="Shape 1"/>
          <p:cNvSpPr/>
          <p:nvPr/>
        </p:nvSpPr>
        <p:spPr>
          <a:xfrm>
            <a:off x="9646920" y="5538978"/>
            <a:ext cx="109728" cy="534924"/>
          </a:xfrm>
          <a:prstGeom prst="roundRect">
            <a:avLst>
              <a:gd name="adj" fmla="val 50000"/>
            </a:avLst>
          </a:prstGeom>
          <a:solidFill>
            <a:srgbClr val="E29135"/>
          </a:solidFill>
          <a:ln w="12700">
            <a:solidFill>
              <a:srgbClr val="333333"/>
            </a:solidFill>
            <a:prstDash val="solid"/>
          </a:ln>
        </p:spPr>
      </p:sp>
      <p:sp>
        <p:nvSpPr>
          <p:cNvPr id="4" name="Shape 2"/>
          <p:cNvSpPr/>
          <p:nvPr/>
        </p:nvSpPr>
        <p:spPr>
          <a:xfrm>
            <a:off x="9866376" y="5403190"/>
            <a:ext cx="109728" cy="806501"/>
          </a:xfrm>
          <a:prstGeom prst="roundRect">
            <a:avLst>
              <a:gd name="adj" fmla="val 50000"/>
            </a:avLst>
          </a:prstGeom>
          <a:solidFill>
            <a:srgbClr val="1C7293"/>
          </a:solidFill>
          <a:ln w="12700">
            <a:solidFill>
              <a:srgbClr val="333333"/>
            </a:solidFill>
            <a:prstDash val="solid"/>
          </a:ln>
        </p:spPr>
      </p:sp>
      <p:sp>
        <p:nvSpPr>
          <p:cNvPr id="5" name="Shape 3"/>
          <p:cNvSpPr/>
          <p:nvPr/>
        </p:nvSpPr>
        <p:spPr>
          <a:xfrm>
            <a:off x="10085832" y="5262372"/>
            <a:ext cx="109728" cy="1088136"/>
          </a:xfrm>
          <a:prstGeom prst="roundRect">
            <a:avLst>
              <a:gd name="adj" fmla="val 50000"/>
            </a:avLst>
          </a:prstGeom>
          <a:solidFill>
            <a:srgbClr val="1C7293"/>
          </a:solidFill>
          <a:ln w="12700">
            <a:solidFill>
              <a:srgbClr val="333333"/>
            </a:solidFill>
            <a:prstDash val="solid"/>
          </a:ln>
        </p:spPr>
      </p:sp>
      <p:sp>
        <p:nvSpPr>
          <p:cNvPr id="6" name="Shape 4"/>
          <p:cNvSpPr/>
          <p:nvPr/>
        </p:nvSpPr>
        <p:spPr>
          <a:xfrm>
            <a:off x="10305288" y="5212080"/>
            <a:ext cx="109728" cy="1188720"/>
          </a:xfrm>
          <a:prstGeom prst="roundRect">
            <a:avLst>
              <a:gd name="adj" fmla="val 50000"/>
            </a:avLst>
          </a:prstGeom>
          <a:solidFill>
            <a:srgbClr val="E29135"/>
          </a:solidFill>
          <a:ln w="12700">
            <a:solidFill>
              <a:srgbClr val="333333"/>
            </a:solidFill>
            <a:prstDash val="solid"/>
          </a:ln>
        </p:spPr>
      </p:sp>
      <p:sp>
        <p:nvSpPr>
          <p:cNvPr id="7" name="Shape 5"/>
          <p:cNvSpPr/>
          <p:nvPr/>
        </p:nvSpPr>
        <p:spPr>
          <a:xfrm>
            <a:off x="10524744" y="5342839"/>
            <a:ext cx="109728" cy="927202"/>
          </a:xfrm>
          <a:prstGeom prst="roundRect">
            <a:avLst>
              <a:gd name="adj" fmla="val 50000"/>
            </a:avLst>
          </a:prstGeom>
          <a:solidFill>
            <a:srgbClr val="1C7293"/>
          </a:solidFill>
          <a:ln w="12700">
            <a:solidFill>
              <a:srgbClr val="333333"/>
            </a:solidFill>
            <a:prstDash val="solid"/>
          </a:ln>
        </p:spPr>
      </p:sp>
      <p:sp>
        <p:nvSpPr>
          <p:cNvPr id="8" name="Shape 6"/>
          <p:cNvSpPr/>
          <p:nvPr/>
        </p:nvSpPr>
        <p:spPr>
          <a:xfrm>
            <a:off x="10744200" y="5483657"/>
            <a:ext cx="109728" cy="645566"/>
          </a:xfrm>
          <a:prstGeom prst="roundRect">
            <a:avLst>
              <a:gd name="adj" fmla="val 50000"/>
            </a:avLst>
          </a:prstGeom>
          <a:solidFill>
            <a:srgbClr val="1C7293"/>
          </a:solidFill>
          <a:ln w="12700">
            <a:solidFill>
              <a:srgbClr val="333333"/>
            </a:solidFill>
            <a:prstDash val="solid"/>
          </a:ln>
        </p:spPr>
      </p:sp>
      <p:sp>
        <p:nvSpPr>
          <p:cNvPr id="9" name="Shape 7"/>
          <p:cNvSpPr/>
          <p:nvPr/>
        </p:nvSpPr>
        <p:spPr>
          <a:xfrm>
            <a:off x="10963656" y="5574182"/>
            <a:ext cx="109728" cy="464515"/>
          </a:xfrm>
          <a:prstGeom prst="roundRect">
            <a:avLst>
              <a:gd name="adj" fmla="val 50000"/>
            </a:avLst>
          </a:prstGeom>
          <a:solidFill>
            <a:srgbClr val="E29135"/>
          </a:solidFill>
          <a:ln w="12700">
            <a:solidFill>
              <a:srgbClr val="333333"/>
            </a:solidFill>
            <a:prstDash val="solid"/>
          </a:ln>
        </p:spPr>
      </p:sp>
      <p:sp>
        <p:nvSpPr>
          <p:cNvPr id="10" name="Shape 8"/>
          <p:cNvSpPr/>
          <p:nvPr/>
        </p:nvSpPr>
        <p:spPr>
          <a:xfrm>
            <a:off x="11183112" y="5503774"/>
            <a:ext cx="109728" cy="605333"/>
          </a:xfrm>
          <a:prstGeom prst="roundRect">
            <a:avLst>
              <a:gd name="adj" fmla="val 50000"/>
            </a:avLst>
          </a:prstGeom>
          <a:solidFill>
            <a:srgbClr val="1C7293"/>
          </a:solidFill>
          <a:ln w="12700">
            <a:solidFill>
              <a:srgbClr val="333333"/>
            </a:solidFill>
            <a:prstDash val="solid"/>
          </a:ln>
        </p:spPr>
      </p:sp>
      <p:sp>
        <p:nvSpPr>
          <p:cNvPr id="11" name="Shape 9"/>
          <p:cNvSpPr/>
          <p:nvPr/>
        </p:nvSpPr>
        <p:spPr>
          <a:xfrm>
            <a:off x="11402568" y="5373014"/>
            <a:ext cx="109728" cy="866851"/>
          </a:xfrm>
          <a:prstGeom prst="roundRect">
            <a:avLst>
              <a:gd name="adj" fmla="val 50000"/>
            </a:avLst>
          </a:prstGeom>
          <a:solidFill>
            <a:srgbClr val="1C7293"/>
          </a:solidFill>
          <a:ln w="12700">
            <a:solidFill>
              <a:srgbClr val="333333"/>
            </a:solidFill>
            <a:prstDash val="solid"/>
          </a:ln>
        </p:spPr>
      </p:sp>
      <p:sp>
        <p:nvSpPr>
          <p:cNvPr id="12" name="Shape 10"/>
          <p:cNvSpPr/>
          <p:nvPr/>
        </p:nvSpPr>
        <p:spPr>
          <a:xfrm>
            <a:off x="11622024" y="5252314"/>
            <a:ext cx="109728" cy="1108253"/>
          </a:xfrm>
          <a:prstGeom prst="roundRect">
            <a:avLst>
              <a:gd name="adj" fmla="val 50000"/>
            </a:avLst>
          </a:prstGeom>
          <a:solidFill>
            <a:srgbClr val="E29135"/>
          </a:solidFill>
          <a:ln w="12700">
            <a:solidFill>
              <a:srgbClr val="333333"/>
            </a:solidFill>
            <a:prstDash val="solid"/>
          </a:ln>
        </p:spPr>
      </p:sp>
      <p:sp>
        <p:nvSpPr>
          <p:cNvPr id="13" name="Text 11"/>
          <p:cNvSpPr/>
          <p:nvPr/>
        </p:nvSpPr>
        <p:spPr>
          <a:xfrm>
            <a:off x="658368" y="932688"/>
            <a:ext cx="7315200" cy="329184"/>
          </a:xfrm>
          <a:prstGeom prst="rect">
            <a:avLst/>
          </a:prstGeom>
          <a:noFill/>
          <a:ln/>
        </p:spPr>
        <p:txBody>
          <a:bodyPr wrap="square" lIns="0" tIns="0" rIns="0" bIns="0" rtlCol="0" anchor="ctr"/>
          <a:lstStyle/>
          <a:p>
            <a:pPr marL="0" indent="0">
              <a:buNone/>
            </a:pPr>
            <a:r>
              <a:rPr lang="en-US" sz="1400" b="1" kern="0" spc="300" dirty="0">
                <a:solidFill>
                  <a:srgbClr val="E29135"/>
                </a:solidFill>
                <a:latin typeface="Calibri" pitchFamily="34" charset="0"/>
                <a:ea typeface="Calibri" pitchFamily="34" charset="-122"/>
                <a:cs typeface="Calibri" pitchFamily="34" charset="-120"/>
              </a:rPr>
              <a:t>CHAPTER FOUR</a:t>
            </a:r>
            <a:endParaRPr lang="en-US" sz="1400" dirty="0"/>
          </a:p>
        </p:txBody>
      </p:sp>
      <p:sp>
        <p:nvSpPr>
          <p:cNvPr id="14" name="Shape 12"/>
          <p:cNvSpPr/>
          <p:nvPr/>
        </p:nvSpPr>
        <p:spPr>
          <a:xfrm>
            <a:off x="9720072" y="868680"/>
            <a:ext cx="1554480" cy="1554480"/>
          </a:xfrm>
          <a:prstGeom prst="ellipse">
            <a:avLst/>
          </a:prstGeom>
          <a:solidFill>
            <a:srgbClr val="16243D"/>
          </a:solidFill>
          <a:ln w="25400">
            <a:solidFill>
              <a:srgbClr val="1C7293"/>
            </a:solidFill>
            <a:prstDash val="solid"/>
          </a:ln>
        </p:spPr>
      </p:sp>
      <p:sp>
        <p:nvSpPr>
          <p:cNvPr id="15" name="Text 13"/>
          <p:cNvSpPr/>
          <p:nvPr/>
        </p:nvSpPr>
        <p:spPr>
          <a:xfrm>
            <a:off x="9720072" y="868680"/>
            <a:ext cx="1554480" cy="1554480"/>
          </a:xfrm>
          <a:prstGeom prst="rect">
            <a:avLst/>
          </a:prstGeom>
          <a:noFill/>
          <a:ln/>
        </p:spPr>
        <p:txBody>
          <a:bodyPr wrap="square" lIns="0" tIns="0" rIns="0" bIns="0" rtlCol="0" anchor="ctr"/>
          <a:lstStyle/>
          <a:p>
            <a:pPr marL="0" indent="0" algn="ctr">
              <a:buNone/>
            </a:pPr>
            <a:r>
              <a:rPr lang="en-US" sz="6200" b="1" dirty="0">
                <a:solidFill>
                  <a:srgbClr val="FFFFFF"/>
                </a:solidFill>
                <a:latin typeface="Cambria" pitchFamily="34" charset="0"/>
                <a:ea typeface="Cambria" pitchFamily="34" charset="-122"/>
                <a:cs typeface="Cambria" pitchFamily="34" charset="-120"/>
              </a:rPr>
              <a:t>4</a:t>
            </a:r>
            <a:endParaRPr lang="en-US" sz="6200" dirty="0"/>
          </a:p>
        </p:txBody>
      </p:sp>
      <p:sp>
        <p:nvSpPr>
          <p:cNvPr id="16" name="Text 14"/>
          <p:cNvSpPr/>
          <p:nvPr/>
        </p:nvSpPr>
        <p:spPr>
          <a:xfrm>
            <a:off x="658368" y="1298448"/>
            <a:ext cx="8503920" cy="1234440"/>
          </a:xfrm>
          <a:prstGeom prst="rect">
            <a:avLst/>
          </a:prstGeom>
          <a:noFill/>
          <a:ln/>
        </p:spPr>
        <p:txBody>
          <a:bodyPr wrap="square" lIns="0" tIns="0" rIns="0" bIns="0" rtlCol="0" anchor="t"/>
          <a:lstStyle/>
          <a:p>
            <a:pPr marL="0" indent="0">
              <a:buNone/>
            </a:pPr>
            <a:r>
              <a:rPr lang="en-US" sz="3800" b="1" dirty="0">
                <a:solidFill>
                  <a:srgbClr val="FFFFFF"/>
                </a:solidFill>
                <a:latin typeface="Cambria" pitchFamily="34" charset="0"/>
                <a:ea typeface="Cambria" pitchFamily="34" charset="-122"/>
                <a:cs typeface="Cambria" pitchFamily="34" charset="-120"/>
              </a:rPr>
              <a:t>Sampling and Reconstruction</a:t>
            </a:r>
            <a:endParaRPr lang="en-US" sz="3800" dirty="0"/>
          </a:p>
          <a:p>
            <a:pPr marL="0" indent="0">
              <a:buNone/>
            </a:pPr>
            <a:r>
              <a:rPr lang="en-US" sz="3800" b="1" dirty="0">
                <a:solidFill>
                  <a:srgbClr val="FFFFFF"/>
                </a:solidFill>
                <a:latin typeface="Cambria" pitchFamily="34" charset="0"/>
                <a:ea typeface="Cambria" pitchFamily="34" charset="-122"/>
                <a:cs typeface="Cambria" pitchFamily="34" charset="-120"/>
              </a:rPr>
              <a:t>of Analog Signals</a:t>
            </a:r>
            <a:endParaRPr lang="en-US" sz="3800" dirty="0"/>
          </a:p>
        </p:txBody>
      </p:sp>
      <p:sp>
        <p:nvSpPr>
          <p:cNvPr id="17" name="Text 15"/>
          <p:cNvSpPr/>
          <p:nvPr/>
        </p:nvSpPr>
        <p:spPr>
          <a:xfrm>
            <a:off x="658368" y="2999232"/>
            <a:ext cx="7315200" cy="292608"/>
          </a:xfrm>
          <a:prstGeom prst="rect">
            <a:avLst/>
          </a:prstGeom>
          <a:noFill/>
          <a:ln/>
        </p:spPr>
        <p:txBody>
          <a:bodyPr wrap="square" lIns="0" tIns="0" rIns="0" bIns="0" rtlCol="0" anchor="ctr"/>
          <a:lstStyle/>
          <a:p>
            <a:pPr marL="0" indent="0">
              <a:buNone/>
            </a:pPr>
            <a:r>
              <a:rPr lang="en-US" sz="1250" b="1" kern="0" spc="150" dirty="0">
                <a:solidFill>
                  <a:srgbClr val="E29135"/>
                </a:solidFill>
                <a:latin typeface="Calibri" pitchFamily="34" charset="0"/>
                <a:ea typeface="Calibri" pitchFamily="34" charset="-122"/>
                <a:cs typeface="Calibri" pitchFamily="34" charset="-120"/>
              </a:rPr>
              <a:t>Intended learning outcomes</a:t>
            </a:r>
            <a:endParaRPr lang="en-US" sz="1250" dirty="0"/>
          </a:p>
        </p:txBody>
      </p:sp>
      <p:sp>
        <p:nvSpPr>
          <p:cNvPr id="18" name="Text 16"/>
          <p:cNvSpPr/>
          <p:nvPr/>
        </p:nvSpPr>
        <p:spPr>
          <a:xfrm>
            <a:off x="658368" y="3364992"/>
            <a:ext cx="9692640" cy="2286000"/>
          </a:xfrm>
          <a:prstGeom prst="rect">
            <a:avLst/>
          </a:prstGeom>
          <a:noFill/>
          <a:ln/>
        </p:spPr>
        <p:txBody>
          <a:bodyPr wrap="square" lIns="0" tIns="0" rIns="0" bIns="0" rtlCol="0" anchor="t"/>
          <a:lstStyle/>
          <a:p>
            <a:pPr marL="203200" indent="-203200">
              <a:spcAft>
                <a:spcPts val="1200"/>
              </a:spcAft>
              <a:buSzPct val="100000"/>
              <a:buChar char="▪"/>
            </a:pPr>
            <a:r>
              <a:rPr lang="en-US" sz="1500" dirty="0">
                <a:solidFill>
                  <a:srgbClr val="BFD3E0"/>
                </a:solidFill>
                <a:latin typeface="Calibri" pitchFamily="34" charset="0"/>
                <a:ea typeface="Calibri" pitchFamily="34" charset="-122"/>
                <a:cs typeface="Calibri" pitchFamily="34" charset="-120"/>
              </a:rPr>
              <a:t>Derive the spectrum of a sampled signal and explain the origin of spectral replicas</a:t>
            </a:r>
            <a:endParaRPr lang="en-US" sz="1500" dirty="0"/>
          </a:p>
          <a:p>
            <a:pPr marL="203200" indent="-203200">
              <a:spcAft>
                <a:spcPts val="1200"/>
              </a:spcAft>
              <a:buSzPct val="100000"/>
              <a:buChar char="▪"/>
            </a:pPr>
            <a:r>
              <a:rPr lang="en-US" sz="1500" dirty="0">
                <a:solidFill>
                  <a:srgbClr val="BFD3E0"/>
                </a:solidFill>
                <a:latin typeface="Calibri" pitchFamily="34" charset="0"/>
                <a:ea typeface="Calibri" pitchFamily="34" charset="-122"/>
                <a:cs typeface="Calibri" pitchFamily="34" charset="-120"/>
              </a:rPr>
              <a:t>State and apply the sampling theorem, and compute alias frequencies</a:t>
            </a:r>
            <a:endParaRPr lang="en-US" sz="1500" dirty="0"/>
          </a:p>
          <a:p>
            <a:pPr marL="203200" indent="-203200">
              <a:spcAft>
                <a:spcPts val="1200"/>
              </a:spcAft>
              <a:buSzPct val="100000"/>
              <a:buChar char="▪"/>
            </a:pPr>
            <a:r>
              <a:rPr lang="en-US" sz="1500" dirty="0">
                <a:solidFill>
                  <a:srgbClr val="BFD3E0"/>
                </a:solidFill>
                <a:latin typeface="Calibri" pitchFamily="34" charset="0"/>
                <a:ea typeface="Calibri" pitchFamily="34" charset="-122"/>
                <a:cs typeface="Calibri" pitchFamily="34" charset="-120"/>
              </a:rPr>
              <a:t>Justify the need for anti-aliasing and reconstruction filters</a:t>
            </a:r>
            <a:endParaRPr lang="en-US" sz="1500" dirty="0"/>
          </a:p>
          <a:p>
            <a:pPr marL="203200" indent="-203200">
              <a:spcAft>
                <a:spcPts val="1200"/>
              </a:spcAft>
              <a:buSzPct val="100000"/>
              <a:buChar char="▪"/>
            </a:pPr>
            <a:r>
              <a:rPr lang="en-US" sz="1500" dirty="0">
                <a:solidFill>
                  <a:srgbClr val="BFD3E0"/>
                </a:solidFill>
                <a:latin typeface="Calibri" pitchFamily="34" charset="0"/>
                <a:ea typeface="Calibri" pitchFamily="34" charset="-122"/>
                <a:cs typeface="Calibri" pitchFamily="34" charset="-120"/>
              </a:rPr>
              <a:t>Estimate the signal-to-noise ratio produced by a given converter word length</a:t>
            </a:r>
            <a:endParaRPr lang="en-US" sz="15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5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66928" y="365760"/>
            <a:ext cx="11027664" cy="566928"/>
          </a:xfrm>
          <a:prstGeom prst="rect">
            <a:avLst/>
          </a:prstGeom>
          <a:noFill/>
          <a:ln/>
        </p:spPr>
        <p:txBody>
          <a:bodyPr wrap="square" lIns="0" tIns="0" rIns="0" bIns="0" rtlCol="0" anchor="ctr"/>
          <a:lstStyle/>
          <a:p>
            <a:pPr marL="0" indent="0">
              <a:buNone/>
            </a:pPr>
            <a:r>
              <a:rPr lang="en-US" sz="2900" b="1" dirty="0">
                <a:solidFill>
                  <a:srgbClr val="16243D"/>
                </a:solidFill>
                <a:latin typeface="Cambria" pitchFamily="34" charset="0"/>
                <a:ea typeface="Cambria" pitchFamily="34" charset="-122"/>
                <a:cs typeface="Cambria" pitchFamily="34" charset="-120"/>
              </a:rPr>
              <a:t>The question this chapter answers</a:t>
            </a:r>
            <a:endParaRPr lang="en-US" sz="2900" dirty="0"/>
          </a:p>
        </p:txBody>
      </p:sp>
      <p:sp>
        <p:nvSpPr>
          <p:cNvPr id="3" name="Text 1"/>
          <p:cNvSpPr/>
          <p:nvPr/>
        </p:nvSpPr>
        <p:spPr>
          <a:xfrm>
            <a:off x="566928" y="914400"/>
            <a:ext cx="11027664" cy="347472"/>
          </a:xfrm>
          <a:prstGeom prst="rect">
            <a:avLst/>
          </a:prstGeom>
          <a:noFill/>
          <a:ln/>
        </p:spPr>
        <p:txBody>
          <a:bodyPr wrap="square" lIns="0" tIns="0" rIns="0" bIns="0" rtlCol="0" anchor="ctr"/>
          <a:lstStyle/>
          <a:p>
            <a:pPr marL="0" indent="0">
              <a:buNone/>
            </a:pPr>
            <a:r>
              <a:rPr lang="en-US" sz="1350" dirty="0">
                <a:solidFill>
                  <a:srgbClr val="43596E"/>
                </a:solidFill>
                <a:latin typeface="Calibri" pitchFamily="34" charset="0"/>
                <a:ea typeface="Calibri" pitchFamily="34" charset="-122"/>
                <a:cs typeface="Calibri" pitchFamily="34" charset="-120"/>
              </a:rPr>
              <a:t>We keep a few values and throw the rest away. When is that safe to do?</a:t>
            </a:r>
            <a:endParaRPr lang="en-US" sz="1350" dirty="0"/>
          </a:p>
        </p:txBody>
      </p:sp>
      <p:sp>
        <p:nvSpPr>
          <p:cNvPr id="4" name="Shape 2"/>
          <p:cNvSpPr/>
          <p:nvPr/>
        </p:nvSpPr>
        <p:spPr>
          <a:xfrm>
            <a:off x="566928" y="1481328"/>
            <a:ext cx="3505200" cy="2103120"/>
          </a:xfrm>
          <a:prstGeom prst="roundRect">
            <a:avLst>
              <a:gd name="adj" fmla="val 3913"/>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5" name="Shape 3"/>
          <p:cNvSpPr/>
          <p:nvPr/>
        </p:nvSpPr>
        <p:spPr>
          <a:xfrm>
            <a:off x="786384" y="1682496"/>
            <a:ext cx="420624" cy="420624"/>
          </a:xfrm>
          <a:prstGeom prst="ellipse">
            <a:avLst/>
          </a:prstGeom>
          <a:solidFill>
            <a:srgbClr val="B23A48"/>
          </a:solidFill>
          <a:ln w="12700">
            <a:solidFill>
              <a:srgbClr val="333333"/>
            </a:solidFill>
            <a:prstDash val="solid"/>
          </a:ln>
        </p:spPr>
      </p:sp>
      <p:sp>
        <p:nvSpPr>
          <p:cNvPr id="6" name="Text 4"/>
          <p:cNvSpPr/>
          <p:nvPr/>
        </p:nvSpPr>
        <p:spPr>
          <a:xfrm>
            <a:off x="786384" y="1682496"/>
            <a:ext cx="420624" cy="420624"/>
          </a:xfrm>
          <a:prstGeom prst="rect">
            <a:avLst/>
          </a:prstGeom>
          <a:noFill/>
          <a:ln/>
        </p:spPr>
        <p:txBody>
          <a:bodyPr wrap="square" lIns="0" tIns="0" rIns="0" bIns="0"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1</a:t>
            </a:r>
            <a:endParaRPr lang="en-US" sz="1250" dirty="0"/>
          </a:p>
        </p:txBody>
      </p:sp>
      <p:sp>
        <p:nvSpPr>
          <p:cNvPr id="7" name="Text 5"/>
          <p:cNvSpPr/>
          <p:nvPr/>
        </p:nvSpPr>
        <p:spPr>
          <a:xfrm>
            <a:off x="1353312" y="1682496"/>
            <a:ext cx="2499360" cy="420624"/>
          </a:xfrm>
          <a:prstGeom prst="rect">
            <a:avLst/>
          </a:prstGeom>
          <a:noFill/>
          <a:ln/>
        </p:spPr>
        <p:txBody>
          <a:bodyPr wrap="square" lIns="0" tIns="0" rIns="0" bIns="0" rtlCol="0" anchor="ctr"/>
          <a:lstStyle/>
          <a:p>
            <a:pPr marL="0" indent="0">
              <a:buNone/>
            </a:pPr>
            <a:r>
              <a:rPr lang="en-US" sz="1400" b="1" dirty="0">
                <a:solidFill>
                  <a:srgbClr val="B23A48"/>
                </a:solidFill>
                <a:latin typeface="Calibri" pitchFamily="34" charset="0"/>
                <a:ea typeface="Calibri" pitchFamily="34" charset="-122"/>
                <a:cs typeface="Calibri" pitchFamily="34" charset="-120"/>
              </a:rPr>
              <a:t>The naive worry</a:t>
            </a:r>
            <a:endParaRPr lang="en-US" sz="1400" dirty="0"/>
          </a:p>
        </p:txBody>
      </p:sp>
      <p:sp>
        <p:nvSpPr>
          <p:cNvPr id="8" name="Text 6"/>
          <p:cNvSpPr/>
          <p:nvPr/>
        </p:nvSpPr>
        <p:spPr>
          <a:xfrm>
            <a:off x="804672" y="2249424"/>
            <a:ext cx="3029712" cy="1188720"/>
          </a:xfrm>
          <a:prstGeom prst="rect">
            <a:avLst/>
          </a:prstGeom>
          <a:noFill/>
          <a:ln/>
        </p:spPr>
        <p:txBody>
          <a:bodyPr wrap="square" lIns="0" tIns="0" rIns="0" bIns="0" rtlCol="0" anchor="t"/>
          <a:lstStyle/>
          <a:p>
            <a:pPr marL="0" indent="0">
              <a:buNone/>
            </a:pPr>
            <a:r>
              <a:rPr lang="en-US" sz="1200" dirty="0">
                <a:solidFill>
                  <a:srgbClr val="22354F"/>
                </a:solidFill>
                <a:latin typeface="Calibri" pitchFamily="34" charset="0"/>
                <a:ea typeface="Calibri" pitchFamily="34" charset="-122"/>
                <a:cs typeface="Calibri" pitchFamily="34" charset="-120"/>
              </a:rPr>
              <a:t>Between one sample and the next, the signal did something and we did not write it down. It feels obvious that information is gone for good and cannot be recovered.</a:t>
            </a:r>
            <a:endParaRPr lang="en-US" sz="1200" dirty="0"/>
          </a:p>
        </p:txBody>
      </p:sp>
      <p:sp>
        <p:nvSpPr>
          <p:cNvPr id="9" name="Shape 7"/>
          <p:cNvSpPr/>
          <p:nvPr/>
        </p:nvSpPr>
        <p:spPr>
          <a:xfrm>
            <a:off x="4328160" y="1481328"/>
            <a:ext cx="3505200" cy="2103120"/>
          </a:xfrm>
          <a:prstGeom prst="roundRect">
            <a:avLst>
              <a:gd name="adj" fmla="val 3913"/>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10" name="Shape 8"/>
          <p:cNvSpPr/>
          <p:nvPr/>
        </p:nvSpPr>
        <p:spPr>
          <a:xfrm>
            <a:off x="4547616" y="1682496"/>
            <a:ext cx="420624" cy="420624"/>
          </a:xfrm>
          <a:prstGeom prst="ellipse">
            <a:avLst/>
          </a:prstGeom>
          <a:solidFill>
            <a:srgbClr val="2E7D5B"/>
          </a:solidFill>
          <a:ln w="12700">
            <a:solidFill>
              <a:srgbClr val="333333"/>
            </a:solidFill>
            <a:prstDash val="solid"/>
          </a:ln>
        </p:spPr>
      </p:sp>
      <p:sp>
        <p:nvSpPr>
          <p:cNvPr id="11" name="Text 9"/>
          <p:cNvSpPr/>
          <p:nvPr/>
        </p:nvSpPr>
        <p:spPr>
          <a:xfrm>
            <a:off x="4547616" y="1682496"/>
            <a:ext cx="420624" cy="420624"/>
          </a:xfrm>
          <a:prstGeom prst="rect">
            <a:avLst/>
          </a:prstGeom>
          <a:noFill/>
          <a:ln/>
        </p:spPr>
        <p:txBody>
          <a:bodyPr wrap="square" lIns="0" tIns="0" rIns="0" bIns="0"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2</a:t>
            </a:r>
            <a:endParaRPr lang="en-US" sz="1250" dirty="0"/>
          </a:p>
        </p:txBody>
      </p:sp>
      <p:sp>
        <p:nvSpPr>
          <p:cNvPr id="12" name="Text 10"/>
          <p:cNvSpPr/>
          <p:nvPr/>
        </p:nvSpPr>
        <p:spPr>
          <a:xfrm>
            <a:off x="5114544" y="1682496"/>
            <a:ext cx="2499360" cy="420624"/>
          </a:xfrm>
          <a:prstGeom prst="rect">
            <a:avLst/>
          </a:prstGeom>
          <a:noFill/>
          <a:ln/>
        </p:spPr>
        <p:txBody>
          <a:bodyPr wrap="square" lIns="0" tIns="0" rIns="0" bIns="0" rtlCol="0" anchor="ctr"/>
          <a:lstStyle/>
          <a:p>
            <a:pPr marL="0" indent="0">
              <a:buNone/>
            </a:pPr>
            <a:r>
              <a:rPr lang="en-US" sz="1400" b="1" dirty="0">
                <a:solidFill>
                  <a:srgbClr val="2E7D5B"/>
                </a:solidFill>
                <a:latin typeface="Calibri" pitchFamily="34" charset="0"/>
                <a:ea typeface="Calibri" pitchFamily="34" charset="-122"/>
                <a:cs typeface="Calibri" pitchFamily="34" charset="-120"/>
              </a:rPr>
              <a:t>The surprising answer</a:t>
            </a:r>
            <a:endParaRPr lang="en-US" sz="1400" dirty="0"/>
          </a:p>
        </p:txBody>
      </p:sp>
      <p:sp>
        <p:nvSpPr>
          <p:cNvPr id="13" name="Text 11"/>
          <p:cNvSpPr/>
          <p:nvPr/>
        </p:nvSpPr>
        <p:spPr>
          <a:xfrm>
            <a:off x="4565904" y="2249424"/>
            <a:ext cx="3029712" cy="1188720"/>
          </a:xfrm>
          <a:prstGeom prst="rect">
            <a:avLst/>
          </a:prstGeom>
          <a:noFill/>
          <a:ln/>
        </p:spPr>
        <p:txBody>
          <a:bodyPr wrap="square" lIns="0" tIns="0" rIns="0" bIns="0" rtlCol="0" anchor="t"/>
          <a:lstStyle/>
          <a:p>
            <a:pPr marL="0" indent="0">
              <a:buNone/>
            </a:pPr>
            <a:r>
              <a:rPr lang="en-US" sz="1200" dirty="0">
                <a:solidFill>
                  <a:srgbClr val="22354F"/>
                </a:solidFill>
                <a:latin typeface="Calibri" pitchFamily="34" charset="0"/>
                <a:ea typeface="Calibri" pitchFamily="34" charset="-122"/>
                <a:cs typeface="Calibri" pitchFamily="34" charset="-120"/>
              </a:rPr>
              <a:t>If the signal has nothing in it faster than half the sampling rate, then nothing at all is lost. The original curve can be rebuilt exactly, everywhere, from the samples alone.</a:t>
            </a:r>
            <a:endParaRPr lang="en-US" sz="1200" dirty="0"/>
          </a:p>
        </p:txBody>
      </p:sp>
      <p:sp>
        <p:nvSpPr>
          <p:cNvPr id="14" name="Shape 12"/>
          <p:cNvSpPr/>
          <p:nvPr/>
        </p:nvSpPr>
        <p:spPr>
          <a:xfrm>
            <a:off x="8089392" y="1481328"/>
            <a:ext cx="3505200" cy="2103120"/>
          </a:xfrm>
          <a:prstGeom prst="roundRect">
            <a:avLst>
              <a:gd name="adj" fmla="val 3913"/>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15" name="Shape 13"/>
          <p:cNvSpPr/>
          <p:nvPr/>
        </p:nvSpPr>
        <p:spPr>
          <a:xfrm>
            <a:off x="8308848" y="1682496"/>
            <a:ext cx="420624" cy="420624"/>
          </a:xfrm>
          <a:prstGeom prst="ellipse">
            <a:avLst/>
          </a:prstGeom>
          <a:solidFill>
            <a:srgbClr val="C97A1E"/>
          </a:solidFill>
          <a:ln w="12700">
            <a:solidFill>
              <a:srgbClr val="333333"/>
            </a:solidFill>
            <a:prstDash val="solid"/>
          </a:ln>
        </p:spPr>
      </p:sp>
      <p:sp>
        <p:nvSpPr>
          <p:cNvPr id="16" name="Text 14"/>
          <p:cNvSpPr/>
          <p:nvPr/>
        </p:nvSpPr>
        <p:spPr>
          <a:xfrm>
            <a:off x="8308848" y="1682496"/>
            <a:ext cx="420624" cy="420624"/>
          </a:xfrm>
          <a:prstGeom prst="rect">
            <a:avLst/>
          </a:prstGeom>
          <a:noFill/>
          <a:ln/>
        </p:spPr>
        <p:txBody>
          <a:bodyPr wrap="square" lIns="0" tIns="0" rIns="0" bIns="0"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3</a:t>
            </a:r>
            <a:endParaRPr lang="en-US" sz="1250" dirty="0"/>
          </a:p>
        </p:txBody>
      </p:sp>
      <p:sp>
        <p:nvSpPr>
          <p:cNvPr id="17" name="Text 15"/>
          <p:cNvSpPr/>
          <p:nvPr/>
        </p:nvSpPr>
        <p:spPr>
          <a:xfrm>
            <a:off x="8875776" y="1682496"/>
            <a:ext cx="2499360" cy="420624"/>
          </a:xfrm>
          <a:prstGeom prst="rect">
            <a:avLst/>
          </a:prstGeom>
          <a:noFill/>
          <a:ln/>
        </p:spPr>
        <p:txBody>
          <a:bodyPr wrap="square" lIns="0" tIns="0" rIns="0" bIns="0" rtlCol="0" anchor="ctr"/>
          <a:lstStyle/>
          <a:p>
            <a:pPr marL="0" indent="0">
              <a:buNone/>
            </a:pPr>
            <a:r>
              <a:rPr lang="en-US" sz="1400" b="1" dirty="0">
                <a:solidFill>
                  <a:srgbClr val="C97A1E"/>
                </a:solidFill>
                <a:latin typeface="Calibri" pitchFamily="34" charset="0"/>
                <a:ea typeface="Calibri" pitchFamily="34" charset="-122"/>
                <a:cs typeface="Calibri" pitchFamily="34" charset="-120"/>
              </a:rPr>
              <a:t>The price</a:t>
            </a:r>
            <a:endParaRPr lang="en-US" sz="1400" dirty="0"/>
          </a:p>
        </p:txBody>
      </p:sp>
      <p:sp>
        <p:nvSpPr>
          <p:cNvPr id="18" name="Text 16"/>
          <p:cNvSpPr/>
          <p:nvPr/>
        </p:nvSpPr>
        <p:spPr>
          <a:xfrm>
            <a:off x="8327136" y="2249424"/>
            <a:ext cx="3029712" cy="1188720"/>
          </a:xfrm>
          <a:prstGeom prst="rect">
            <a:avLst/>
          </a:prstGeom>
          <a:noFill/>
          <a:ln/>
        </p:spPr>
        <p:txBody>
          <a:bodyPr wrap="square" lIns="0" tIns="0" rIns="0" bIns="0" rtlCol="0" anchor="t"/>
          <a:lstStyle/>
          <a:p>
            <a:pPr marL="0" indent="0">
              <a:buNone/>
            </a:pPr>
            <a:r>
              <a:rPr lang="en-US" sz="1200" dirty="0">
                <a:solidFill>
                  <a:srgbClr val="22354F"/>
                </a:solidFill>
                <a:latin typeface="Calibri" pitchFamily="34" charset="0"/>
                <a:ea typeface="Calibri" pitchFamily="34" charset="-122"/>
                <a:cs typeface="Calibri" pitchFamily="34" charset="-120"/>
              </a:rPr>
              <a:t>That condition is a real restriction, not fine print. Break it and you do not just lose detail. Fast components fold down and pretend to be slow ones that were never there.</a:t>
            </a:r>
            <a:endParaRPr lang="en-US" sz="1200" dirty="0"/>
          </a:p>
        </p:txBody>
      </p:sp>
      <p:sp>
        <p:nvSpPr>
          <p:cNvPr id="19" name="Text 17"/>
          <p:cNvSpPr/>
          <p:nvPr/>
        </p:nvSpPr>
        <p:spPr>
          <a:xfrm>
            <a:off x="566928" y="3858768"/>
            <a:ext cx="11027664" cy="310896"/>
          </a:xfrm>
          <a:prstGeom prst="rect">
            <a:avLst/>
          </a:prstGeom>
          <a:noFill/>
          <a:ln/>
        </p:spPr>
        <p:txBody>
          <a:bodyPr wrap="square" lIns="0" tIns="0" rIns="0" bIns="0" rtlCol="0" anchor="ctr"/>
          <a:lstStyle/>
          <a:p>
            <a:pPr marL="0" indent="0">
              <a:buNone/>
            </a:pPr>
            <a:r>
              <a:rPr lang="en-US" sz="1500" b="1" dirty="0">
                <a:solidFill>
                  <a:srgbClr val="16243D"/>
                </a:solidFill>
                <a:latin typeface="Calibri" pitchFamily="34" charset="0"/>
                <a:ea typeface="Calibri" pitchFamily="34" charset="-122"/>
                <a:cs typeface="Calibri" pitchFamily="34" charset="-120"/>
              </a:rPr>
              <a:t>The route to the answer</a:t>
            </a:r>
            <a:endParaRPr lang="en-US" sz="1500" dirty="0"/>
          </a:p>
        </p:txBody>
      </p:sp>
      <p:sp>
        <p:nvSpPr>
          <p:cNvPr id="20" name="Shape 18"/>
          <p:cNvSpPr/>
          <p:nvPr/>
        </p:nvSpPr>
        <p:spPr>
          <a:xfrm>
            <a:off x="566928" y="4224528"/>
            <a:ext cx="2619756" cy="969264"/>
          </a:xfrm>
          <a:prstGeom prst="roundRect">
            <a:avLst>
              <a:gd name="adj" fmla="val 8491"/>
            </a:avLst>
          </a:prstGeom>
          <a:solidFill>
            <a:srgbClr val="EDF2F5"/>
          </a:solidFill>
          <a:ln w="9525">
            <a:solidFill>
              <a:srgbClr val="D3DDE4"/>
            </a:solidFill>
            <a:prstDash val="solid"/>
          </a:ln>
          <a:effectLst>
            <a:outerShdw blurRad="127000" dist="25400" dir="5400000" algn="bl" rotWithShape="0">
              <a:srgbClr val="9FB0BE">
                <a:alpha val="26000"/>
              </a:srgbClr>
            </a:outerShdw>
          </a:effectLst>
        </p:spPr>
      </p:sp>
      <p:sp>
        <p:nvSpPr>
          <p:cNvPr id="21" name="Shape 19"/>
          <p:cNvSpPr/>
          <p:nvPr/>
        </p:nvSpPr>
        <p:spPr>
          <a:xfrm>
            <a:off x="731520" y="4352544"/>
            <a:ext cx="347472" cy="347472"/>
          </a:xfrm>
          <a:prstGeom prst="ellipse">
            <a:avLst/>
          </a:prstGeom>
          <a:solidFill>
            <a:srgbClr val="1C7293"/>
          </a:solidFill>
          <a:ln w="12700">
            <a:solidFill>
              <a:srgbClr val="333333"/>
            </a:solidFill>
            <a:prstDash val="solid"/>
          </a:ln>
        </p:spPr>
      </p:sp>
      <p:sp>
        <p:nvSpPr>
          <p:cNvPr id="22" name="Text 20"/>
          <p:cNvSpPr/>
          <p:nvPr/>
        </p:nvSpPr>
        <p:spPr>
          <a:xfrm>
            <a:off x="731520" y="4352544"/>
            <a:ext cx="347472" cy="347472"/>
          </a:xfrm>
          <a:prstGeom prst="rect">
            <a:avLst/>
          </a:prstGeom>
          <a:noFill/>
          <a:ln/>
        </p:spPr>
        <p:txBody>
          <a:bodyPr wrap="square" lIns="0" tIns="0" rIns="0" bIns="0"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1</a:t>
            </a:r>
            <a:endParaRPr lang="en-US" sz="1250" dirty="0"/>
          </a:p>
        </p:txBody>
      </p:sp>
      <p:sp>
        <p:nvSpPr>
          <p:cNvPr id="23" name="Text 21"/>
          <p:cNvSpPr/>
          <p:nvPr/>
        </p:nvSpPr>
        <p:spPr>
          <a:xfrm>
            <a:off x="1188720" y="4297680"/>
            <a:ext cx="1815084" cy="822960"/>
          </a:xfrm>
          <a:prstGeom prst="rect">
            <a:avLst/>
          </a:prstGeom>
          <a:noFill/>
          <a:ln/>
        </p:spPr>
        <p:txBody>
          <a:bodyPr wrap="square" lIns="0" tIns="0" rIns="0" bIns="0" rtlCol="0" anchor="ctr"/>
          <a:lstStyle/>
          <a:p>
            <a:pPr marL="0" indent="0">
              <a:buNone/>
            </a:pPr>
            <a:r>
              <a:rPr lang="en-US" sz="1100" dirty="0">
                <a:solidFill>
                  <a:srgbClr val="22354F"/>
                </a:solidFill>
                <a:latin typeface="Calibri" pitchFamily="34" charset="0"/>
                <a:ea typeface="Calibri" pitchFamily="34" charset="-122"/>
                <a:cs typeface="Calibri" pitchFamily="34" charset="-120"/>
              </a:rPr>
              <a:t>Model sampling as multiplication by an impulse train</a:t>
            </a:r>
            <a:endParaRPr lang="en-US" sz="1100" dirty="0"/>
          </a:p>
        </p:txBody>
      </p:sp>
      <p:sp>
        <p:nvSpPr>
          <p:cNvPr id="24" name="Shape 22"/>
          <p:cNvSpPr/>
          <p:nvPr/>
        </p:nvSpPr>
        <p:spPr>
          <a:xfrm>
            <a:off x="3214116" y="4645152"/>
            <a:ext cx="128016" cy="109728"/>
          </a:xfrm>
          <a:prstGeom prst="rightArrow">
            <a:avLst/>
          </a:prstGeom>
          <a:solidFill>
            <a:srgbClr val="5A6B7D"/>
          </a:solidFill>
          <a:ln w="12700">
            <a:solidFill>
              <a:srgbClr val="333333"/>
            </a:solidFill>
            <a:prstDash val="solid"/>
          </a:ln>
        </p:spPr>
      </p:sp>
      <p:sp>
        <p:nvSpPr>
          <p:cNvPr id="25" name="Shape 23"/>
          <p:cNvSpPr/>
          <p:nvPr/>
        </p:nvSpPr>
        <p:spPr>
          <a:xfrm>
            <a:off x="3369564" y="4224528"/>
            <a:ext cx="2619756" cy="969264"/>
          </a:xfrm>
          <a:prstGeom prst="roundRect">
            <a:avLst>
              <a:gd name="adj" fmla="val 8491"/>
            </a:avLst>
          </a:prstGeom>
          <a:solidFill>
            <a:srgbClr val="EDF2F5"/>
          </a:solidFill>
          <a:ln w="9525">
            <a:solidFill>
              <a:srgbClr val="D3DDE4"/>
            </a:solidFill>
            <a:prstDash val="solid"/>
          </a:ln>
          <a:effectLst>
            <a:outerShdw blurRad="127000" dist="25400" dir="5400000" algn="bl" rotWithShape="0">
              <a:srgbClr val="9FB0BE">
                <a:alpha val="26000"/>
              </a:srgbClr>
            </a:outerShdw>
          </a:effectLst>
        </p:spPr>
      </p:sp>
      <p:sp>
        <p:nvSpPr>
          <p:cNvPr id="26" name="Shape 24"/>
          <p:cNvSpPr/>
          <p:nvPr/>
        </p:nvSpPr>
        <p:spPr>
          <a:xfrm>
            <a:off x="3534156" y="4352544"/>
            <a:ext cx="347472" cy="347472"/>
          </a:xfrm>
          <a:prstGeom prst="ellipse">
            <a:avLst/>
          </a:prstGeom>
          <a:solidFill>
            <a:srgbClr val="1C7293"/>
          </a:solidFill>
          <a:ln w="12700">
            <a:solidFill>
              <a:srgbClr val="333333"/>
            </a:solidFill>
            <a:prstDash val="solid"/>
          </a:ln>
        </p:spPr>
      </p:sp>
      <p:sp>
        <p:nvSpPr>
          <p:cNvPr id="27" name="Text 25"/>
          <p:cNvSpPr/>
          <p:nvPr/>
        </p:nvSpPr>
        <p:spPr>
          <a:xfrm>
            <a:off x="3534156" y="4352544"/>
            <a:ext cx="347472" cy="347472"/>
          </a:xfrm>
          <a:prstGeom prst="rect">
            <a:avLst/>
          </a:prstGeom>
          <a:noFill/>
          <a:ln/>
        </p:spPr>
        <p:txBody>
          <a:bodyPr wrap="square" lIns="0" tIns="0" rIns="0" bIns="0"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2</a:t>
            </a:r>
            <a:endParaRPr lang="en-US" sz="1250" dirty="0"/>
          </a:p>
        </p:txBody>
      </p:sp>
      <p:sp>
        <p:nvSpPr>
          <p:cNvPr id="28" name="Text 26"/>
          <p:cNvSpPr/>
          <p:nvPr/>
        </p:nvSpPr>
        <p:spPr>
          <a:xfrm>
            <a:off x="3991356" y="4297680"/>
            <a:ext cx="1815084" cy="822960"/>
          </a:xfrm>
          <a:prstGeom prst="rect">
            <a:avLst/>
          </a:prstGeom>
          <a:noFill/>
          <a:ln/>
        </p:spPr>
        <p:txBody>
          <a:bodyPr wrap="square" lIns="0" tIns="0" rIns="0" bIns="0" rtlCol="0" anchor="ctr"/>
          <a:lstStyle/>
          <a:p>
            <a:pPr marL="0" indent="0">
              <a:buNone/>
            </a:pPr>
            <a:r>
              <a:rPr lang="en-US" sz="1100" dirty="0">
                <a:solidFill>
                  <a:srgbClr val="22354F"/>
                </a:solidFill>
                <a:latin typeface="Calibri" pitchFamily="34" charset="0"/>
                <a:ea typeface="Calibri" pitchFamily="34" charset="-122"/>
                <a:cs typeface="Calibri" pitchFamily="34" charset="-120"/>
              </a:rPr>
              <a:t>Transform to frequency, where multiplication becomes convolution</a:t>
            </a:r>
            <a:endParaRPr lang="en-US" sz="1100" dirty="0"/>
          </a:p>
        </p:txBody>
      </p:sp>
      <p:sp>
        <p:nvSpPr>
          <p:cNvPr id="29" name="Shape 27"/>
          <p:cNvSpPr/>
          <p:nvPr/>
        </p:nvSpPr>
        <p:spPr>
          <a:xfrm>
            <a:off x="6016752" y="4645152"/>
            <a:ext cx="128016" cy="109728"/>
          </a:xfrm>
          <a:prstGeom prst="rightArrow">
            <a:avLst/>
          </a:prstGeom>
          <a:solidFill>
            <a:srgbClr val="5A6B7D"/>
          </a:solidFill>
          <a:ln w="12700">
            <a:solidFill>
              <a:srgbClr val="333333"/>
            </a:solidFill>
            <a:prstDash val="solid"/>
          </a:ln>
        </p:spPr>
      </p:sp>
      <p:sp>
        <p:nvSpPr>
          <p:cNvPr id="30" name="Shape 28"/>
          <p:cNvSpPr/>
          <p:nvPr/>
        </p:nvSpPr>
        <p:spPr>
          <a:xfrm>
            <a:off x="6172200" y="4224528"/>
            <a:ext cx="2619756" cy="969264"/>
          </a:xfrm>
          <a:prstGeom prst="roundRect">
            <a:avLst>
              <a:gd name="adj" fmla="val 8491"/>
            </a:avLst>
          </a:prstGeom>
          <a:solidFill>
            <a:srgbClr val="EDF2F5"/>
          </a:solidFill>
          <a:ln w="9525">
            <a:solidFill>
              <a:srgbClr val="D3DDE4"/>
            </a:solidFill>
            <a:prstDash val="solid"/>
          </a:ln>
          <a:effectLst>
            <a:outerShdw blurRad="127000" dist="25400" dir="5400000" algn="bl" rotWithShape="0">
              <a:srgbClr val="9FB0BE">
                <a:alpha val="26000"/>
              </a:srgbClr>
            </a:outerShdw>
          </a:effectLst>
        </p:spPr>
      </p:sp>
      <p:sp>
        <p:nvSpPr>
          <p:cNvPr id="31" name="Shape 29"/>
          <p:cNvSpPr/>
          <p:nvPr/>
        </p:nvSpPr>
        <p:spPr>
          <a:xfrm>
            <a:off x="6336792" y="4352544"/>
            <a:ext cx="347472" cy="347472"/>
          </a:xfrm>
          <a:prstGeom prst="ellipse">
            <a:avLst/>
          </a:prstGeom>
          <a:solidFill>
            <a:srgbClr val="1C7293"/>
          </a:solidFill>
          <a:ln w="12700">
            <a:solidFill>
              <a:srgbClr val="333333"/>
            </a:solidFill>
            <a:prstDash val="solid"/>
          </a:ln>
        </p:spPr>
      </p:sp>
      <p:sp>
        <p:nvSpPr>
          <p:cNvPr id="32" name="Text 30"/>
          <p:cNvSpPr/>
          <p:nvPr/>
        </p:nvSpPr>
        <p:spPr>
          <a:xfrm>
            <a:off x="6336792" y="4352544"/>
            <a:ext cx="347472" cy="347472"/>
          </a:xfrm>
          <a:prstGeom prst="rect">
            <a:avLst/>
          </a:prstGeom>
          <a:noFill/>
          <a:ln/>
        </p:spPr>
        <p:txBody>
          <a:bodyPr wrap="square" lIns="0" tIns="0" rIns="0" bIns="0"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3</a:t>
            </a:r>
            <a:endParaRPr lang="en-US" sz="1250" dirty="0"/>
          </a:p>
        </p:txBody>
      </p:sp>
      <p:sp>
        <p:nvSpPr>
          <p:cNvPr id="33" name="Text 31"/>
          <p:cNvSpPr/>
          <p:nvPr/>
        </p:nvSpPr>
        <p:spPr>
          <a:xfrm>
            <a:off x="6793992" y="4297680"/>
            <a:ext cx="1815084" cy="822960"/>
          </a:xfrm>
          <a:prstGeom prst="rect">
            <a:avLst/>
          </a:prstGeom>
          <a:noFill/>
          <a:ln/>
        </p:spPr>
        <p:txBody>
          <a:bodyPr wrap="square" lIns="0" tIns="0" rIns="0" bIns="0" rtlCol="0" anchor="ctr"/>
          <a:lstStyle/>
          <a:p>
            <a:pPr marL="0" indent="0">
              <a:buNone/>
            </a:pPr>
            <a:r>
              <a:rPr lang="en-US" sz="1100" dirty="0">
                <a:solidFill>
                  <a:srgbClr val="22354F"/>
                </a:solidFill>
                <a:latin typeface="Calibri" pitchFamily="34" charset="0"/>
                <a:ea typeface="Calibri" pitchFamily="34" charset="-122"/>
                <a:cs typeface="Calibri" pitchFamily="34" charset="-120"/>
              </a:rPr>
              <a:t>Observe that the spectrum is replicated at every multiple of Ωₛ</a:t>
            </a:r>
            <a:endParaRPr lang="en-US" sz="1100" dirty="0"/>
          </a:p>
        </p:txBody>
      </p:sp>
      <p:sp>
        <p:nvSpPr>
          <p:cNvPr id="34" name="Shape 32"/>
          <p:cNvSpPr/>
          <p:nvPr/>
        </p:nvSpPr>
        <p:spPr>
          <a:xfrm>
            <a:off x="8819388" y="4645152"/>
            <a:ext cx="128016" cy="109728"/>
          </a:xfrm>
          <a:prstGeom prst="rightArrow">
            <a:avLst/>
          </a:prstGeom>
          <a:solidFill>
            <a:srgbClr val="5A6B7D"/>
          </a:solidFill>
          <a:ln w="12700">
            <a:solidFill>
              <a:srgbClr val="333333"/>
            </a:solidFill>
            <a:prstDash val="solid"/>
          </a:ln>
        </p:spPr>
      </p:sp>
      <p:sp>
        <p:nvSpPr>
          <p:cNvPr id="35" name="Shape 33"/>
          <p:cNvSpPr/>
          <p:nvPr/>
        </p:nvSpPr>
        <p:spPr>
          <a:xfrm>
            <a:off x="8974836" y="4224528"/>
            <a:ext cx="2619756" cy="969264"/>
          </a:xfrm>
          <a:prstGeom prst="roundRect">
            <a:avLst>
              <a:gd name="adj" fmla="val 8491"/>
            </a:avLst>
          </a:prstGeom>
          <a:solidFill>
            <a:srgbClr val="EDF2F5"/>
          </a:solidFill>
          <a:ln w="9525">
            <a:solidFill>
              <a:srgbClr val="D3DDE4"/>
            </a:solidFill>
            <a:prstDash val="solid"/>
          </a:ln>
          <a:effectLst>
            <a:outerShdw blurRad="127000" dist="25400" dir="5400000" algn="bl" rotWithShape="0">
              <a:srgbClr val="9FB0BE">
                <a:alpha val="26000"/>
              </a:srgbClr>
            </a:outerShdw>
          </a:effectLst>
        </p:spPr>
      </p:sp>
      <p:sp>
        <p:nvSpPr>
          <p:cNvPr id="36" name="Shape 34"/>
          <p:cNvSpPr/>
          <p:nvPr/>
        </p:nvSpPr>
        <p:spPr>
          <a:xfrm>
            <a:off x="9139428" y="4352544"/>
            <a:ext cx="347472" cy="347472"/>
          </a:xfrm>
          <a:prstGeom prst="ellipse">
            <a:avLst/>
          </a:prstGeom>
          <a:solidFill>
            <a:srgbClr val="1C7293"/>
          </a:solidFill>
          <a:ln w="12700">
            <a:solidFill>
              <a:srgbClr val="333333"/>
            </a:solidFill>
            <a:prstDash val="solid"/>
          </a:ln>
        </p:spPr>
      </p:sp>
      <p:sp>
        <p:nvSpPr>
          <p:cNvPr id="37" name="Text 35"/>
          <p:cNvSpPr/>
          <p:nvPr/>
        </p:nvSpPr>
        <p:spPr>
          <a:xfrm>
            <a:off x="9139428" y="4352544"/>
            <a:ext cx="347472" cy="347472"/>
          </a:xfrm>
          <a:prstGeom prst="rect">
            <a:avLst/>
          </a:prstGeom>
          <a:noFill/>
          <a:ln/>
        </p:spPr>
        <p:txBody>
          <a:bodyPr wrap="square" lIns="0" tIns="0" rIns="0" bIns="0"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4</a:t>
            </a:r>
            <a:endParaRPr lang="en-US" sz="1250" dirty="0"/>
          </a:p>
        </p:txBody>
      </p:sp>
      <p:sp>
        <p:nvSpPr>
          <p:cNvPr id="38" name="Text 36"/>
          <p:cNvSpPr/>
          <p:nvPr/>
        </p:nvSpPr>
        <p:spPr>
          <a:xfrm>
            <a:off x="9596628" y="4297680"/>
            <a:ext cx="1815084" cy="822960"/>
          </a:xfrm>
          <a:prstGeom prst="rect">
            <a:avLst/>
          </a:prstGeom>
          <a:noFill/>
          <a:ln/>
        </p:spPr>
        <p:txBody>
          <a:bodyPr wrap="square" lIns="0" tIns="0" rIns="0" bIns="0" rtlCol="0" anchor="ctr"/>
          <a:lstStyle/>
          <a:p>
            <a:pPr marL="0" indent="0">
              <a:buNone/>
            </a:pPr>
            <a:r>
              <a:rPr lang="en-US" sz="1100" dirty="0">
                <a:solidFill>
                  <a:srgbClr val="22354F"/>
                </a:solidFill>
                <a:latin typeface="Calibri" pitchFamily="34" charset="0"/>
                <a:ea typeface="Calibri" pitchFamily="34" charset="-122"/>
                <a:cs typeface="Calibri" pitchFamily="34" charset="-120"/>
              </a:rPr>
              <a:t>Require the replicas not to overlap; that requirement is the theorem</a:t>
            </a:r>
            <a:endParaRPr lang="en-US" sz="1100" dirty="0"/>
          </a:p>
        </p:txBody>
      </p:sp>
      <p:sp>
        <p:nvSpPr>
          <p:cNvPr id="39" name="Text 37"/>
          <p:cNvSpPr/>
          <p:nvPr/>
        </p:nvSpPr>
        <p:spPr>
          <a:xfrm>
            <a:off x="566928" y="6473952"/>
            <a:ext cx="8595360" cy="237744"/>
          </a:xfrm>
          <a:prstGeom prst="rect">
            <a:avLst/>
          </a:prstGeom>
          <a:noFill/>
          <a:ln/>
        </p:spPr>
        <p:txBody>
          <a:bodyPr wrap="square" lIns="0" tIns="0" rIns="0" bIns="0" rtlCol="0" anchor="ctr"/>
          <a:lstStyle/>
          <a:p>
            <a:pPr marL="0" indent="0">
              <a:buNone/>
            </a:pPr>
            <a:r>
              <a:rPr lang="en-US" sz="900" dirty="0">
                <a:solidFill>
                  <a:srgbClr val="5A6B7D"/>
                </a:solidFill>
                <a:latin typeface="Calibri" pitchFamily="34" charset="0"/>
                <a:ea typeface="Calibri" pitchFamily="34" charset="-122"/>
                <a:cs typeface="Calibri" pitchFamily="34" charset="-120"/>
              </a:rPr>
              <a:t>CSE 5112  ·  Module 1  ·  Foundations of DSP</a:t>
            </a:r>
            <a:endParaRPr lang="en-US" sz="900" dirty="0"/>
          </a:p>
        </p:txBody>
      </p:sp>
      <p:sp>
        <p:nvSpPr>
          <p:cNvPr id="40" name="Text 38"/>
          <p:cNvSpPr/>
          <p:nvPr/>
        </p:nvSpPr>
        <p:spPr>
          <a:xfrm>
            <a:off x="10680192" y="6473952"/>
            <a:ext cx="914400" cy="237744"/>
          </a:xfrm>
          <a:prstGeom prst="rect">
            <a:avLst/>
          </a:prstGeom>
          <a:noFill/>
          <a:ln/>
        </p:spPr>
        <p:txBody>
          <a:bodyPr wrap="square" lIns="0" tIns="0" rIns="0" bIns="0" rtlCol="0" anchor="ctr"/>
          <a:lstStyle/>
          <a:p>
            <a:pPr marL="0" indent="0" algn="r">
              <a:buNone/>
            </a:pPr>
            <a:r>
              <a:rPr lang="en-US" sz="900" dirty="0">
                <a:solidFill>
                  <a:srgbClr val="5A6B7D"/>
                </a:solidFill>
                <a:latin typeface="Calibri" pitchFamily="34" charset="0"/>
                <a:ea typeface="Calibri" pitchFamily="34" charset="-122"/>
                <a:cs typeface="Calibri" pitchFamily="34" charset="-120"/>
              </a:rPr>
              <a:t>54</a:t>
            </a:r>
            <a:endParaRPr lang="en-US" sz="90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5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66928" y="365760"/>
            <a:ext cx="11027664" cy="566928"/>
          </a:xfrm>
          <a:prstGeom prst="rect">
            <a:avLst/>
          </a:prstGeom>
          <a:noFill/>
          <a:ln/>
        </p:spPr>
        <p:txBody>
          <a:bodyPr wrap="square" lIns="0" tIns="0" rIns="0" bIns="0" rtlCol="0" anchor="ctr"/>
          <a:lstStyle/>
          <a:p>
            <a:pPr marL="0" indent="0">
              <a:buNone/>
            </a:pPr>
            <a:r>
              <a:rPr lang="en-US" sz="2900" b="1" dirty="0">
                <a:solidFill>
                  <a:srgbClr val="16243D"/>
                </a:solidFill>
                <a:latin typeface="Cambria" pitchFamily="34" charset="0"/>
                <a:ea typeface="Cambria" pitchFamily="34" charset="-122"/>
                <a:cs typeface="Cambria" pitchFamily="34" charset="-120"/>
              </a:rPr>
              <a:t>Sampling in plain words</a:t>
            </a:r>
            <a:endParaRPr lang="en-US" sz="2900" dirty="0"/>
          </a:p>
        </p:txBody>
      </p:sp>
      <p:sp>
        <p:nvSpPr>
          <p:cNvPr id="3" name="Text 1"/>
          <p:cNvSpPr/>
          <p:nvPr/>
        </p:nvSpPr>
        <p:spPr>
          <a:xfrm>
            <a:off x="566928" y="914400"/>
            <a:ext cx="11027664" cy="347472"/>
          </a:xfrm>
          <a:prstGeom prst="rect">
            <a:avLst/>
          </a:prstGeom>
          <a:noFill/>
          <a:ln/>
        </p:spPr>
        <p:txBody>
          <a:bodyPr wrap="square" lIns="0" tIns="0" rIns="0" bIns="0" rtlCol="0" anchor="ctr"/>
          <a:lstStyle/>
          <a:p>
            <a:pPr marL="0" indent="0">
              <a:buNone/>
            </a:pPr>
            <a:r>
              <a:rPr lang="en-US" sz="1350" dirty="0">
                <a:solidFill>
                  <a:srgbClr val="43596E"/>
                </a:solidFill>
                <a:latin typeface="Calibri" pitchFamily="34" charset="0"/>
                <a:ea typeface="Calibri" pitchFamily="34" charset="-122"/>
                <a:cs typeface="Calibri" pitchFamily="34" charset="-120"/>
              </a:rPr>
              <a:t>A film shows twenty-four photographs a second and still looks smooth. That is sampling.</a:t>
            </a:r>
            <a:endParaRPr lang="en-US" sz="1350" dirty="0"/>
          </a:p>
        </p:txBody>
      </p:sp>
      <p:pic>
        <p:nvPicPr>
          <p:cNvPr id="4" name="Image 0" descr="assets/fig/film.png"/>
          <p:cNvPicPr>
            <a:picLocks noChangeAspect="1"/>
          </p:cNvPicPr>
          <p:nvPr/>
        </p:nvPicPr>
        <p:blipFill>
          <a:blip r:embed="rId3"/>
          <a:stretch>
            <a:fillRect/>
          </a:stretch>
        </p:blipFill>
        <p:spPr>
          <a:xfrm>
            <a:off x="1417320" y="1408176"/>
            <a:ext cx="9326880" cy="2118594"/>
          </a:xfrm>
          <a:prstGeom prst="rect">
            <a:avLst/>
          </a:prstGeom>
        </p:spPr>
      </p:pic>
      <p:sp>
        <p:nvSpPr>
          <p:cNvPr id="5" name="Text 2"/>
          <p:cNvSpPr/>
          <p:nvPr/>
        </p:nvSpPr>
        <p:spPr>
          <a:xfrm>
            <a:off x="566928" y="3709650"/>
            <a:ext cx="11027664" cy="2194560"/>
          </a:xfrm>
          <a:prstGeom prst="rect">
            <a:avLst/>
          </a:prstGeom>
          <a:noFill/>
          <a:ln/>
        </p:spPr>
        <p:txBody>
          <a:bodyPr wrap="square" lIns="0" tIns="0" rIns="0" bIns="0" rtlCol="0" anchor="t"/>
          <a:lstStyle/>
          <a:p>
            <a:pPr marL="0" indent="0">
              <a:lnSpc>
                <a:spcPct val="114000"/>
              </a:lnSpc>
              <a:spcAft>
                <a:spcPts val="300"/>
              </a:spcAft>
              <a:buNone/>
            </a:pPr>
            <a:r>
              <a:rPr lang="en-US" sz="1350" b="1" dirty="0">
                <a:solidFill>
                  <a:srgbClr val="16243D"/>
                </a:solidFill>
                <a:latin typeface="Calibri" pitchFamily="34" charset="0"/>
                <a:ea typeface="Calibri" pitchFamily="34" charset="-122"/>
                <a:cs typeface="Calibri" pitchFamily="34" charset="-120"/>
              </a:rPr>
              <a:t>A film is a sampled world</a:t>
            </a:r>
            <a:endParaRPr lang="en-US" sz="1350" dirty="0"/>
          </a:p>
          <a:p>
            <a:pPr marL="0" indent="0">
              <a:lnSpc>
                <a:spcPct val="114000"/>
              </a:lnSpc>
              <a:spcAft>
                <a:spcPts val="1200"/>
              </a:spcAft>
              <a:buNone/>
            </a:pPr>
            <a:r>
              <a:rPr lang="en-US" sz="1300" dirty="0">
                <a:solidFill>
                  <a:srgbClr val="22354F"/>
                </a:solidFill>
                <a:latin typeface="Calibri" pitchFamily="34" charset="0"/>
                <a:ea typeface="Calibri" pitchFamily="34" charset="-122"/>
                <a:cs typeface="Calibri" pitchFamily="34" charset="-120"/>
              </a:rPr>
              <a:t>A cinema projector shows twenty-four still photographs every second. Between one photograph and the next, the actor moved, and none of that movement was recorded. Yet the film looks continuous, and for ordinary motion it is a perfectly faithful record. That is the sampling theorem working in your favour.</a:t>
            </a:r>
            <a:endParaRPr lang="en-US" sz="1350" dirty="0"/>
          </a:p>
          <a:p>
            <a:pPr marL="0" indent="0">
              <a:lnSpc>
                <a:spcPct val="114000"/>
              </a:lnSpc>
              <a:spcAft>
                <a:spcPts val="300"/>
              </a:spcAft>
              <a:buNone/>
            </a:pPr>
            <a:r>
              <a:rPr lang="en-US" sz="1350" b="1" dirty="0">
                <a:solidFill>
                  <a:srgbClr val="16243D"/>
                </a:solidFill>
                <a:latin typeface="Calibri" pitchFamily="34" charset="0"/>
                <a:ea typeface="Calibri" pitchFamily="34" charset="-122"/>
                <a:cs typeface="Calibri" pitchFamily="34" charset="-120"/>
              </a:rPr>
              <a:t>And a film also shows sampling failing</a:t>
            </a:r>
            <a:endParaRPr lang="en-US" sz="1350" dirty="0"/>
          </a:p>
          <a:p>
            <a:pPr marL="0" indent="0">
              <a:lnSpc>
                <a:spcPct val="114000"/>
              </a:lnSpc>
              <a:spcAft>
                <a:spcPts val="1200"/>
              </a:spcAft>
              <a:buNone/>
            </a:pPr>
            <a:r>
              <a:rPr lang="en-US" sz="1300" dirty="0">
                <a:solidFill>
                  <a:srgbClr val="22354F"/>
                </a:solidFill>
                <a:latin typeface="Calibri" pitchFamily="34" charset="0"/>
                <a:ea typeface="Calibri" pitchFamily="34" charset="-122"/>
                <a:cs typeface="Calibri" pitchFamily="34" charset="-120"/>
              </a:rPr>
              <a:t>Point a camera at a spinning wheel and the wheel can appear to slow down, stop, or turn backwards. Nothing is wrong with the camera. The wheel is simply turning faster than twenty-four frames a second can follow, and the recorded frames are equally consistent with a much slower rotation. That failure is aliasing, and the rest of this chapter is about predicting exactly when it happens.</a:t>
            </a:r>
            <a:endParaRPr lang="en-US" sz="1350" dirty="0"/>
          </a:p>
        </p:txBody>
      </p:sp>
      <p:sp>
        <p:nvSpPr>
          <p:cNvPr id="6" name="Text 3"/>
          <p:cNvSpPr/>
          <p:nvPr/>
        </p:nvSpPr>
        <p:spPr>
          <a:xfrm>
            <a:off x="566928" y="6473952"/>
            <a:ext cx="8595360" cy="237744"/>
          </a:xfrm>
          <a:prstGeom prst="rect">
            <a:avLst/>
          </a:prstGeom>
          <a:noFill/>
          <a:ln/>
        </p:spPr>
        <p:txBody>
          <a:bodyPr wrap="square" lIns="0" tIns="0" rIns="0" bIns="0" rtlCol="0" anchor="ctr"/>
          <a:lstStyle/>
          <a:p>
            <a:pPr marL="0" indent="0">
              <a:buNone/>
            </a:pPr>
            <a:r>
              <a:rPr lang="en-US" sz="900" dirty="0">
                <a:solidFill>
                  <a:srgbClr val="5A6B7D"/>
                </a:solidFill>
                <a:latin typeface="Calibri" pitchFamily="34" charset="0"/>
                <a:ea typeface="Calibri" pitchFamily="34" charset="-122"/>
                <a:cs typeface="Calibri" pitchFamily="34" charset="-120"/>
              </a:rPr>
              <a:t>CSE 5112  ·  Module 1  ·  Foundations of DSP</a:t>
            </a:r>
            <a:endParaRPr lang="en-US" sz="900" dirty="0"/>
          </a:p>
        </p:txBody>
      </p:sp>
      <p:sp>
        <p:nvSpPr>
          <p:cNvPr id="7" name="Text 4"/>
          <p:cNvSpPr/>
          <p:nvPr/>
        </p:nvSpPr>
        <p:spPr>
          <a:xfrm>
            <a:off x="10680192" y="6473952"/>
            <a:ext cx="914400" cy="237744"/>
          </a:xfrm>
          <a:prstGeom prst="rect">
            <a:avLst/>
          </a:prstGeom>
          <a:noFill/>
          <a:ln/>
        </p:spPr>
        <p:txBody>
          <a:bodyPr wrap="square" lIns="0" tIns="0" rIns="0" bIns="0" rtlCol="0" anchor="ctr"/>
          <a:lstStyle/>
          <a:p>
            <a:pPr marL="0" indent="0" algn="r">
              <a:buNone/>
            </a:pPr>
            <a:r>
              <a:rPr lang="en-US" sz="900" dirty="0">
                <a:solidFill>
                  <a:srgbClr val="5A6B7D"/>
                </a:solidFill>
                <a:latin typeface="Calibri" pitchFamily="34" charset="0"/>
                <a:ea typeface="Calibri" pitchFamily="34" charset="-122"/>
                <a:cs typeface="Calibri" pitchFamily="34" charset="-120"/>
              </a:rPr>
              <a:t>55</a:t>
            </a:r>
            <a:endParaRPr lang="en-US" sz="90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66928" y="365760"/>
            <a:ext cx="11027664" cy="566928"/>
          </a:xfrm>
          <a:prstGeom prst="rect">
            <a:avLst/>
          </a:prstGeom>
          <a:noFill/>
          <a:ln/>
        </p:spPr>
        <p:txBody>
          <a:bodyPr wrap="square" lIns="0" tIns="0" rIns="0" bIns="0" rtlCol="0" anchor="ctr"/>
          <a:lstStyle/>
          <a:p>
            <a:pPr marL="0" indent="0">
              <a:buNone/>
            </a:pPr>
            <a:r>
              <a:rPr lang="en-US" sz="2900" b="1" dirty="0">
                <a:solidFill>
                  <a:srgbClr val="16243D"/>
                </a:solidFill>
                <a:latin typeface="Cambria" pitchFamily="34" charset="0"/>
                <a:ea typeface="Cambria" pitchFamily="34" charset="-122"/>
                <a:cs typeface="Cambria" pitchFamily="34" charset="-120"/>
              </a:rPr>
              <a:t>Step one: model sampling as multiplication</a:t>
            </a:r>
            <a:endParaRPr lang="en-US" sz="2900" dirty="0"/>
          </a:p>
        </p:txBody>
      </p:sp>
      <p:sp>
        <p:nvSpPr>
          <p:cNvPr id="3" name="Text 1"/>
          <p:cNvSpPr/>
          <p:nvPr/>
        </p:nvSpPr>
        <p:spPr>
          <a:xfrm>
            <a:off x="566928" y="914400"/>
            <a:ext cx="11027664" cy="347472"/>
          </a:xfrm>
          <a:prstGeom prst="rect">
            <a:avLst/>
          </a:prstGeom>
          <a:noFill/>
          <a:ln/>
        </p:spPr>
        <p:txBody>
          <a:bodyPr wrap="square" lIns="0" tIns="0" rIns="0" bIns="0" rtlCol="0" anchor="ctr"/>
          <a:lstStyle/>
          <a:p>
            <a:pPr marL="0" indent="0">
              <a:buNone/>
            </a:pPr>
            <a:r>
              <a:rPr lang="en-US" sz="1350" dirty="0">
                <a:solidFill>
                  <a:srgbClr val="43596E"/>
                </a:solidFill>
                <a:latin typeface="Calibri" pitchFamily="34" charset="0"/>
                <a:ea typeface="Calibri" pitchFamily="34" charset="-122"/>
                <a:cs typeface="Calibri" pitchFamily="34" charset="-120"/>
              </a:rPr>
              <a:t>A trick that turns sampling into a multiplication we already know how to handle</a:t>
            </a:r>
            <a:endParaRPr lang="en-US" sz="1350" dirty="0"/>
          </a:p>
        </p:txBody>
      </p:sp>
      <p:sp>
        <p:nvSpPr>
          <p:cNvPr id="4" name="Shape 2"/>
          <p:cNvSpPr/>
          <p:nvPr/>
        </p:nvSpPr>
        <p:spPr>
          <a:xfrm>
            <a:off x="566928" y="1408176"/>
            <a:ext cx="11027664" cy="1552376"/>
          </a:xfrm>
          <a:prstGeom prst="roundRect">
            <a:avLst>
              <a:gd name="adj" fmla="val 5301"/>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pic>
        <p:nvPicPr>
          <p:cNvPr id="5" name="Image 0" descr="assets/eq/imp_train.png"/>
          <p:cNvPicPr>
            <a:picLocks noChangeAspect="1"/>
          </p:cNvPicPr>
          <p:nvPr/>
        </p:nvPicPr>
        <p:blipFill>
          <a:blip r:embed="rId3"/>
          <a:stretch>
            <a:fillRect/>
          </a:stretch>
        </p:blipFill>
        <p:spPr>
          <a:xfrm>
            <a:off x="3657600" y="1591056"/>
            <a:ext cx="3566160" cy="1186616"/>
          </a:xfrm>
          <a:prstGeom prst="rect">
            <a:avLst/>
          </a:prstGeom>
        </p:spPr>
      </p:pic>
      <p:sp>
        <p:nvSpPr>
          <p:cNvPr id="6" name="Text 3"/>
          <p:cNvSpPr/>
          <p:nvPr/>
        </p:nvSpPr>
        <p:spPr>
          <a:xfrm>
            <a:off x="10405872" y="2038060"/>
            <a:ext cx="960120" cy="292608"/>
          </a:xfrm>
          <a:prstGeom prst="rect">
            <a:avLst/>
          </a:prstGeom>
          <a:noFill/>
          <a:ln/>
        </p:spPr>
        <p:txBody>
          <a:bodyPr wrap="square" lIns="0" tIns="0" rIns="0" bIns="0" rtlCol="0" anchor="ctr"/>
          <a:lstStyle/>
          <a:p>
            <a:pPr marL="0" indent="0" algn="r">
              <a:buNone/>
            </a:pPr>
            <a:r>
              <a:rPr lang="en-US" sz="1150" dirty="0">
                <a:solidFill>
                  <a:srgbClr val="5A6B7D"/>
                </a:solidFill>
                <a:latin typeface="Calibri" pitchFamily="34" charset="0"/>
                <a:ea typeface="Calibri" pitchFamily="34" charset="-122"/>
                <a:cs typeface="Calibri" pitchFamily="34" charset="-120"/>
              </a:rPr>
              <a:t>(4.1)</a:t>
            </a:r>
            <a:endParaRPr lang="en-US" sz="1150" dirty="0"/>
          </a:p>
        </p:txBody>
      </p:sp>
      <p:sp>
        <p:nvSpPr>
          <p:cNvPr id="7" name="Shape 4"/>
          <p:cNvSpPr/>
          <p:nvPr/>
        </p:nvSpPr>
        <p:spPr>
          <a:xfrm>
            <a:off x="566928" y="3143432"/>
            <a:ext cx="11027664" cy="1392072"/>
          </a:xfrm>
          <a:prstGeom prst="roundRect">
            <a:avLst>
              <a:gd name="adj" fmla="val 5912"/>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pic>
        <p:nvPicPr>
          <p:cNvPr id="8" name="Image 1" descr="assets/eq/xs_t.png"/>
          <p:cNvPicPr>
            <a:picLocks noChangeAspect="1"/>
          </p:cNvPicPr>
          <p:nvPr/>
        </p:nvPicPr>
        <p:blipFill>
          <a:blip r:embed="rId4"/>
          <a:stretch>
            <a:fillRect/>
          </a:stretch>
        </p:blipFill>
        <p:spPr>
          <a:xfrm>
            <a:off x="2514600" y="3326312"/>
            <a:ext cx="5852160" cy="1026312"/>
          </a:xfrm>
          <a:prstGeom prst="rect">
            <a:avLst/>
          </a:prstGeom>
        </p:spPr>
      </p:pic>
      <p:sp>
        <p:nvSpPr>
          <p:cNvPr id="9" name="Text 5"/>
          <p:cNvSpPr/>
          <p:nvPr/>
        </p:nvSpPr>
        <p:spPr>
          <a:xfrm>
            <a:off x="10405872" y="3693164"/>
            <a:ext cx="960120" cy="292608"/>
          </a:xfrm>
          <a:prstGeom prst="rect">
            <a:avLst/>
          </a:prstGeom>
          <a:noFill/>
          <a:ln/>
        </p:spPr>
        <p:txBody>
          <a:bodyPr wrap="square" lIns="0" tIns="0" rIns="0" bIns="0" rtlCol="0" anchor="ctr"/>
          <a:lstStyle/>
          <a:p>
            <a:pPr marL="0" indent="0" algn="r">
              <a:buNone/>
            </a:pPr>
            <a:r>
              <a:rPr lang="en-US" sz="1150" dirty="0">
                <a:solidFill>
                  <a:srgbClr val="5A6B7D"/>
                </a:solidFill>
                <a:latin typeface="Calibri" pitchFamily="34" charset="0"/>
                <a:ea typeface="Calibri" pitchFamily="34" charset="-122"/>
                <a:cs typeface="Calibri" pitchFamily="34" charset="-120"/>
              </a:rPr>
              <a:t>(4.2)</a:t>
            </a:r>
            <a:endParaRPr lang="en-US" sz="1150" dirty="0"/>
          </a:p>
        </p:txBody>
      </p:sp>
      <p:sp>
        <p:nvSpPr>
          <p:cNvPr id="10" name="Text 6"/>
          <p:cNvSpPr/>
          <p:nvPr/>
        </p:nvSpPr>
        <p:spPr>
          <a:xfrm>
            <a:off x="566928" y="4809824"/>
            <a:ext cx="11027664" cy="2103120"/>
          </a:xfrm>
          <a:prstGeom prst="rect">
            <a:avLst/>
          </a:prstGeom>
          <a:noFill/>
          <a:ln/>
        </p:spPr>
        <p:txBody>
          <a:bodyPr wrap="square" lIns="0" tIns="0" rIns="0" bIns="0" rtlCol="0" anchor="t"/>
          <a:lstStyle/>
          <a:p>
            <a:pPr marL="190500" indent="-190500">
              <a:lnSpc>
                <a:spcPct val="106000"/>
              </a:lnSpc>
              <a:spcAft>
                <a:spcPts val="900"/>
              </a:spcAft>
              <a:buSzPct val="100000"/>
              <a:buChar char="▪"/>
            </a:pPr>
            <a:r>
              <a:rPr lang="en-US" sz="1250" dirty="0">
                <a:solidFill>
                  <a:srgbClr val="22354F"/>
                </a:solidFill>
                <a:latin typeface="Calibri" pitchFamily="34" charset="0"/>
                <a:ea typeface="Calibri" pitchFamily="34" charset="-122"/>
                <a:cs typeface="Calibri" pitchFamily="34" charset="-120"/>
              </a:rPr>
              <a:t>The impulse train s(t) is just a row of spikes, one every T seconds, where T = 1/fₛ is the gap between samples.</a:t>
            </a:r>
            <a:endParaRPr lang="en-US" sz="1250" dirty="0"/>
          </a:p>
          <a:p>
            <a:pPr marL="190500" indent="-190500">
              <a:lnSpc>
                <a:spcPct val="106000"/>
              </a:lnSpc>
              <a:spcAft>
                <a:spcPts val="900"/>
              </a:spcAft>
              <a:buSzPct val="100000"/>
              <a:buChar char="▪"/>
            </a:pPr>
            <a:r>
              <a:rPr lang="en-US" sz="1250" dirty="0">
                <a:solidFill>
                  <a:srgbClr val="22354F"/>
                </a:solidFill>
                <a:latin typeface="Calibri" pitchFamily="34" charset="0"/>
                <a:ea typeface="Calibri" pitchFamily="34" charset="-122"/>
                <a:cs typeface="Calibri" pitchFamily="34" charset="-120"/>
              </a:rPr>
              <a:t>Multiply the signal by that row of spikes and each spike is scaled by the signal value at that instant. Note this is still a continuous-time object; it is not the list x[n], and the difference matters.</a:t>
            </a:r>
            <a:endParaRPr lang="en-US" sz="1250" dirty="0"/>
          </a:p>
          <a:p>
            <a:pPr marL="190500" indent="-190500">
              <a:lnSpc>
                <a:spcPct val="106000"/>
              </a:lnSpc>
              <a:spcAft>
                <a:spcPts val="900"/>
              </a:spcAft>
              <a:buSzPct val="100000"/>
              <a:buChar char="▪"/>
            </a:pPr>
            <a:r>
              <a:rPr lang="en-US" sz="1250" dirty="0">
                <a:solidFill>
                  <a:srgbClr val="22354F"/>
                </a:solidFill>
                <a:latin typeface="Calibri" pitchFamily="34" charset="0"/>
                <a:ea typeface="Calibri" pitchFamily="34" charset="-122"/>
                <a:cs typeface="Calibri" pitchFamily="34" charset="-120"/>
              </a:rPr>
              <a:t>We only build xₛ(t) as a stepping stone. Because it lives in continuous time, the Fourier transform from Chapter 2 works on it without any changes.</a:t>
            </a:r>
            <a:endParaRPr lang="en-US" sz="1250" dirty="0"/>
          </a:p>
          <a:p>
            <a:pPr marL="190500" indent="-190500">
              <a:lnSpc>
                <a:spcPct val="106000"/>
              </a:lnSpc>
              <a:spcAft>
                <a:spcPts val="900"/>
              </a:spcAft>
              <a:buSzPct val="100000"/>
              <a:buChar char="▪"/>
            </a:pPr>
            <a:r>
              <a:rPr lang="en-US" sz="1250" dirty="0">
                <a:solidFill>
                  <a:srgbClr val="22354F"/>
                </a:solidFill>
                <a:latin typeface="Calibri" pitchFamily="34" charset="0"/>
                <a:ea typeface="Calibri" pitchFamily="34" charset="-122"/>
                <a:cs typeface="Calibri" pitchFamily="34" charset="-120"/>
              </a:rPr>
              <a:t>No real converter makes spikes. This is a shortcut to the right answer, and the effect of what real hardware does is added back later in this chapter.</a:t>
            </a:r>
            <a:endParaRPr lang="en-US" sz="1250" dirty="0"/>
          </a:p>
        </p:txBody>
      </p:sp>
      <p:sp>
        <p:nvSpPr>
          <p:cNvPr id="11" name="Text 7"/>
          <p:cNvSpPr/>
          <p:nvPr/>
        </p:nvSpPr>
        <p:spPr>
          <a:xfrm>
            <a:off x="566928" y="6473952"/>
            <a:ext cx="8595360" cy="237744"/>
          </a:xfrm>
          <a:prstGeom prst="rect">
            <a:avLst/>
          </a:prstGeom>
          <a:noFill/>
          <a:ln/>
        </p:spPr>
        <p:txBody>
          <a:bodyPr wrap="square" lIns="0" tIns="0" rIns="0" bIns="0" rtlCol="0" anchor="ctr"/>
          <a:lstStyle/>
          <a:p>
            <a:pPr marL="0" indent="0">
              <a:buNone/>
            </a:pPr>
            <a:r>
              <a:rPr lang="en-US" sz="900" dirty="0">
                <a:solidFill>
                  <a:srgbClr val="5A6B7D"/>
                </a:solidFill>
                <a:latin typeface="Calibri" pitchFamily="34" charset="0"/>
                <a:ea typeface="Calibri" pitchFamily="34" charset="-122"/>
                <a:cs typeface="Calibri" pitchFamily="34" charset="-120"/>
              </a:rPr>
              <a:t>CSE 5112  ·  Module 1  ·  Foundations of DSP</a:t>
            </a:r>
            <a:endParaRPr lang="en-US" sz="900" dirty="0"/>
          </a:p>
        </p:txBody>
      </p:sp>
      <p:sp>
        <p:nvSpPr>
          <p:cNvPr id="12" name="Text 8"/>
          <p:cNvSpPr/>
          <p:nvPr/>
        </p:nvSpPr>
        <p:spPr>
          <a:xfrm>
            <a:off x="10680192" y="6473952"/>
            <a:ext cx="914400" cy="237744"/>
          </a:xfrm>
          <a:prstGeom prst="rect">
            <a:avLst/>
          </a:prstGeom>
          <a:noFill/>
          <a:ln/>
        </p:spPr>
        <p:txBody>
          <a:bodyPr wrap="square" lIns="0" tIns="0" rIns="0" bIns="0" rtlCol="0" anchor="ctr"/>
          <a:lstStyle/>
          <a:p>
            <a:pPr marL="0" indent="0" algn="r">
              <a:buNone/>
            </a:pPr>
            <a:r>
              <a:rPr lang="en-US" sz="900" dirty="0">
                <a:solidFill>
                  <a:srgbClr val="5A6B7D"/>
                </a:solidFill>
                <a:latin typeface="Calibri" pitchFamily="34" charset="0"/>
                <a:ea typeface="Calibri" pitchFamily="34" charset="-122"/>
                <a:cs typeface="Calibri" pitchFamily="34" charset="-120"/>
              </a:rPr>
              <a:t>56</a:t>
            </a:r>
            <a:endParaRPr lang="en-US" sz="9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66928" y="365760"/>
            <a:ext cx="11027664" cy="566928"/>
          </a:xfrm>
          <a:prstGeom prst="rect">
            <a:avLst/>
          </a:prstGeom>
          <a:noFill/>
          <a:ln/>
        </p:spPr>
        <p:txBody>
          <a:bodyPr wrap="square" lIns="0" tIns="0" rIns="0" bIns="0" rtlCol="0" anchor="ctr"/>
          <a:lstStyle/>
          <a:p>
            <a:pPr marL="0" indent="0">
              <a:buNone/>
            </a:pPr>
            <a:r>
              <a:rPr lang="en-US" sz="2900" b="1" dirty="0">
                <a:solidFill>
                  <a:srgbClr val="16243D"/>
                </a:solidFill>
                <a:latin typeface="Cambria" pitchFamily="34" charset="0"/>
                <a:ea typeface="Cambria" pitchFamily="34" charset="-122"/>
                <a:cs typeface="Cambria" pitchFamily="34" charset="-120"/>
              </a:rPr>
              <a:t>Where the replica formula comes from</a:t>
            </a:r>
            <a:endParaRPr lang="en-US" sz="2900" dirty="0"/>
          </a:p>
        </p:txBody>
      </p:sp>
      <p:sp>
        <p:nvSpPr>
          <p:cNvPr id="3" name="Text 1"/>
          <p:cNvSpPr/>
          <p:nvPr/>
        </p:nvSpPr>
        <p:spPr>
          <a:xfrm>
            <a:off x="566928" y="914400"/>
            <a:ext cx="11027664" cy="347472"/>
          </a:xfrm>
          <a:prstGeom prst="rect">
            <a:avLst/>
          </a:prstGeom>
          <a:noFill/>
          <a:ln/>
        </p:spPr>
        <p:txBody>
          <a:bodyPr wrap="square" lIns="0" tIns="0" rIns="0" bIns="0" rtlCol="0" anchor="ctr"/>
          <a:lstStyle/>
          <a:p>
            <a:pPr marL="0" indent="0">
              <a:buNone/>
            </a:pPr>
            <a:r>
              <a:rPr lang="en-US" sz="1350" dirty="0">
                <a:solidFill>
                  <a:srgbClr val="43596E"/>
                </a:solidFill>
                <a:latin typeface="Calibri" pitchFamily="34" charset="0"/>
                <a:ea typeface="Calibri" pitchFamily="34" charset="-122"/>
                <a:cs typeface="Calibri" pitchFamily="34" charset="-120"/>
              </a:rPr>
              <a:t>Four steps, and every one of them was already proved back in Chapter 2</a:t>
            </a:r>
            <a:endParaRPr lang="en-US" sz="1350" dirty="0"/>
          </a:p>
        </p:txBody>
      </p:sp>
      <p:sp>
        <p:nvSpPr>
          <p:cNvPr id="4" name="Shape 2"/>
          <p:cNvSpPr/>
          <p:nvPr/>
        </p:nvSpPr>
        <p:spPr>
          <a:xfrm>
            <a:off x="566928" y="1389888"/>
            <a:ext cx="11027664" cy="731520"/>
          </a:xfrm>
          <a:prstGeom prst="roundRect">
            <a:avLst>
              <a:gd name="adj" fmla="val 11250"/>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5" name="Shape 3"/>
          <p:cNvSpPr/>
          <p:nvPr/>
        </p:nvSpPr>
        <p:spPr>
          <a:xfrm>
            <a:off x="768096" y="1554480"/>
            <a:ext cx="402336" cy="402336"/>
          </a:xfrm>
          <a:prstGeom prst="ellipse">
            <a:avLst/>
          </a:prstGeom>
          <a:solidFill>
            <a:srgbClr val="1C7293"/>
          </a:solidFill>
          <a:ln w="12700">
            <a:solidFill>
              <a:srgbClr val="333333"/>
            </a:solidFill>
            <a:prstDash val="solid"/>
          </a:ln>
        </p:spPr>
      </p:sp>
      <p:sp>
        <p:nvSpPr>
          <p:cNvPr id="6" name="Text 4"/>
          <p:cNvSpPr/>
          <p:nvPr/>
        </p:nvSpPr>
        <p:spPr>
          <a:xfrm>
            <a:off x="768096" y="1554480"/>
            <a:ext cx="402336" cy="402336"/>
          </a:xfrm>
          <a:prstGeom prst="rect">
            <a:avLst/>
          </a:prstGeom>
          <a:noFill/>
          <a:ln/>
        </p:spPr>
        <p:txBody>
          <a:bodyPr wrap="square" lIns="0" tIns="0" rIns="0" bIns="0"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1</a:t>
            </a:r>
            <a:endParaRPr lang="en-US" sz="1250" dirty="0"/>
          </a:p>
        </p:txBody>
      </p:sp>
      <p:sp>
        <p:nvSpPr>
          <p:cNvPr id="7" name="Text 5"/>
          <p:cNvSpPr/>
          <p:nvPr/>
        </p:nvSpPr>
        <p:spPr>
          <a:xfrm>
            <a:off x="1335024" y="1463040"/>
            <a:ext cx="3566160" cy="585216"/>
          </a:xfrm>
          <a:prstGeom prst="rect">
            <a:avLst/>
          </a:prstGeom>
          <a:noFill/>
          <a:ln/>
        </p:spPr>
        <p:txBody>
          <a:bodyPr wrap="square" lIns="0" tIns="0" rIns="0" bIns="0" rtlCol="0" anchor="ctr"/>
          <a:lstStyle/>
          <a:p>
            <a:pPr marL="0" indent="0">
              <a:buNone/>
            </a:pPr>
            <a:r>
              <a:rPr lang="en-US" sz="1250" b="1" dirty="0">
                <a:solidFill>
                  <a:srgbClr val="1C7293"/>
                </a:solidFill>
                <a:latin typeface="Calibri" pitchFamily="34" charset="0"/>
                <a:ea typeface="Calibri" pitchFamily="34" charset="-122"/>
                <a:cs typeface="Calibri" pitchFamily="34" charset="-120"/>
              </a:rPr>
              <a:t>Represent the sampler</a:t>
            </a:r>
            <a:endParaRPr lang="en-US" sz="1250" dirty="0"/>
          </a:p>
        </p:txBody>
      </p:sp>
      <p:sp>
        <p:nvSpPr>
          <p:cNvPr id="8" name="Text 6"/>
          <p:cNvSpPr/>
          <p:nvPr/>
        </p:nvSpPr>
        <p:spPr>
          <a:xfrm>
            <a:off x="5065776" y="1463040"/>
            <a:ext cx="6309360" cy="585216"/>
          </a:xfrm>
          <a:prstGeom prst="rect">
            <a:avLst/>
          </a:prstGeom>
          <a:noFill/>
          <a:ln/>
        </p:spPr>
        <p:txBody>
          <a:bodyPr wrap="square" lIns="0" tIns="0" rIns="0" bIns="0" rtlCol="0" anchor="ctr"/>
          <a:lstStyle/>
          <a:p>
            <a:pPr marL="0" indent="0">
              <a:buNone/>
            </a:pPr>
            <a:r>
              <a:rPr lang="en-US" sz="1150" dirty="0">
                <a:solidFill>
                  <a:srgbClr val="22354F"/>
                </a:solidFill>
                <a:latin typeface="Calibri" pitchFamily="34" charset="0"/>
                <a:ea typeface="Calibri" pitchFamily="34" charset="-122"/>
                <a:cs typeface="Calibri" pitchFamily="34" charset="-120"/>
              </a:rPr>
              <a:t>Model the act of sampling as multiplying the analog signal by a train of impulses spaced T apart. Between impulses the product is zero, so only the sample values survive. Nothing physical is claimed; this is a convenient description.</a:t>
            </a:r>
            <a:endParaRPr lang="en-US" sz="1150" dirty="0"/>
          </a:p>
        </p:txBody>
      </p:sp>
      <p:sp>
        <p:nvSpPr>
          <p:cNvPr id="9" name="Shape 7"/>
          <p:cNvSpPr/>
          <p:nvPr/>
        </p:nvSpPr>
        <p:spPr>
          <a:xfrm>
            <a:off x="566928" y="2212848"/>
            <a:ext cx="11027664" cy="731520"/>
          </a:xfrm>
          <a:prstGeom prst="roundRect">
            <a:avLst>
              <a:gd name="adj" fmla="val 11250"/>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10" name="Shape 8"/>
          <p:cNvSpPr/>
          <p:nvPr/>
        </p:nvSpPr>
        <p:spPr>
          <a:xfrm>
            <a:off x="768096" y="2377440"/>
            <a:ext cx="402336" cy="402336"/>
          </a:xfrm>
          <a:prstGeom prst="ellipse">
            <a:avLst/>
          </a:prstGeom>
          <a:solidFill>
            <a:srgbClr val="1C7293"/>
          </a:solidFill>
          <a:ln w="12700">
            <a:solidFill>
              <a:srgbClr val="333333"/>
            </a:solidFill>
            <a:prstDash val="solid"/>
          </a:ln>
        </p:spPr>
      </p:sp>
      <p:sp>
        <p:nvSpPr>
          <p:cNvPr id="11" name="Text 9"/>
          <p:cNvSpPr/>
          <p:nvPr/>
        </p:nvSpPr>
        <p:spPr>
          <a:xfrm>
            <a:off x="768096" y="2377440"/>
            <a:ext cx="402336" cy="402336"/>
          </a:xfrm>
          <a:prstGeom prst="rect">
            <a:avLst/>
          </a:prstGeom>
          <a:noFill/>
          <a:ln/>
        </p:spPr>
        <p:txBody>
          <a:bodyPr wrap="square" lIns="0" tIns="0" rIns="0" bIns="0"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2</a:t>
            </a:r>
            <a:endParaRPr lang="en-US" sz="1250" dirty="0"/>
          </a:p>
        </p:txBody>
      </p:sp>
      <p:sp>
        <p:nvSpPr>
          <p:cNvPr id="12" name="Text 10"/>
          <p:cNvSpPr/>
          <p:nvPr/>
        </p:nvSpPr>
        <p:spPr>
          <a:xfrm>
            <a:off x="1335024" y="2286000"/>
            <a:ext cx="3566160" cy="585216"/>
          </a:xfrm>
          <a:prstGeom prst="rect">
            <a:avLst/>
          </a:prstGeom>
          <a:noFill/>
          <a:ln/>
        </p:spPr>
        <p:txBody>
          <a:bodyPr wrap="square" lIns="0" tIns="0" rIns="0" bIns="0" rtlCol="0" anchor="ctr"/>
          <a:lstStyle/>
          <a:p>
            <a:pPr marL="0" indent="0">
              <a:buNone/>
            </a:pPr>
            <a:r>
              <a:rPr lang="en-US" sz="1250" b="1" dirty="0">
                <a:solidFill>
                  <a:srgbClr val="1C7293"/>
                </a:solidFill>
                <a:latin typeface="Calibri" pitchFamily="34" charset="0"/>
                <a:ea typeface="Calibri" pitchFamily="34" charset="-122"/>
                <a:cs typeface="Calibri" pitchFamily="34" charset="-120"/>
              </a:rPr>
              <a:t>Recall what the impulse train's own spectrum is</a:t>
            </a:r>
            <a:endParaRPr lang="en-US" sz="1250" dirty="0"/>
          </a:p>
        </p:txBody>
      </p:sp>
      <p:sp>
        <p:nvSpPr>
          <p:cNvPr id="13" name="Text 11"/>
          <p:cNvSpPr/>
          <p:nvPr/>
        </p:nvSpPr>
        <p:spPr>
          <a:xfrm>
            <a:off x="5065776" y="2286000"/>
            <a:ext cx="6309360" cy="585216"/>
          </a:xfrm>
          <a:prstGeom prst="rect">
            <a:avLst/>
          </a:prstGeom>
          <a:noFill/>
          <a:ln/>
        </p:spPr>
        <p:txBody>
          <a:bodyPr wrap="square" lIns="0" tIns="0" rIns="0" bIns="0" rtlCol="0" anchor="ctr"/>
          <a:lstStyle/>
          <a:p>
            <a:pPr marL="0" indent="0">
              <a:buNone/>
            </a:pPr>
            <a:r>
              <a:rPr lang="en-US" sz="1150" dirty="0">
                <a:solidFill>
                  <a:srgbClr val="22354F"/>
                </a:solidFill>
                <a:latin typeface="Calibri" pitchFamily="34" charset="0"/>
                <a:ea typeface="Calibri" pitchFamily="34" charset="-122"/>
                <a:cs typeface="Calibri" pitchFamily="34" charset="-120"/>
              </a:rPr>
              <a:t>The train repeats in time with period T. Anything periodic in time has a line spectrum, so the train's spectrum is itself a train of impulses, this time spaced Ωₛ = 2π/T apart in frequency.</a:t>
            </a:r>
            <a:endParaRPr lang="en-US" sz="1150" dirty="0"/>
          </a:p>
        </p:txBody>
      </p:sp>
      <p:sp>
        <p:nvSpPr>
          <p:cNvPr id="14" name="Shape 12"/>
          <p:cNvSpPr/>
          <p:nvPr/>
        </p:nvSpPr>
        <p:spPr>
          <a:xfrm>
            <a:off x="566928" y="3035808"/>
            <a:ext cx="11027664" cy="731520"/>
          </a:xfrm>
          <a:prstGeom prst="roundRect">
            <a:avLst>
              <a:gd name="adj" fmla="val 11250"/>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15" name="Shape 13"/>
          <p:cNvSpPr/>
          <p:nvPr/>
        </p:nvSpPr>
        <p:spPr>
          <a:xfrm>
            <a:off x="768096" y="3200400"/>
            <a:ext cx="402336" cy="402336"/>
          </a:xfrm>
          <a:prstGeom prst="ellipse">
            <a:avLst/>
          </a:prstGeom>
          <a:solidFill>
            <a:srgbClr val="C97A1E"/>
          </a:solidFill>
          <a:ln w="12700">
            <a:solidFill>
              <a:srgbClr val="333333"/>
            </a:solidFill>
            <a:prstDash val="solid"/>
          </a:ln>
        </p:spPr>
      </p:sp>
      <p:sp>
        <p:nvSpPr>
          <p:cNvPr id="16" name="Text 14"/>
          <p:cNvSpPr/>
          <p:nvPr/>
        </p:nvSpPr>
        <p:spPr>
          <a:xfrm>
            <a:off x="768096" y="3200400"/>
            <a:ext cx="402336" cy="402336"/>
          </a:xfrm>
          <a:prstGeom prst="rect">
            <a:avLst/>
          </a:prstGeom>
          <a:noFill/>
          <a:ln/>
        </p:spPr>
        <p:txBody>
          <a:bodyPr wrap="square" lIns="0" tIns="0" rIns="0" bIns="0"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3</a:t>
            </a:r>
            <a:endParaRPr lang="en-US" sz="1250" dirty="0"/>
          </a:p>
        </p:txBody>
      </p:sp>
      <p:sp>
        <p:nvSpPr>
          <p:cNvPr id="17" name="Text 15"/>
          <p:cNvSpPr/>
          <p:nvPr/>
        </p:nvSpPr>
        <p:spPr>
          <a:xfrm>
            <a:off x="1335024" y="3108960"/>
            <a:ext cx="3566160" cy="585216"/>
          </a:xfrm>
          <a:prstGeom prst="rect">
            <a:avLst/>
          </a:prstGeom>
          <a:noFill/>
          <a:ln/>
        </p:spPr>
        <p:txBody>
          <a:bodyPr wrap="square" lIns="0" tIns="0" rIns="0" bIns="0" rtlCol="0" anchor="ctr"/>
          <a:lstStyle/>
          <a:p>
            <a:pPr marL="0" indent="0">
              <a:buNone/>
            </a:pPr>
            <a:r>
              <a:rPr lang="en-US" sz="1250" b="1" dirty="0">
                <a:solidFill>
                  <a:srgbClr val="C97A1E"/>
                </a:solidFill>
                <a:latin typeface="Calibri" pitchFamily="34" charset="0"/>
                <a:ea typeface="Calibri" pitchFamily="34" charset="-122"/>
                <a:cs typeface="Calibri" pitchFamily="34" charset="-120"/>
              </a:rPr>
              <a:t>Use the multiplication property</a:t>
            </a:r>
            <a:endParaRPr lang="en-US" sz="1250" dirty="0"/>
          </a:p>
        </p:txBody>
      </p:sp>
      <p:sp>
        <p:nvSpPr>
          <p:cNvPr id="18" name="Text 16"/>
          <p:cNvSpPr/>
          <p:nvPr/>
        </p:nvSpPr>
        <p:spPr>
          <a:xfrm>
            <a:off x="5065776" y="3108960"/>
            <a:ext cx="6309360" cy="585216"/>
          </a:xfrm>
          <a:prstGeom prst="rect">
            <a:avLst/>
          </a:prstGeom>
          <a:noFill/>
          <a:ln/>
        </p:spPr>
        <p:txBody>
          <a:bodyPr wrap="square" lIns="0" tIns="0" rIns="0" bIns="0" rtlCol="0" anchor="ctr"/>
          <a:lstStyle/>
          <a:p>
            <a:pPr marL="0" indent="0">
              <a:buNone/>
            </a:pPr>
            <a:r>
              <a:rPr lang="en-US" sz="1150" dirty="0">
                <a:solidFill>
                  <a:srgbClr val="22354F"/>
                </a:solidFill>
                <a:latin typeface="Calibri" pitchFamily="34" charset="0"/>
                <a:ea typeface="Calibri" pitchFamily="34" charset="-122"/>
                <a:cs typeface="Calibri" pitchFamily="34" charset="-120"/>
              </a:rPr>
              <a:t>Chapter 2 established that multiplying two signals in time convolves their spectra in frequency. So we must convolve the signal's spectrum with a train of impulses.</a:t>
            </a:r>
            <a:endParaRPr lang="en-US" sz="1150" dirty="0"/>
          </a:p>
        </p:txBody>
      </p:sp>
      <p:sp>
        <p:nvSpPr>
          <p:cNvPr id="19" name="Shape 17"/>
          <p:cNvSpPr/>
          <p:nvPr/>
        </p:nvSpPr>
        <p:spPr>
          <a:xfrm>
            <a:off x="566928" y="3858768"/>
            <a:ext cx="11027664" cy="731520"/>
          </a:xfrm>
          <a:prstGeom prst="roundRect">
            <a:avLst>
              <a:gd name="adj" fmla="val 11250"/>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20" name="Shape 18"/>
          <p:cNvSpPr/>
          <p:nvPr/>
        </p:nvSpPr>
        <p:spPr>
          <a:xfrm>
            <a:off x="768096" y="4023360"/>
            <a:ext cx="402336" cy="402336"/>
          </a:xfrm>
          <a:prstGeom prst="ellipse">
            <a:avLst/>
          </a:prstGeom>
          <a:solidFill>
            <a:srgbClr val="B23A48"/>
          </a:solidFill>
          <a:ln w="12700">
            <a:solidFill>
              <a:srgbClr val="333333"/>
            </a:solidFill>
            <a:prstDash val="solid"/>
          </a:ln>
        </p:spPr>
      </p:sp>
      <p:sp>
        <p:nvSpPr>
          <p:cNvPr id="21" name="Text 19"/>
          <p:cNvSpPr/>
          <p:nvPr/>
        </p:nvSpPr>
        <p:spPr>
          <a:xfrm>
            <a:off x="768096" y="4023360"/>
            <a:ext cx="402336" cy="402336"/>
          </a:xfrm>
          <a:prstGeom prst="rect">
            <a:avLst/>
          </a:prstGeom>
          <a:noFill/>
          <a:ln/>
        </p:spPr>
        <p:txBody>
          <a:bodyPr wrap="square" lIns="0" tIns="0" rIns="0" bIns="0"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4</a:t>
            </a:r>
            <a:endParaRPr lang="en-US" sz="1250" dirty="0"/>
          </a:p>
        </p:txBody>
      </p:sp>
      <p:sp>
        <p:nvSpPr>
          <p:cNvPr id="22" name="Text 20"/>
          <p:cNvSpPr/>
          <p:nvPr/>
        </p:nvSpPr>
        <p:spPr>
          <a:xfrm>
            <a:off x="1335024" y="3931920"/>
            <a:ext cx="3566160" cy="585216"/>
          </a:xfrm>
          <a:prstGeom prst="rect">
            <a:avLst/>
          </a:prstGeom>
          <a:noFill/>
          <a:ln/>
        </p:spPr>
        <p:txBody>
          <a:bodyPr wrap="square" lIns="0" tIns="0" rIns="0" bIns="0" rtlCol="0" anchor="ctr"/>
          <a:lstStyle/>
          <a:p>
            <a:pPr marL="0" indent="0">
              <a:buNone/>
            </a:pPr>
            <a:r>
              <a:rPr lang="en-US" sz="1250" b="1" dirty="0">
                <a:solidFill>
                  <a:srgbClr val="B23A48"/>
                </a:solidFill>
                <a:latin typeface="Calibri" pitchFamily="34" charset="0"/>
                <a:ea typeface="Calibri" pitchFamily="34" charset="-122"/>
                <a:cs typeface="Calibri" pitchFamily="34" charset="-120"/>
              </a:rPr>
              <a:t>Read off the answer</a:t>
            </a:r>
            <a:endParaRPr lang="en-US" sz="1250" dirty="0"/>
          </a:p>
        </p:txBody>
      </p:sp>
      <p:sp>
        <p:nvSpPr>
          <p:cNvPr id="23" name="Text 21"/>
          <p:cNvSpPr/>
          <p:nvPr/>
        </p:nvSpPr>
        <p:spPr>
          <a:xfrm>
            <a:off x="5065776" y="3931920"/>
            <a:ext cx="6309360" cy="585216"/>
          </a:xfrm>
          <a:prstGeom prst="rect">
            <a:avLst/>
          </a:prstGeom>
          <a:noFill/>
          <a:ln/>
        </p:spPr>
        <p:txBody>
          <a:bodyPr wrap="square" lIns="0" tIns="0" rIns="0" bIns="0" rtlCol="0" anchor="ctr"/>
          <a:lstStyle/>
          <a:p>
            <a:pPr marL="0" indent="0">
              <a:buNone/>
            </a:pPr>
            <a:r>
              <a:rPr lang="en-US" sz="1150" dirty="0">
                <a:solidFill>
                  <a:srgbClr val="22354F"/>
                </a:solidFill>
                <a:latin typeface="Calibri" pitchFamily="34" charset="0"/>
                <a:ea typeface="Calibri" pitchFamily="34" charset="-122"/>
                <a:cs typeface="Calibri" pitchFamily="34" charset="-120"/>
              </a:rPr>
              <a:t>Convolving anything with a single impulse located at Ω = rΩₛ just moves a copy of it to that location. Convolving with a whole train therefore produces a copy at every multiple of Ωₛ. That is the replica formula, equation 4.3.</a:t>
            </a:r>
            <a:endParaRPr lang="en-US" sz="1150" dirty="0"/>
          </a:p>
        </p:txBody>
      </p:sp>
      <p:sp>
        <p:nvSpPr>
          <p:cNvPr id="24" name="Shape 22"/>
          <p:cNvSpPr/>
          <p:nvPr/>
        </p:nvSpPr>
        <p:spPr>
          <a:xfrm>
            <a:off x="566928" y="4846320"/>
            <a:ext cx="11027664" cy="1097280"/>
          </a:xfrm>
          <a:prstGeom prst="roundRect">
            <a:avLst>
              <a:gd name="adj" fmla="val 6667"/>
            </a:avLst>
          </a:prstGeom>
          <a:solidFill>
            <a:srgbClr val="EDF2F5"/>
          </a:solidFill>
          <a:ln w="13970">
            <a:solidFill>
              <a:srgbClr val="2E7D5B"/>
            </a:solidFill>
            <a:prstDash val="solid"/>
          </a:ln>
        </p:spPr>
      </p:sp>
      <p:sp>
        <p:nvSpPr>
          <p:cNvPr id="25" name="Text 23"/>
          <p:cNvSpPr/>
          <p:nvPr/>
        </p:nvSpPr>
        <p:spPr>
          <a:xfrm>
            <a:off x="786384" y="4974336"/>
            <a:ext cx="10588752" cy="256032"/>
          </a:xfrm>
          <a:prstGeom prst="rect">
            <a:avLst/>
          </a:prstGeom>
          <a:noFill/>
          <a:ln/>
        </p:spPr>
        <p:txBody>
          <a:bodyPr wrap="square" lIns="0" tIns="0" rIns="0" bIns="0" rtlCol="0" anchor="ctr"/>
          <a:lstStyle/>
          <a:p>
            <a:pPr marL="0" indent="0">
              <a:buNone/>
            </a:pPr>
            <a:r>
              <a:rPr lang="en-US" sz="1150" b="1" dirty="0">
                <a:solidFill>
                  <a:srgbClr val="2E7D5B"/>
                </a:solidFill>
                <a:latin typeface="Calibri" pitchFamily="34" charset="0"/>
                <a:ea typeface="Calibri" pitchFamily="34" charset="-122"/>
                <a:cs typeface="Calibri" pitchFamily="34" charset="-120"/>
              </a:rPr>
              <a:t>Plain words</a:t>
            </a:r>
            <a:endParaRPr lang="en-US" sz="1150" dirty="0"/>
          </a:p>
        </p:txBody>
      </p:sp>
      <p:sp>
        <p:nvSpPr>
          <p:cNvPr id="26" name="Text 24"/>
          <p:cNvSpPr/>
          <p:nvPr/>
        </p:nvSpPr>
        <p:spPr>
          <a:xfrm>
            <a:off x="786384" y="5248656"/>
            <a:ext cx="10588752" cy="548640"/>
          </a:xfrm>
          <a:prstGeom prst="rect">
            <a:avLst/>
          </a:prstGeom>
          <a:noFill/>
          <a:ln/>
        </p:spPr>
        <p:txBody>
          <a:bodyPr wrap="square" lIns="0" tIns="0" rIns="0" bIns="0" rtlCol="0" anchor="t"/>
          <a:lstStyle/>
          <a:p>
            <a:pPr marL="0" indent="0">
              <a:lnSpc>
                <a:spcPct val="110000"/>
              </a:lnSpc>
              <a:buNone/>
            </a:pPr>
            <a:r>
              <a:rPr lang="en-US" sz="1250" dirty="0">
                <a:solidFill>
                  <a:srgbClr val="22354F"/>
                </a:solidFill>
                <a:latin typeface="Calibri" pitchFamily="34" charset="0"/>
                <a:ea typeface="Calibri" pitchFamily="34" charset="-122"/>
                <a:cs typeface="Calibri" pitchFamily="34" charset="-120"/>
              </a:rPr>
              <a:t>Sampling does not damage the spectrum. It photocopies it, over and over, along the frequency axis. If the copies land clear of one another, the original is untouched and a filter can cut it out. If they land on top of one another, they add, and an addition cannot be undone.</a:t>
            </a:r>
            <a:endParaRPr lang="en-US" sz="1250" dirty="0"/>
          </a:p>
        </p:txBody>
      </p:sp>
      <p:sp>
        <p:nvSpPr>
          <p:cNvPr id="27" name="Text 25"/>
          <p:cNvSpPr/>
          <p:nvPr/>
        </p:nvSpPr>
        <p:spPr>
          <a:xfrm>
            <a:off x="566928" y="6473952"/>
            <a:ext cx="8595360" cy="237744"/>
          </a:xfrm>
          <a:prstGeom prst="rect">
            <a:avLst/>
          </a:prstGeom>
          <a:noFill/>
          <a:ln/>
        </p:spPr>
        <p:txBody>
          <a:bodyPr wrap="square" lIns="0" tIns="0" rIns="0" bIns="0" rtlCol="0" anchor="ctr"/>
          <a:lstStyle/>
          <a:p>
            <a:pPr marL="0" indent="0">
              <a:buNone/>
            </a:pPr>
            <a:r>
              <a:rPr lang="en-US" sz="900" dirty="0">
                <a:solidFill>
                  <a:srgbClr val="5A6B7D"/>
                </a:solidFill>
                <a:latin typeface="Calibri" pitchFamily="34" charset="0"/>
                <a:ea typeface="Calibri" pitchFamily="34" charset="-122"/>
                <a:cs typeface="Calibri" pitchFamily="34" charset="-120"/>
              </a:rPr>
              <a:t>CSE 5112  ·  Module 1  ·  Foundations of DSP</a:t>
            </a:r>
            <a:endParaRPr lang="en-US" sz="900" dirty="0"/>
          </a:p>
        </p:txBody>
      </p:sp>
      <p:sp>
        <p:nvSpPr>
          <p:cNvPr id="28" name="Text 26"/>
          <p:cNvSpPr/>
          <p:nvPr/>
        </p:nvSpPr>
        <p:spPr>
          <a:xfrm>
            <a:off x="10680192" y="6473952"/>
            <a:ext cx="914400" cy="237744"/>
          </a:xfrm>
          <a:prstGeom prst="rect">
            <a:avLst/>
          </a:prstGeom>
          <a:noFill/>
          <a:ln/>
        </p:spPr>
        <p:txBody>
          <a:bodyPr wrap="square" lIns="0" tIns="0" rIns="0" bIns="0" rtlCol="0" anchor="ctr"/>
          <a:lstStyle/>
          <a:p>
            <a:pPr marL="0" indent="0" algn="r">
              <a:buNone/>
            </a:pPr>
            <a:r>
              <a:rPr lang="en-US" sz="900" dirty="0">
                <a:solidFill>
                  <a:srgbClr val="5A6B7D"/>
                </a:solidFill>
                <a:latin typeface="Calibri" pitchFamily="34" charset="0"/>
                <a:ea typeface="Calibri" pitchFamily="34" charset="-122"/>
                <a:cs typeface="Calibri" pitchFamily="34" charset="-120"/>
              </a:rPr>
              <a:t>57</a:t>
            </a:r>
            <a:endParaRPr lang="en-US" sz="900"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66928" y="365760"/>
            <a:ext cx="11027664" cy="566928"/>
          </a:xfrm>
          <a:prstGeom prst="rect">
            <a:avLst/>
          </a:prstGeom>
          <a:noFill/>
          <a:ln/>
        </p:spPr>
        <p:txBody>
          <a:bodyPr wrap="square" lIns="0" tIns="0" rIns="0" bIns="0" rtlCol="0" anchor="ctr"/>
          <a:lstStyle/>
          <a:p>
            <a:pPr marL="0" indent="0">
              <a:buNone/>
            </a:pPr>
            <a:r>
              <a:rPr lang="en-US" sz="2900" b="1" dirty="0">
                <a:solidFill>
                  <a:srgbClr val="16243D"/>
                </a:solidFill>
                <a:latin typeface="Cambria" pitchFamily="34" charset="0"/>
                <a:ea typeface="Cambria" pitchFamily="34" charset="-122"/>
                <a:cs typeface="Cambria" pitchFamily="34" charset="-120"/>
              </a:rPr>
              <a:t>Step two: transform, and the replicas appear</a:t>
            </a:r>
            <a:endParaRPr lang="en-US" sz="2900" dirty="0"/>
          </a:p>
        </p:txBody>
      </p:sp>
      <p:sp>
        <p:nvSpPr>
          <p:cNvPr id="3" name="Text 1"/>
          <p:cNvSpPr/>
          <p:nvPr/>
        </p:nvSpPr>
        <p:spPr>
          <a:xfrm>
            <a:off x="566928" y="914400"/>
            <a:ext cx="11027664" cy="347472"/>
          </a:xfrm>
          <a:prstGeom prst="rect">
            <a:avLst/>
          </a:prstGeom>
          <a:noFill/>
          <a:ln/>
        </p:spPr>
        <p:txBody>
          <a:bodyPr wrap="square" lIns="0" tIns="0" rIns="0" bIns="0" rtlCol="0" anchor="ctr"/>
          <a:lstStyle/>
          <a:p>
            <a:pPr marL="0" indent="0">
              <a:buNone/>
            </a:pPr>
            <a:r>
              <a:rPr lang="en-US" sz="1350" dirty="0">
                <a:solidFill>
                  <a:srgbClr val="43596E"/>
                </a:solidFill>
                <a:latin typeface="Calibri" pitchFamily="34" charset="0"/>
                <a:ea typeface="Calibri" pitchFamily="34" charset="-122"/>
                <a:cs typeface="Calibri" pitchFamily="34" charset="-120"/>
              </a:rPr>
              <a:t>Multiplying in time means the spectrum gets copied along the frequency axis</a:t>
            </a:r>
            <a:endParaRPr lang="en-US" sz="1350" dirty="0"/>
          </a:p>
        </p:txBody>
      </p:sp>
      <p:sp>
        <p:nvSpPr>
          <p:cNvPr id="4" name="Shape 2"/>
          <p:cNvSpPr/>
          <p:nvPr/>
        </p:nvSpPr>
        <p:spPr>
          <a:xfrm>
            <a:off x="566928" y="1517904"/>
            <a:ext cx="11027664" cy="1708026"/>
          </a:xfrm>
          <a:prstGeom prst="roundRect">
            <a:avLst>
              <a:gd name="adj" fmla="val 4818"/>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pic>
        <p:nvPicPr>
          <p:cNvPr id="5" name="Image 0" descr="assets/eq/xs_spec.png"/>
          <p:cNvPicPr>
            <a:picLocks noChangeAspect="1"/>
          </p:cNvPicPr>
          <p:nvPr/>
        </p:nvPicPr>
        <p:blipFill>
          <a:blip r:embed="rId3"/>
          <a:stretch>
            <a:fillRect/>
          </a:stretch>
        </p:blipFill>
        <p:spPr>
          <a:xfrm>
            <a:off x="2423160" y="1737360"/>
            <a:ext cx="6035040" cy="1269114"/>
          </a:xfrm>
          <a:prstGeom prst="rect">
            <a:avLst/>
          </a:prstGeom>
        </p:spPr>
      </p:pic>
      <p:sp>
        <p:nvSpPr>
          <p:cNvPr id="6" name="Text 3"/>
          <p:cNvSpPr/>
          <p:nvPr/>
        </p:nvSpPr>
        <p:spPr>
          <a:xfrm>
            <a:off x="10405872" y="2225613"/>
            <a:ext cx="960120" cy="292608"/>
          </a:xfrm>
          <a:prstGeom prst="rect">
            <a:avLst/>
          </a:prstGeom>
          <a:noFill/>
          <a:ln/>
        </p:spPr>
        <p:txBody>
          <a:bodyPr wrap="square" lIns="0" tIns="0" rIns="0" bIns="0" rtlCol="0" anchor="ctr"/>
          <a:lstStyle/>
          <a:p>
            <a:pPr marL="0" indent="0" algn="r">
              <a:buNone/>
            </a:pPr>
            <a:r>
              <a:rPr lang="en-US" sz="1150" dirty="0">
                <a:solidFill>
                  <a:srgbClr val="5A6B7D"/>
                </a:solidFill>
                <a:latin typeface="Calibri" pitchFamily="34" charset="0"/>
                <a:ea typeface="Calibri" pitchFamily="34" charset="-122"/>
                <a:cs typeface="Calibri" pitchFamily="34" charset="-120"/>
              </a:rPr>
              <a:t>(4.3)</a:t>
            </a:r>
            <a:endParaRPr lang="en-US" sz="1150" dirty="0"/>
          </a:p>
        </p:txBody>
      </p:sp>
      <p:sp>
        <p:nvSpPr>
          <p:cNvPr id="7" name="Shape 4"/>
          <p:cNvSpPr/>
          <p:nvPr/>
        </p:nvSpPr>
        <p:spPr>
          <a:xfrm>
            <a:off x="566928" y="3628266"/>
            <a:ext cx="3517392" cy="1938528"/>
          </a:xfrm>
          <a:prstGeom prst="roundRect">
            <a:avLst>
              <a:gd name="adj" fmla="val 4245"/>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8" name="Text 5"/>
          <p:cNvSpPr/>
          <p:nvPr/>
        </p:nvSpPr>
        <p:spPr>
          <a:xfrm>
            <a:off x="786384" y="3756282"/>
            <a:ext cx="3078480" cy="310896"/>
          </a:xfrm>
          <a:prstGeom prst="rect">
            <a:avLst/>
          </a:prstGeom>
          <a:noFill/>
          <a:ln/>
        </p:spPr>
        <p:txBody>
          <a:bodyPr wrap="square" lIns="0" tIns="0" rIns="0" bIns="0" rtlCol="0" anchor="ctr"/>
          <a:lstStyle/>
          <a:p>
            <a:pPr marL="0" indent="0">
              <a:buNone/>
            </a:pPr>
            <a:r>
              <a:rPr lang="en-US" sz="1350" b="1" dirty="0">
                <a:solidFill>
                  <a:srgbClr val="1C7293"/>
                </a:solidFill>
                <a:latin typeface="Calibri" pitchFamily="34" charset="0"/>
                <a:ea typeface="Calibri" pitchFamily="34" charset="-122"/>
                <a:cs typeface="Calibri" pitchFamily="34" charset="-120"/>
              </a:rPr>
              <a:t>Read the sum</a:t>
            </a:r>
            <a:endParaRPr lang="en-US" sz="1350" dirty="0"/>
          </a:p>
        </p:txBody>
      </p:sp>
      <p:sp>
        <p:nvSpPr>
          <p:cNvPr id="9" name="Text 6"/>
          <p:cNvSpPr/>
          <p:nvPr/>
        </p:nvSpPr>
        <p:spPr>
          <a:xfrm>
            <a:off x="786384" y="4103754"/>
            <a:ext cx="3078480" cy="1353312"/>
          </a:xfrm>
          <a:prstGeom prst="rect">
            <a:avLst/>
          </a:prstGeom>
          <a:noFill/>
          <a:ln/>
        </p:spPr>
        <p:txBody>
          <a:bodyPr wrap="square" lIns="0" tIns="0" rIns="0" bIns="0" rtlCol="0" anchor="t"/>
          <a:lstStyle/>
          <a:p>
            <a:pPr marL="0" indent="0">
              <a:buNone/>
            </a:pPr>
            <a:r>
              <a:rPr lang="en-US" sz="1200" dirty="0">
                <a:solidFill>
                  <a:srgbClr val="22354F"/>
                </a:solidFill>
                <a:latin typeface="Calibri" pitchFamily="34" charset="0"/>
                <a:ea typeface="Calibri" pitchFamily="34" charset="-122"/>
                <a:cs typeface="Calibri" pitchFamily="34" charset="-120"/>
              </a:rPr>
              <a:t>The sampled signal has the original spectrum, shrunk by 1/T, and then copied over and over at every multiple of the sampling frequency.</a:t>
            </a:r>
            <a:endParaRPr lang="en-US" sz="1200" dirty="0"/>
          </a:p>
        </p:txBody>
      </p:sp>
      <p:sp>
        <p:nvSpPr>
          <p:cNvPr id="10" name="Shape 7"/>
          <p:cNvSpPr/>
          <p:nvPr/>
        </p:nvSpPr>
        <p:spPr>
          <a:xfrm>
            <a:off x="4322064" y="3628266"/>
            <a:ext cx="3517392" cy="1938528"/>
          </a:xfrm>
          <a:prstGeom prst="roundRect">
            <a:avLst>
              <a:gd name="adj" fmla="val 4245"/>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11" name="Text 8"/>
          <p:cNvSpPr/>
          <p:nvPr/>
        </p:nvSpPr>
        <p:spPr>
          <a:xfrm>
            <a:off x="4541520" y="3756282"/>
            <a:ext cx="3078480" cy="310896"/>
          </a:xfrm>
          <a:prstGeom prst="rect">
            <a:avLst/>
          </a:prstGeom>
          <a:noFill/>
          <a:ln/>
        </p:spPr>
        <p:txBody>
          <a:bodyPr wrap="square" lIns="0" tIns="0" rIns="0" bIns="0" rtlCol="0" anchor="ctr"/>
          <a:lstStyle/>
          <a:p>
            <a:pPr marL="0" indent="0">
              <a:buNone/>
            </a:pPr>
            <a:r>
              <a:rPr lang="en-US" sz="1350" b="1" dirty="0">
                <a:solidFill>
                  <a:srgbClr val="C97A1E"/>
                </a:solidFill>
                <a:latin typeface="Calibri" pitchFamily="34" charset="0"/>
                <a:ea typeface="Calibri" pitchFamily="34" charset="-122"/>
                <a:cs typeface="Calibri" pitchFamily="34" charset="-120"/>
              </a:rPr>
              <a:t>Why repetition</a:t>
            </a:r>
            <a:endParaRPr lang="en-US" sz="1350" dirty="0"/>
          </a:p>
        </p:txBody>
      </p:sp>
      <p:sp>
        <p:nvSpPr>
          <p:cNvPr id="12" name="Text 9"/>
          <p:cNvSpPr/>
          <p:nvPr/>
        </p:nvSpPr>
        <p:spPr>
          <a:xfrm>
            <a:off x="4541520" y="4103754"/>
            <a:ext cx="3078480" cy="1353312"/>
          </a:xfrm>
          <a:prstGeom prst="rect">
            <a:avLst/>
          </a:prstGeom>
          <a:noFill/>
          <a:ln/>
        </p:spPr>
        <p:txBody>
          <a:bodyPr wrap="square" lIns="0" tIns="0" rIns="0" bIns="0" rtlCol="0" anchor="t"/>
          <a:lstStyle/>
          <a:p>
            <a:pPr marL="0" indent="0">
              <a:buNone/>
            </a:pPr>
            <a:r>
              <a:rPr lang="en-US" sz="1200" dirty="0">
                <a:solidFill>
                  <a:srgbClr val="22354F"/>
                </a:solidFill>
                <a:latin typeface="Calibri" pitchFamily="34" charset="0"/>
                <a:ea typeface="Calibri" pitchFamily="34" charset="-122"/>
                <a:cs typeface="Calibri" pitchFamily="34" charset="-120"/>
              </a:rPr>
              <a:t>The row of spikes repeats in time, so its own spectrum is also a row of spikes. Combining with a spike at some frequency simply drops a copy of the spectrum at that frequency.</a:t>
            </a:r>
            <a:endParaRPr lang="en-US" sz="1200" dirty="0"/>
          </a:p>
        </p:txBody>
      </p:sp>
      <p:sp>
        <p:nvSpPr>
          <p:cNvPr id="13" name="Shape 10"/>
          <p:cNvSpPr/>
          <p:nvPr/>
        </p:nvSpPr>
        <p:spPr>
          <a:xfrm>
            <a:off x="8077200" y="3628266"/>
            <a:ext cx="3517392" cy="1938528"/>
          </a:xfrm>
          <a:prstGeom prst="roundRect">
            <a:avLst>
              <a:gd name="adj" fmla="val 4245"/>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14" name="Text 11"/>
          <p:cNvSpPr/>
          <p:nvPr/>
        </p:nvSpPr>
        <p:spPr>
          <a:xfrm>
            <a:off x="8296656" y="3756282"/>
            <a:ext cx="3078480" cy="310896"/>
          </a:xfrm>
          <a:prstGeom prst="rect">
            <a:avLst/>
          </a:prstGeom>
          <a:noFill/>
          <a:ln/>
        </p:spPr>
        <p:txBody>
          <a:bodyPr wrap="square" lIns="0" tIns="0" rIns="0" bIns="0" rtlCol="0" anchor="ctr"/>
          <a:lstStyle/>
          <a:p>
            <a:pPr marL="0" indent="0">
              <a:buNone/>
            </a:pPr>
            <a:r>
              <a:rPr lang="en-US" sz="1350" b="1" dirty="0">
                <a:solidFill>
                  <a:srgbClr val="B23A48"/>
                </a:solidFill>
                <a:latin typeface="Calibri" pitchFamily="34" charset="0"/>
                <a:ea typeface="Calibri" pitchFamily="34" charset="-122"/>
                <a:cs typeface="Calibri" pitchFamily="34" charset="-120"/>
              </a:rPr>
              <a:t>The consequence</a:t>
            </a:r>
            <a:endParaRPr lang="en-US" sz="1350" dirty="0"/>
          </a:p>
        </p:txBody>
      </p:sp>
      <p:sp>
        <p:nvSpPr>
          <p:cNvPr id="15" name="Text 12"/>
          <p:cNvSpPr/>
          <p:nvPr/>
        </p:nvSpPr>
        <p:spPr>
          <a:xfrm>
            <a:off x="8296656" y="4103754"/>
            <a:ext cx="3078480" cy="1353312"/>
          </a:xfrm>
          <a:prstGeom prst="rect">
            <a:avLst/>
          </a:prstGeom>
          <a:noFill/>
          <a:ln/>
        </p:spPr>
        <p:txBody>
          <a:bodyPr wrap="square" lIns="0" tIns="0" rIns="0" bIns="0" rtlCol="0" anchor="t"/>
          <a:lstStyle/>
          <a:p>
            <a:pPr marL="0" indent="0">
              <a:buNone/>
            </a:pPr>
            <a:r>
              <a:rPr lang="en-US" sz="1200" dirty="0">
                <a:solidFill>
                  <a:srgbClr val="22354F"/>
                </a:solidFill>
                <a:latin typeface="Calibri" pitchFamily="34" charset="0"/>
                <a:ea typeface="Calibri" pitchFamily="34" charset="-122"/>
                <a:cs typeface="Calibri" pitchFamily="34" charset="-120"/>
              </a:rPr>
              <a:t>If the original spectrum is too wide, neighbouring copies run into each other and add together. Once two numbers have been added, no one can tell you what the two were.</a:t>
            </a:r>
            <a:endParaRPr lang="en-US" sz="1200" dirty="0"/>
          </a:p>
        </p:txBody>
      </p:sp>
      <p:sp>
        <p:nvSpPr>
          <p:cNvPr id="16" name="Shape 13"/>
          <p:cNvSpPr/>
          <p:nvPr/>
        </p:nvSpPr>
        <p:spPr>
          <a:xfrm>
            <a:off x="566928" y="5650992"/>
            <a:ext cx="11027664" cy="676656"/>
          </a:xfrm>
          <a:prstGeom prst="roundRect">
            <a:avLst>
              <a:gd name="adj" fmla="val 10811"/>
            </a:avLst>
          </a:prstGeom>
          <a:solidFill>
            <a:srgbClr val="EDF2F5"/>
          </a:solidFill>
          <a:ln w="13970">
            <a:solidFill>
              <a:srgbClr val="1C7293"/>
            </a:solidFill>
            <a:prstDash val="solid"/>
          </a:ln>
        </p:spPr>
      </p:sp>
      <p:sp>
        <p:nvSpPr>
          <p:cNvPr id="17" name="Text 14"/>
          <p:cNvSpPr/>
          <p:nvPr/>
        </p:nvSpPr>
        <p:spPr>
          <a:xfrm>
            <a:off x="786384" y="5650992"/>
            <a:ext cx="10588752" cy="676656"/>
          </a:xfrm>
          <a:prstGeom prst="rect">
            <a:avLst/>
          </a:prstGeom>
          <a:noFill/>
          <a:ln/>
        </p:spPr>
        <p:txBody>
          <a:bodyPr wrap="square" lIns="0" tIns="0" rIns="0" bIns="0" rtlCol="0" anchor="ctr"/>
          <a:lstStyle/>
          <a:p>
            <a:pPr marL="0" indent="0">
              <a:buNone/>
            </a:pPr>
            <a:r>
              <a:rPr lang="en-US" sz="1150" b="1" dirty="0">
                <a:solidFill>
                  <a:srgbClr val="1C7293"/>
                </a:solidFill>
                <a:latin typeface="Calibri" pitchFamily="34" charset="0"/>
                <a:ea typeface="Calibri" pitchFamily="34" charset="-122"/>
                <a:cs typeface="Calibri" pitchFamily="34" charset="-120"/>
              </a:rPr>
              <a:t>Key point   </a:t>
            </a:r>
            <a:r>
              <a:rPr lang="en-US" sz="1300" dirty="0">
                <a:solidFill>
                  <a:srgbClr val="22354F"/>
                </a:solidFill>
                <a:latin typeface="Calibri" pitchFamily="34" charset="0"/>
                <a:ea typeface="Calibri" pitchFamily="34" charset="-122"/>
                <a:cs typeface="Calibri" pitchFamily="34" charset="-120"/>
              </a:rPr>
              <a:t>Taking samples in time makes the spectrum repeat in frequency. It is the same rule you met in Chapter 2, where a repeating signal gave a spiky spectrum, just used the other way round.</a:t>
            </a:r>
            <a:endParaRPr lang="en-US" sz="1150" dirty="0"/>
          </a:p>
        </p:txBody>
      </p:sp>
      <p:sp>
        <p:nvSpPr>
          <p:cNvPr id="18" name="Text 15"/>
          <p:cNvSpPr/>
          <p:nvPr/>
        </p:nvSpPr>
        <p:spPr>
          <a:xfrm>
            <a:off x="566928" y="6473952"/>
            <a:ext cx="8595360" cy="237744"/>
          </a:xfrm>
          <a:prstGeom prst="rect">
            <a:avLst/>
          </a:prstGeom>
          <a:noFill/>
          <a:ln/>
        </p:spPr>
        <p:txBody>
          <a:bodyPr wrap="square" lIns="0" tIns="0" rIns="0" bIns="0" rtlCol="0" anchor="ctr"/>
          <a:lstStyle/>
          <a:p>
            <a:pPr marL="0" indent="0">
              <a:buNone/>
            </a:pPr>
            <a:r>
              <a:rPr lang="en-US" sz="900" dirty="0">
                <a:solidFill>
                  <a:srgbClr val="5A6B7D"/>
                </a:solidFill>
                <a:latin typeface="Calibri" pitchFamily="34" charset="0"/>
                <a:ea typeface="Calibri" pitchFamily="34" charset="-122"/>
                <a:cs typeface="Calibri" pitchFamily="34" charset="-120"/>
              </a:rPr>
              <a:t>CSE 5112  ·  Module 1  ·  Foundations of DSP</a:t>
            </a:r>
            <a:endParaRPr lang="en-US" sz="900" dirty="0"/>
          </a:p>
        </p:txBody>
      </p:sp>
      <p:sp>
        <p:nvSpPr>
          <p:cNvPr id="19" name="Text 16"/>
          <p:cNvSpPr/>
          <p:nvPr/>
        </p:nvSpPr>
        <p:spPr>
          <a:xfrm>
            <a:off x="10680192" y="6473952"/>
            <a:ext cx="914400" cy="237744"/>
          </a:xfrm>
          <a:prstGeom prst="rect">
            <a:avLst/>
          </a:prstGeom>
          <a:noFill/>
          <a:ln/>
        </p:spPr>
        <p:txBody>
          <a:bodyPr wrap="square" lIns="0" tIns="0" rIns="0" bIns="0" rtlCol="0" anchor="ctr"/>
          <a:lstStyle/>
          <a:p>
            <a:pPr marL="0" indent="0" algn="r">
              <a:buNone/>
            </a:pPr>
            <a:r>
              <a:rPr lang="en-US" sz="900" dirty="0">
                <a:solidFill>
                  <a:srgbClr val="5A6B7D"/>
                </a:solidFill>
                <a:latin typeface="Calibri" pitchFamily="34" charset="0"/>
                <a:ea typeface="Calibri" pitchFamily="34" charset="-122"/>
                <a:cs typeface="Calibri" pitchFamily="34" charset="-120"/>
              </a:rPr>
              <a:t>58</a:t>
            </a:r>
            <a:endParaRPr lang="en-US" sz="900"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66928" y="365760"/>
            <a:ext cx="11027664" cy="566928"/>
          </a:xfrm>
          <a:prstGeom prst="rect">
            <a:avLst/>
          </a:prstGeom>
          <a:noFill/>
          <a:ln/>
        </p:spPr>
        <p:txBody>
          <a:bodyPr wrap="square" lIns="0" tIns="0" rIns="0" bIns="0" rtlCol="0" anchor="ctr"/>
          <a:lstStyle/>
          <a:p>
            <a:pPr marL="0" indent="0">
              <a:buNone/>
            </a:pPr>
            <a:r>
              <a:rPr lang="en-US" sz="2900" b="1" dirty="0">
                <a:solidFill>
                  <a:srgbClr val="16243D"/>
                </a:solidFill>
                <a:latin typeface="Cambria" pitchFamily="34" charset="0"/>
                <a:ea typeface="Cambria" pitchFamily="34" charset="-122"/>
                <a:cs typeface="Cambria" pitchFamily="34" charset="-120"/>
              </a:rPr>
              <a:t>The picture that carries the whole theorem</a:t>
            </a:r>
            <a:endParaRPr lang="en-US" sz="2900" dirty="0"/>
          </a:p>
        </p:txBody>
      </p:sp>
      <p:sp>
        <p:nvSpPr>
          <p:cNvPr id="3" name="Text 1"/>
          <p:cNvSpPr/>
          <p:nvPr/>
        </p:nvSpPr>
        <p:spPr>
          <a:xfrm>
            <a:off x="566928" y="914400"/>
            <a:ext cx="11027664" cy="347472"/>
          </a:xfrm>
          <a:prstGeom prst="rect">
            <a:avLst/>
          </a:prstGeom>
          <a:noFill/>
          <a:ln/>
        </p:spPr>
        <p:txBody>
          <a:bodyPr wrap="square" lIns="0" tIns="0" rIns="0" bIns="0" rtlCol="0" anchor="ctr"/>
          <a:lstStyle/>
          <a:p>
            <a:pPr marL="0" indent="0">
              <a:buNone/>
            </a:pPr>
            <a:r>
              <a:rPr lang="en-US" sz="1350" dirty="0">
                <a:solidFill>
                  <a:srgbClr val="43596E"/>
                </a:solidFill>
                <a:latin typeface="Calibri" pitchFamily="34" charset="0"/>
                <a:ea typeface="Calibri" pitchFamily="34" charset="-122"/>
                <a:cs typeface="Calibri" pitchFamily="34" charset="-120"/>
              </a:rPr>
              <a:t>One signal, two sampling rates, two completely different outcomes</a:t>
            </a:r>
            <a:endParaRPr lang="en-US" sz="1350" dirty="0"/>
          </a:p>
        </p:txBody>
      </p:sp>
      <p:pic>
        <p:nvPicPr>
          <p:cNvPr id="4" name="Image 0" descr="assets/fig/sampling_spec.png"/>
          <p:cNvPicPr>
            <a:picLocks noChangeAspect="1"/>
          </p:cNvPicPr>
          <p:nvPr/>
        </p:nvPicPr>
        <p:blipFill>
          <a:blip r:embed="rId3"/>
          <a:stretch>
            <a:fillRect/>
          </a:stretch>
        </p:blipFill>
        <p:spPr>
          <a:xfrm>
            <a:off x="1737360" y="1335024"/>
            <a:ext cx="8686800" cy="3859456"/>
          </a:xfrm>
          <a:prstGeom prst="rect">
            <a:avLst/>
          </a:prstGeom>
        </p:spPr>
      </p:pic>
      <p:sp>
        <p:nvSpPr>
          <p:cNvPr id="5" name="Text 2"/>
          <p:cNvSpPr/>
          <p:nvPr/>
        </p:nvSpPr>
        <p:spPr>
          <a:xfrm>
            <a:off x="1051560" y="5231056"/>
            <a:ext cx="10058400" cy="274320"/>
          </a:xfrm>
          <a:prstGeom prst="rect">
            <a:avLst/>
          </a:prstGeom>
          <a:noFill/>
          <a:ln/>
        </p:spPr>
        <p:txBody>
          <a:bodyPr wrap="square" lIns="0" tIns="0" rIns="0" bIns="0" rtlCol="0" anchor="ctr"/>
          <a:lstStyle/>
          <a:p>
            <a:pPr marL="0" indent="0" algn="ctr">
              <a:buNone/>
            </a:pPr>
            <a:r>
              <a:rPr lang="en-US" sz="1100" i="1" dirty="0">
                <a:solidFill>
                  <a:srgbClr val="5A6B7D"/>
                </a:solidFill>
                <a:latin typeface="Calibri" pitchFamily="34" charset="0"/>
                <a:ea typeface="Calibri" pitchFamily="34" charset="-122"/>
                <a:cs typeface="Calibri" pitchFamily="34" charset="-120"/>
              </a:rPr>
              <a:t>Solid blue is the baseband spectrum; dashed grey are the replicas created by sampling. Dotted vertical lines mark ±Ωₛ/2.</a:t>
            </a:r>
            <a:endParaRPr lang="en-US" sz="1100" dirty="0"/>
          </a:p>
        </p:txBody>
      </p:sp>
      <p:sp>
        <p:nvSpPr>
          <p:cNvPr id="6" name="Shape 3"/>
          <p:cNvSpPr/>
          <p:nvPr/>
        </p:nvSpPr>
        <p:spPr>
          <a:xfrm>
            <a:off x="566928" y="5560240"/>
            <a:ext cx="11027664" cy="676656"/>
          </a:xfrm>
          <a:prstGeom prst="roundRect">
            <a:avLst>
              <a:gd name="adj" fmla="val 10811"/>
            </a:avLst>
          </a:prstGeom>
          <a:solidFill>
            <a:srgbClr val="EDF2F5"/>
          </a:solidFill>
          <a:ln w="13970">
            <a:solidFill>
              <a:srgbClr val="B23A48"/>
            </a:solidFill>
            <a:prstDash val="solid"/>
          </a:ln>
        </p:spPr>
      </p:sp>
      <p:sp>
        <p:nvSpPr>
          <p:cNvPr id="7" name="Text 4"/>
          <p:cNvSpPr/>
          <p:nvPr/>
        </p:nvSpPr>
        <p:spPr>
          <a:xfrm>
            <a:off x="786384" y="5560240"/>
            <a:ext cx="10588752" cy="676656"/>
          </a:xfrm>
          <a:prstGeom prst="rect">
            <a:avLst/>
          </a:prstGeom>
          <a:noFill/>
          <a:ln/>
        </p:spPr>
        <p:txBody>
          <a:bodyPr wrap="square" lIns="0" tIns="0" rIns="0" bIns="0" rtlCol="0" anchor="ctr"/>
          <a:lstStyle/>
          <a:p>
            <a:pPr marL="0" indent="0">
              <a:buNone/>
            </a:pPr>
            <a:r>
              <a:rPr lang="en-US" sz="1150" b="1" dirty="0">
                <a:solidFill>
                  <a:srgbClr val="B23A48"/>
                </a:solidFill>
                <a:latin typeface="Calibri" pitchFamily="34" charset="0"/>
                <a:ea typeface="Calibri" pitchFamily="34" charset="-122"/>
                <a:cs typeface="Calibri" pitchFamily="34" charset="-120"/>
              </a:rPr>
              <a:t>Key point   </a:t>
            </a:r>
            <a:r>
              <a:rPr lang="en-US" sz="1300" dirty="0">
                <a:solidFill>
                  <a:srgbClr val="22354F"/>
                </a:solidFill>
                <a:latin typeface="Calibri" pitchFamily="34" charset="0"/>
                <a:ea typeface="Calibri" pitchFamily="34" charset="-122"/>
                <a:cs typeface="Calibri" pitchFamily="34" charset="-120"/>
              </a:rPr>
              <a:t>In the top picture a filter can cut out the blue triangle on its own, and the original comes back perfectly. In the bottom picture the red areas belong to two copies at once, and no filter can separate a sum back into its parts.</a:t>
            </a:r>
            <a:endParaRPr lang="en-US" sz="1150" dirty="0"/>
          </a:p>
        </p:txBody>
      </p:sp>
      <p:sp>
        <p:nvSpPr>
          <p:cNvPr id="8" name="Text 5"/>
          <p:cNvSpPr/>
          <p:nvPr/>
        </p:nvSpPr>
        <p:spPr>
          <a:xfrm>
            <a:off x="566928" y="6473952"/>
            <a:ext cx="8595360" cy="237744"/>
          </a:xfrm>
          <a:prstGeom prst="rect">
            <a:avLst/>
          </a:prstGeom>
          <a:noFill/>
          <a:ln/>
        </p:spPr>
        <p:txBody>
          <a:bodyPr wrap="square" lIns="0" tIns="0" rIns="0" bIns="0" rtlCol="0" anchor="ctr"/>
          <a:lstStyle/>
          <a:p>
            <a:pPr marL="0" indent="0">
              <a:buNone/>
            </a:pPr>
            <a:r>
              <a:rPr lang="en-US" sz="900" dirty="0">
                <a:solidFill>
                  <a:srgbClr val="5A6B7D"/>
                </a:solidFill>
                <a:latin typeface="Calibri" pitchFamily="34" charset="0"/>
                <a:ea typeface="Calibri" pitchFamily="34" charset="-122"/>
                <a:cs typeface="Calibri" pitchFamily="34" charset="-120"/>
              </a:rPr>
              <a:t>CSE 5112  ·  Module 1  ·  Foundations of DSP</a:t>
            </a:r>
            <a:endParaRPr lang="en-US" sz="900" dirty="0"/>
          </a:p>
        </p:txBody>
      </p:sp>
      <p:sp>
        <p:nvSpPr>
          <p:cNvPr id="9" name="Text 6"/>
          <p:cNvSpPr/>
          <p:nvPr/>
        </p:nvSpPr>
        <p:spPr>
          <a:xfrm>
            <a:off x="10680192" y="6473952"/>
            <a:ext cx="914400" cy="237744"/>
          </a:xfrm>
          <a:prstGeom prst="rect">
            <a:avLst/>
          </a:prstGeom>
          <a:noFill/>
          <a:ln/>
        </p:spPr>
        <p:txBody>
          <a:bodyPr wrap="square" lIns="0" tIns="0" rIns="0" bIns="0" rtlCol="0" anchor="ctr"/>
          <a:lstStyle/>
          <a:p>
            <a:pPr marL="0" indent="0" algn="r">
              <a:buNone/>
            </a:pPr>
            <a:r>
              <a:rPr lang="en-US" sz="900" dirty="0">
                <a:solidFill>
                  <a:srgbClr val="5A6B7D"/>
                </a:solidFill>
                <a:latin typeface="Calibri" pitchFamily="34" charset="0"/>
                <a:ea typeface="Calibri" pitchFamily="34" charset="-122"/>
                <a:cs typeface="Calibri" pitchFamily="34" charset="-120"/>
              </a:rPr>
              <a:t>59</a:t>
            </a:r>
            <a:endParaRPr lang="en-US" sz="90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6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66928" y="365760"/>
            <a:ext cx="11027664" cy="566928"/>
          </a:xfrm>
          <a:prstGeom prst="rect">
            <a:avLst/>
          </a:prstGeom>
          <a:noFill/>
          <a:ln/>
        </p:spPr>
        <p:txBody>
          <a:bodyPr wrap="square" lIns="0" tIns="0" rIns="0" bIns="0" rtlCol="0" anchor="ctr"/>
          <a:lstStyle/>
          <a:p>
            <a:pPr marL="0" indent="0">
              <a:buNone/>
            </a:pPr>
            <a:r>
              <a:rPr lang="en-US" sz="2900" b="1" dirty="0">
                <a:solidFill>
                  <a:srgbClr val="16243D"/>
                </a:solidFill>
                <a:latin typeface="Cambria" pitchFamily="34" charset="0"/>
                <a:ea typeface="Cambria" pitchFamily="34" charset="-122"/>
                <a:cs typeface="Cambria" pitchFamily="34" charset="-120"/>
              </a:rPr>
              <a:t>How to read the replica picture</a:t>
            </a:r>
            <a:endParaRPr lang="en-US" sz="2900" dirty="0"/>
          </a:p>
        </p:txBody>
      </p:sp>
      <p:sp>
        <p:nvSpPr>
          <p:cNvPr id="3" name="Text 1"/>
          <p:cNvSpPr/>
          <p:nvPr/>
        </p:nvSpPr>
        <p:spPr>
          <a:xfrm>
            <a:off x="566928" y="914400"/>
            <a:ext cx="11027664" cy="347472"/>
          </a:xfrm>
          <a:prstGeom prst="rect">
            <a:avLst/>
          </a:prstGeom>
          <a:noFill/>
          <a:ln/>
        </p:spPr>
        <p:txBody>
          <a:bodyPr wrap="square" lIns="0" tIns="0" rIns="0" bIns="0" rtlCol="0" anchor="ctr"/>
          <a:lstStyle/>
          <a:p>
            <a:pPr marL="0" indent="0">
              <a:buNone/>
            </a:pPr>
            <a:r>
              <a:rPr lang="en-US" sz="1350" dirty="0">
                <a:solidFill>
                  <a:srgbClr val="43596E"/>
                </a:solidFill>
                <a:latin typeface="Calibri" pitchFamily="34" charset="0"/>
                <a:ea typeface="Calibri" pitchFamily="34" charset="-122"/>
                <a:cs typeface="Calibri" pitchFamily="34" charset="-120"/>
              </a:rPr>
              <a:t>Going through the figure piece by piece, because it carries the whole chapter</a:t>
            </a:r>
            <a:endParaRPr lang="en-US" sz="1350" dirty="0"/>
          </a:p>
        </p:txBody>
      </p:sp>
      <p:sp>
        <p:nvSpPr>
          <p:cNvPr id="4" name="Shape 2"/>
          <p:cNvSpPr/>
          <p:nvPr/>
        </p:nvSpPr>
        <p:spPr>
          <a:xfrm>
            <a:off x="566928" y="1389888"/>
            <a:ext cx="11027664" cy="658368"/>
          </a:xfrm>
          <a:prstGeom prst="roundRect">
            <a:avLst>
              <a:gd name="adj" fmla="val 12500"/>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5" name="Shape 3"/>
          <p:cNvSpPr/>
          <p:nvPr/>
        </p:nvSpPr>
        <p:spPr>
          <a:xfrm>
            <a:off x="768096" y="1517904"/>
            <a:ext cx="402336" cy="402336"/>
          </a:xfrm>
          <a:prstGeom prst="ellipse">
            <a:avLst/>
          </a:prstGeom>
          <a:solidFill>
            <a:srgbClr val="1C7293"/>
          </a:solidFill>
          <a:ln w="12700">
            <a:solidFill>
              <a:srgbClr val="333333"/>
            </a:solidFill>
            <a:prstDash val="solid"/>
          </a:ln>
        </p:spPr>
      </p:sp>
      <p:sp>
        <p:nvSpPr>
          <p:cNvPr id="6" name="Text 4"/>
          <p:cNvSpPr/>
          <p:nvPr/>
        </p:nvSpPr>
        <p:spPr>
          <a:xfrm>
            <a:off x="768096" y="1517904"/>
            <a:ext cx="402336" cy="402336"/>
          </a:xfrm>
          <a:prstGeom prst="rect">
            <a:avLst/>
          </a:prstGeom>
          <a:noFill/>
          <a:ln/>
        </p:spPr>
        <p:txBody>
          <a:bodyPr wrap="square" lIns="0" tIns="0" rIns="0" bIns="0"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1</a:t>
            </a:r>
            <a:endParaRPr lang="en-US" sz="1250" dirty="0"/>
          </a:p>
        </p:txBody>
      </p:sp>
      <p:sp>
        <p:nvSpPr>
          <p:cNvPr id="7" name="Text 5"/>
          <p:cNvSpPr/>
          <p:nvPr/>
        </p:nvSpPr>
        <p:spPr>
          <a:xfrm>
            <a:off x="1335024" y="1463040"/>
            <a:ext cx="4023360" cy="512064"/>
          </a:xfrm>
          <a:prstGeom prst="rect">
            <a:avLst/>
          </a:prstGeom>
          <a:noFill/>
          <a:ln/>
        </p:spPr>
        <p:txBody>
          <a:bodyPr wrap="square" lIns="0" tIns="0" rIns="0" bIns="0" rtlCol="0" anchor="ctr"/>
          <a:lstStyle/>
          <a:p>
            <a:pPr marL="0" indent="0">
              <a:buNone/>
            </a:pPr>
            <a:r>
              <a:rPr lang="en-US" sz="1250" b="1" dirty="0">
                <a:solidFill>
                  <a:srgbClr val="1C7293"/>
                </a:solidFill>
                <a:latin typeface="Calibri" pitchFamily="34" charset="0"/>
                <a:ea typeface="Calibri" pitchFamily="34" charset="-122"/>
                <a:cs typeface="Calibri" pitchFamily="34" charset="-120"/>
              </a:rPr>
              <a:t>The solid blue triangle in the middle</a:t>
            </a:r>
            <a:endParaRPr lang="en-US" sz="1250" dirty="0"/>
          </a:p>
        </p:txBody>
      </p:sp>
      <p:sp>
        <p:nvSpPr>
          <p:cNvPr id="8" name="Text 6"/>
          <p:cNvSpPr/>
          <p:nvPr/>
        </p:nvSpPr>
        <p:spPr>
          <a:xfrm>
            <a:off x="5522976" y="1463040"/>
            <a:ext cx="5852160" cy="512064"/>
          </a:xfrm>
          <a:prstGeom prst="rect">
            <a:avLst/>
          </a:prstGeom>
          <a:noFill/>
          <a:ln/>
        </p:spPr>
        <p:txBody>
          <a:bodyPr wrap="square" lIns="0" tIns="0" rIns="0" bIns="0" rtlCol="0" anchor="ctr"/>
          <a:lstStyle/>
          <a:p>
            <a:pPr marL="0" indent="0">
              <a:buNone/>
            </a:pPr>
            <a:r>
              <a:rPr lang="en-US" sz="1150" dirty="0">
                <a:solidFill>
                  <a:srgbClr val="22354F"/>
                </a:solidFill>
                <a:latin typeface="Calibri" pitchFamily="34" charset="0"/>
                <a:ea typeface="Calibri" pitchFamily="34" charset="-122"/>
                <a:cs typeface="Calibri" pitchFamily="34" charset="-120"/>
              </a:rPr>
              <a:t>This is the original signal's spectrum, sitting where it always was. Its width tells you the highest frequency the signal contains.</a:t>
            </a:r>
            <a:endParaRPr lang="en-US" sz="1150" dirty="0"/>
          </a:p>
        </p:txBody>
      </p:sp>
      <p:sp>
        <p:nvSpPr>
          <p:cNvPr id="9" name="Shape 7"/>
          <p:cNvSpPr/>
          <p:nvPr/>
        </p:nvSpPr>
        <p:spPr>
          <a:xfrm>
            <a:off x="566928" y="2139696"/>
            <a:ext cx="11027664" cy="658368"/>
          </a:xfrm>
          <a:prstGeom prst="roundRect">
            <a:avLst>
              <a:gd name="adj" fmla="val 12500"/>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10" name="Shape 8"/>
          <p:cNvSpPr/>
          <p:nvPr/>
        </p:nvSpPr>
        <p:spPr>
          <a:xfrm>
            <a:off x="768096" y="2267712"/>
            <a:ext cx="402336" cy="402336"/>
          </a:xfrm>
          <a:prstGeom prst="ellipse">
            <a:avLst/>
          </a:prstGeom>
          <a:solidFill>
            <a:srgbClr val="5A6B7D"/>
          </a:solidFill>
          <a:ln w="12700">
            <a:solidFill>
              <a:srgbClr val="333333"/>
            </a:solidFill>
            <a:prstDash val="solid"/>
          </a:ln>
        </p:spPr>
      </p:sp>
      <p:sp>
        <p:nvSpPr>
          <p:cNvPr id="11" name="Text 9"/>
          <p:cNvSpPr/>
          <p:nvPr/>
        </p:nvSpPr>
        <p:spPr>
          <a:xfrm>
            <a:off x="768096" y="2267712"/>
            <a:ext cx="402336" cy="402336"/>
          </a:xfrm>
          <a:prstGeom prst="rect">
            <a:avLst/>
          </a:prstGeom>
          <a:noFill/>
          <a:ln/>
        </p:spPr>
        <p:txBody>
          <a:bodyPr wrap="square" lIns="0" tIns="0" rIns="0" bIns="0"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2</a:t>
            </a:r>
            <a:endParaRPr lang="en-US" sz="1250" dirty="0"/>
          </a:p>
        </p:txBody>
      </p:sp>
      <p:sp>
        <p:nvSpPr>
          <p:cNvPr id="12" name="Text 10"/>
          <p:cNvSpPr/>
          <p:nvPr/>
        </p:nvSpPr>
        <p:spPr>
          <a:xfrm>
            <a:off x="1335024" y="2212848"/>
            <a:ext cx="4023360" cy="512064"/>
          </a:xfrm>
          <a:prstGeom prst="rect">
            <a:avLst/>
          </a:prstGeom>
          <a:noFill/>
          <a:ln/>
        </p:spPr>
        <p:txBody>
          <a:bodyPr wrap="square" lIns="0" tIns="0" rIns="0" bIns="0" rtlCol="0" anchor="ctr"/>
          <a:lstStyle/>
          <a:p>
            <a:pPr marL="0" indent="0">
              <a:buNone/>
            </a:pPr>
            <a:r>
              <a:rPr lang="en-US" sz="1250" b="1" dirty="0">
                <a:solidFill>
                  <a:srgbClr val="5A6B7D"/>
                </a:solidFill>
                <a:latin typeface="Calibri" pitchFamily="34" charset="0"/>
                <a:ea typeface="Calibri" pitchFamily="34" charset="-122"/>
                <a:cs typeface="Calibri" pitchFamily="34" charset="-120"/>
              </a:rPr>
              <a:t>The dashed grey triangles</a:t>
            </a:r>
            <a:endParaRPr lang="en-US" sz="1250" dirty="0"/>
          </a:p>
        </p:txBody>
      </p:sp>
      <p:sp>
        <p:nvSpPr>
          <p:cNvPr id="13" name="Text 11"/>
          <p:cNvSpPr/>
          <p:nvPr/>
        </p:nvSpPr>
        <p:spPr>
          <a:xfrm>
            <a:off x="5522976" y="2212848"/>
            <a:ext cx="5852160" cy="512064"/>
          </a:xfrm>
          <a:prstGeom prst="rect">
            <a:avLst/>
          </a:prstGeom>
          <a:noFill/>
          <a:ln/>
        </p:spPr>
        <p:txBody>
          <a:bodyPr wrap="square" lIns="0" tIns="0" rIns="0" bIns="0" rtlCol="0" anchor="ctr"/>
          <a:lstStyle/>
          <a:p>
            <a:pPr marL="0" indent="0">
              <a:buNone/>
            </a:pPr>
            <a:r>
              <a:rPr lang="en-US" sz="1150" dirty="0">
                <a:solidFill>
                  <a:srgbClr val="22354F"/>
                </a:solidFill>
                <a:latin typeface="Calibri" pitchFamily="34" charset="0"/>
                <a:ea typeface="Calibri" pitchFamily="34" charset="-122"/>
                <a:cs typeface="Calibri" pitchFamily="34" charset="-120"/>
              </a:rPr>
              <a:t>These are the copies created by sampling. They are not real signal; they are an artefact of having taken samples. They repeat forever in both directions.</a:t>
            </a:r>
            <a:endParaRPr lang="en-US" sz="1150" dirty="0"/>
          </a:p>
        </p:txBody>
      </p:sp>
      <p:sp>
        <p:nvSpPr>
          <p:cNvPr id="14" name="Shape 12"/>
          <p:cNvSpPr/>
          <p:nvPr/>
        </p:nvSpPr>
        <p:spPr>
          <a:xfrm>
            <a:off x="566928" y="2889504"/>
            <a:ext cx="11027664" cy="658368"/>
          </a:xfrm>
          <a:prstGeom prst="roundRect">
            <a:avLst>
              <a:gd name="adj" fmla="val 12500"/>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15" name="Shape 13"/>
          <p:cNvSpPr/>
          <p:nvPr/>
        </p:nvSpPr>
        <p:spPr>
          <a:xfrm>
            <a:off x="768096" y="3017520"/>
            <a:ext cx="402336" cy="402336"/>
          </a:xfrm>
          <a:prstGeom prst="ellipse">
            <a:avLst/>
          </a:prstGeom>
          <a:solidFill>
            <a:srgbClr val="C97A1E"/>
          </a:solidFill>
          <a:ln w="12700">
            <a:solidFill>
              <a:srgbClr val="333333"/>
            </a:solidFill>
            <a:prstDash val="solid"/>
          </a:ln>
        </p:spPr>
      </p:sp>
      <p:sp>
        <p:nvSpPr>
          <p:cNvPr id="16" name="Text 14"/>
          <p:cNvSpPr/>
          <p:nvPr/>
        </p:nvSpPr>
        <p:spPr>
          <a:xfrm>
            <a:off x="768096" y="3017520"/>
            <a:ext cx="402336" cy="402336"/>
          </a:xfrm>
          <a:prstGeom prst="rect">
            <a:avLst/>
          </a:prstGeom>
          <a:noFill/>
          <a:ln/>
        </p:spPr>
        <p:txBody>
          <a:bodyPr wrap="square" lIns="0" tIns="0" rIns="0" bIns="0"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3</a:t>
            </a:r>
            <a:endParaRPr lang="en-US" sz="1250" dirty="0"/>
          </a:p>
        </p:txBody>
      </p:sp>
      <p:sp>
        <p:nvSpPr>
          <p:cNvPr id="17" name="Text 15"/>
          <p:cNvSpPr/>
          <p:nvPr/>
        </p:nvSpPr>
        <p:spPr>
          <a:xfrm>
            <a:off x="1335024" y="2962656"/>
            <a:ext cx="4023360" cy="512064"/>
          </a:xfrm>
          <a:prstGeom prst="rect">
            <a:avLst/>
          </a:prstGeom>
          <a:noFill/>
          <a:ln/>
        </p:spPr>
        <p:txBody>
          <a:bodyPr wrap="square" lIns="0" tIns="0" rIns="0" bIns="0" rtlCol="0" anchor="ctr"/>
          <a:lstStyle/>
          <a:p>
            <a:pPr marL="0" indent="0">
              <a:buNone/>
            </a:pPr>
            <a:r>
              <a:rPr lang="en-US" sz="1250" b="1" dirty="0">
                <a:solidFill>
                  <a:srgbClr val="C97A1E"/>
                </a:solidFill>
                <a:latin typeface="Calibri" pitchFamily="34" charset="0"/>
                <a:ea typeface="Calibri" pitchFamily="34" charset="-122"/>
                <a:cs typeface="Calibri" pitchFamily="34" charset="-120"/>
              </a:rPr>
              <a:t>The spacing between copies</a:t>
            </a:r>
            <a:endParaRPr lang="en-US" sz="1250" dirty="0"/>
          </a:p>
        </p:txBody>
      </p:sp>
      <p:sp>
        <p:nvSpPr>
          <p:cNvPr id="18" name="Text 16"/>
          <p:cNvSpPr/>
          <p:nvPr/>
        </p:nvSpPr>
        <p:spPr>
          <a:xfrm>
            <a:off x="5522976" y="2962656"/>
            <a:ext cx="5852160" cy="512064"/>
          </a:xfrm>
          <a:prstGeom prst="rect">
            <a:avLst/>
          </a:prstGeom>
          <a:noFill/>
          <a:ln/>
        </p:spPr>
        <p:txBody>
          <a:bodyPr wrap="square" lIns="0" tIns="0" rIns="0" bIns="0" rtlCol="0" anchor="ctr"/>
          <a:lstStyle/>
          <a:p>
            <a:pPr marL="0" indent="0">
              <a:buNone/>
            </a:pPr>
            <a:r>
              <a:rPr lang="en-US" sz="1150" dirty="0">
                <a:solidFill>
                  <a:srgbClr val="22354F"/>
                </a:solidFill>
                <a:latin typeface="Calibri" pitchFamily="34" charset="0"/>
                <a:ea typeface="Calibri" pitchFamily="34" charset="-122"/>
                <a:cs typeface="Calibri" pitchFamily="34" charset="-120"/>
              </a:rPr>
              <a:t>Exactly Ωₛ, the sampling frequency. Sample faster and the copies move further apart; sample slower and they crowd together. This is the only thing you control.</a:t>
            </a:r>
            <a:endParaRPr lang="en-US" sz="1150" dirty="0"/>
          </a:p>
        </p:txBody>
      </p:sp>
      <p:sp>
        <p:nvSpPr>
          <p:cNvPr id="19" name="Shape 17"/>
          <p:cNvSpPr/>
          <p:nvPr/>
        </p:nvSpPr>
        <p:spPr>
          <a:xfrm>
            <a:off x="566928" y="3639312"/>
            <a:ext cx="11027664" cy="658368"/>
          </a:xfrm>
          <a:prstGeom prst="roundRect">
            <a:avLst>
              <a:gd name="adj" fmla="val 12500"/>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20" name="Shape 18"/>
          <p:cNvSpPr/>
          <p:nvPr/>
        </p:nvSpPr>
        <p:spPr>
          <a:xfrm>
            <a:off x="768096" y="3767328"/>
            <a:ext cx="402336" cy="402336"/>
          </a:xfrm>
          <a:prstGeom prst="ellipse">
            <a:avLst/>
          </a:prstGeom>
          <a:solidFill>
            <a:srgbClr val="16243D"/>
          </a:solidFill>
          <a:ln w="12700">
            <a:solidFill>
              <a:srgbClr val="333333"/>
            </a:solidFill>
            <a:prstDash val="solid"/>
          </a:ln>
        </p:spPr>
      </p:sp>
      <p:sp>
        <p:nvSpPr>
          <p:cNvPr id="21" name="Text 19"/>
          <p:cNvSpPr/>
          <p:nvPr/>
        </p:nvSpPr>
        <p:spPr>
          <a:xfrm>
            <a:off x="768096" y="3767328"/>
            <a:ext cx="402336" cy="402336"/>
          </a:xfrm>
          <a:prstGeom prst="rect">
            <a:avLst/>
          </a:prstGeom>
          <a:noFill/>
          <a:ln/>
        </p:spPr>
        <p:txBody>
          <a:bodyPr wrap="square" lIns="0" tIns="0" rIns="0" bIns="0"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4</a:t>
            </a:r>
            <a:endParaRPr lang="en-US" sz="1250" dirty="0"/>
          </a:p>
        </p:txBody>
      </p:sp>
      <p:sp>
        <p:nvSpPr>
          <p:cNvPr id="22" name="Text 20"/>
          <p:cNvSpPr/>
          <p:nvPr/>
        </p:nvSpPr>
        <p:spPr>
          <a:xfrm>
            <a:off x="1335024" y="3712464"/>
            <a:ext cx="4023360" cy="512064"/>
          </a:xfrm>
          <a:prstGeom prst="rect">
            <a:avLst/>
          </a:prstGeom>
          <a:noFill/>
          <a:ln/>
        </p:spPr>
        <p:txBody>
          <a:bodyPr wrap="square" lIns="0" tIns="0" rIns="0" bIns="0" rtlCol="0" anchor="ctr"/>
          <a:lstStyle/>
          <a:p>
            <a:pPr marL="0" indent="0">
              <a:buNone/>
            </a:pPr>
            <a:r>
              <a:rPr lang="en-US" sz="1250" b="1" dirty="0">
                <a:solidFill>
                  <a:srgbClr val="16243D"/>
                </a:solidFill>
                <a:latin typeface="Calibri" pitchFamily="34" charset="0"/>
                <a:ea typeface="Calibri" pitchFamily="34" charset="-122"/>
                <a:cs typeface="Calibri" pitchFamily="34" charset="-120"/>
              </a:rPr>
              <a:t>The dotted vertical lines at ±Ωₛ/2</a:t>
            </a:r>
            <a:endParaRPr lang="en-US" sz="1250" dirty="0"/>
          </a:p>
        </p:txBody>
      </p:sp>
      <p:sp>
        <p:nvSpPr>
          <p:cNvPr id="23" name="Text 21"/>
          <p:cNvSpPr/>
          <p:nvPr/>
        </p:nvSpPr>
        <p:spPr>
          <a:xfrm>
            <a:off x="5522976" y="3712464"/>
            <a:ext cx="5852160" cy="512064"/>
          </a:xfrm>
          <a:prstGeom prst="rect">
            <a:avLst/>
          </a:prstGeom>
          <a:noFill/>
          <a:ln/>
        </p:spPr>
        <p:txBody>
          <a:bodyPr wrap="square" lIns="0" tIns="0" rIns="0" bIns="0" rtlCol="0" anchor="ctr"/>
          <a:lstStyle/>
          <a:p>
            <a:pPr marL="0" indent="0">
              <a:buNone/>
            </a:pPr>
            <a:r>
              <a:rPr lang="en-US" sz="1150" dirty="0">
                <a:solidFill>
                  <a:srgbClr val="22354F"/>
                </a:solidFill>
                <a:latin typeface="Calibri" pitchFamily="34" charset="0"/>
                <a:ea typeface="Calibri" pitchFamily="34" charset="-122"/>
                <a:cs typeface="Calibri" pitchFamily="34" charset="-120"/>
              </a:rPr>
              <a:t>The boundary of the usable band. Everything a sampled signal can represent lies between these two lines, and nothing outside them is new information.</a:t>
            </a:r>
            <a:endParaRPr lang="en-US" sz="1150" dirty="0"/>
          </a:p>
        </p:txBody>
      </p:sp>
      <p:sp>
        <p:nvSpPr>
          <p:cNvPr id="24" name="Shape 22"/>
          <p:cNvSpPr/>
          <p:nvPr/>
        </p:nvSpPr>
        <p:spPr>
          <a:xfrm>
            <a:off x="566928" y="4389120"/>
            <a:ext cx="11027664" cy="658368"/>
          </a:xfrm>
          <a:prstGeom prst="roundRect">
            <a:avLst>
              <a:gd name="adj" fmla="val 12500"/>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25" name="Shape 23"/>
          <p:cNvSpPr/>
          <p:nvPr/>
        </p:nvSpPr>
        <p:spPr>
          <a:xfrm>
            <a:off x="768096" y="4517136"/>
            <a:ext cx="402336" cy="402336"/>
          </a:xfrm>
          <a:prstGeom prst="ellipse">
            <a:avLst/>
          </a:prstGeom>
          <a:solidFill>
            <a:srgbClr val="B23A48"/>
          </a:solidFill>
          <a:ln w="12700">
            <a:solidFill>
              <a:srgbClr val="333333"/>
            </a:solidFill>
            <a:prstDash val="solid"/>
          </a:ln>
        </p:spPr>
      </p:sp>
      <p:sp>
        <p:nvSpPr>
          <p:cNvPr id="26" name="Text 24"/>
          <p:cNvSpPr/>
          <p:nvPr/>
        </p:nvSpPr>
        <p:spPr>
          <a:xfrm>
            <a:off x="768096" y="4517136"/>
            <a:ext cx="402336" cy="402336"/>
          </a:xfrm>
          <a:prstGeom prst="rect">
            <a:avLst/>
          </a:prstGeom>
          <a:noFill/>
          <a:ln/>
        </p:spPr>
        <p:txBody>
          <a:bodyPr wrap="square" lIns="0" tIns="0" rIns="0" bIns="0"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5</a:t>
            </a:r>
            <a:endParaRPr lang="en-US" sz="1250" dirty="0"/>
          </a:p>
        </p:txBody>
      </p:sp>
      <p:sp>
        <p:nvSpPr>
          <p:cNvPr id="27" name="Text 25"/>
          <p:cNvSpPr/>
          <p:nvPr/>
        </p:nvSpPr>
        <p:spPr>
          <a:xfrm>
            <a:off x="1335024" y="4462272"/>
            <a:ext cx="4023360" cy="512064"/>
          </a:xfrm>
          <a:prstGeom prst="rect">
            <a:avLst/>
          </a:prstGeom>
          <a:noFill/>
          <a:ln/>
        </p:spPr>
        <p:txBody>
          <a:bodyPr wrap="square" lIns="0" tIns="0" rIns="0" bIns="0" rtlCol="0" anchor="ctr"/>
          <a:lstStyle/>
          <a:p>
            <a:pPr marL="0" indent="0">
              <a:buNone/>
            </a:pPr>
            <a:r>
              <a:rPr lang="en-US" sz="1250" b="1" dirty="0">
                <a:solidFill>
                  <a:srgbClr val="B23A48"/>
                </a:solidFill>
                <a:latin typeface="Calibri" pitchFamily="34" charset="0"/>
                <a:ea typeface="Calibri" pitchFamily="34" charset="-122"/>
                <a:cs typeface="Calibri" pitchFamily="34" charset="-120"/>
              </a:rPr>
              <a:t>The red shading in the lower panel</a:t>
            </a:r>
            <a:endParaRPr lang="en-US" sz="1250" dirty="0"/>
          </a:p>
        </p:txBody>
      </p:sp>
      <p:sp>
        <p:nvSpPr>
          <p:cNvPr id="28" name="Text 26"/>
          <p:cNvSpPr/>
          <p:nvPr/>
        </p:nvSpPr>
        <p:spPr>
          <a:xfrm>
            <a:off x="5522976" y="4462272"/>
            <a:ext cx="5852160" cy="512064"/>
          </a:xfrm>
          <a:prstGeom prst="rect">
            <a:avLst/>
          </a:prstGeom>
          <a:noFill/>
          <a:ln/>
        </p:spPr>
        <p:txBody>
          <a:bodyPr wrap="square" lIns="0" tIns="0" rIns="0" bIns="0" rtlCol="0" anchor="ctr"/>
          <a:lstStyle/>
          <a:p>
            <a:pPr marL="0" indent="0">
              <a:buNone/>
            </a:pPr>
            <a:r>
              <a:rPr lang="en-US" sz="1150" dirty="0">
                <a:solidFill>
                  <a:srgbClr val="22354F"/>
                </a:solidFill>
                <a:latin typeface="Calibri" pitchFamily="34" charset="0"/>
                <a:ea typeface="Calibri" pitchFamily="34" charset="-122"/>
                <a:cs typeface="Calibri" pitchFamily="34" charset="-120"/>
              </a:rPr>
              <a:t>Where two copies overlap and add. Those frequencies now contain a sum of two contributions, and there is no operation that can separate a sum back into its parts.</a:t>
            </a:r>
            <a:endParaRPr lang="en-US" sz="1150" dirty="0"/>
          </a:p>
        </p:txBody>
      </p:sp>
      <p:sp>
        <p:nvSpPr>
          <p:cNvPr id="29" name="Shape 27"/>
          <p:cNvSpPr/>
          <p:nvPr/>
        </p:nvSpPr>
        <p:spPr>
          <a:xfrm>
            <a:off x="566928" y="5266944"/>
            <a:ext cx="11027664" cy="1060704"/>
          </a:xfrm>
          <a:prstGeom prst="roundRect">
            <a:avLst>
              <a:gd name="adj" fmla="val 6897"/>
            </a:avLst>
          </a:prstGeom>
          <a:solidFill>
            <a:srgbClr val="EDF2F5"/>
          </a:solidFill>
          <a:ln w="13970">
            <a:solidFill>
              <a:srgbClr val="2E7D5B"/>
            </a:solidFill>
            <a:prstDash val="solid"/>
          </a:ln>
        </p:spPr>
      </p:sp>
      <p:sp>
        <p:nvSpPr>
          <p:cNvPr id="30" name="Text 28"/>
          <p:cNvSpPr/>
          <p:nvPr/>
        </p:nvSpPr>
        <p:spPr>
          <a:xfrm>
            <a:off x="786384" y="5394960"/>
            <a:ext cx="10588752" cy="256032"/>
          </a:xfrm>
          <a:prstGeom prst="rect">
            <a:avLst/>
          </a:prstGeom>
          <a:noFill/>
          <a:ln/>
        </p:spPr>
        <p:txBody>
          <a:bodyPr wrap="square" lIns="0" tIns="0" rIns="0" bIns="0" rtlCol="0" anchor="ctr"/>
          <a:lstStyle/>
          <a:p>
            <a:pPr marL="0" indent="0">
              <a:buNone/>
            </a:pPr>
            <a:r>
              <a:rPr lang="en-US" sz="1150" b="1" dirty="0">
                <a:solidFill>
                  <a:srgbClr val="2E7D5B"/>
                </a:solidFill>
                <a:latin typeface="Calibri" pitchFamily="34" charset="0"/>
                <a:ea typeface="Calibri" pitchFamily="34" charset="-122"/>
                <a:cs typeface="Calibri" pitchFamily="34" charset="-120"/>
              </a:rPr>
              <a:t>The question to ask of any sampling problem</a:t>
            </a:r>
            <a:endParaRPr lang="en-US" sz="1150" dirty="0"/>
          </a:p>
        </p:txBody>
      </p:sp>
      <p:sp>
        <p:nvSpPr>
          <p:cNvPr id="31" name="Text 29"/>
          <p:cNvSpPr/>
          <p:nvPr/>
        </p:nvSpPr>
        <p:spPr>
          <a:xfrm>
            <a:off x="786384" y="5669280"/>
            <a:ext cx="10588752" cy="512064"/>
          </a:xfrm>
          <a:prstGeom prst="rect">
            <a:avLst/>
          </a:prstGeom>
          <a:noFill/>
          <a:ln/>
        </p:spPr>
        <p:txBody>
          <a:bodyPr wrap="square" lIns="0" tIns="0" rIns="0" bIns="0" rtlCol="0" anchor="t"/>
          <a:lstStyle/>
          <a:p>
            <a:pPr marL="0" indent="0">
              <a:lnSpc>
                <a:spcPct val="110000"/>
              </a:lnSpc>
              <a:buNone/>
            </a:pPr>
            <a:r>
              <a:rPr lang="en-US" sz="1250" dirty="0">
                <a:solidFill>
                  <a:srgbClr val="22354F"/>
                </a:solidFill>
                <a:latin typeface="Calibri" pitchFamily="34" charset="0"/>
                <a:ea typeface="Calibri" pitchFamily="34" charset="-122"/>
                <a:cs typeface="Calibri" pitchFamily="34" charset="-120"/>
              </a:rPr>
              <a:t>Does the blue triangle reach past the dotted line before the first grey copy arrives? If it does not, you are safe: an ideal low-pass filter recovers the original exactly. If it does, information is already lost and no later processing brings it back. Every sampling question in this course reduces to that check.</a:t>
            </a:r>
            <a:endParaRPr lang="en-US" sz="1250" dirty="0"/>
          </a:p>
        </p:txBody>
      </p:sp>
      <p:sp>
        <p:nvSpPr>
          <p:cNvPr id="32" name="Text 30"/>
          <p:cNvSpPr/>
          <p:nvPr/>
        </p:nvSpPr>
        <p:spPr>
          <a:xfrm>
            <a:off x="566928" y="6473952"/>
            <a:ext cx="8595360" cy="237744"/>
          </a:xfrm>
          <a:prstGeom prst="rect">
            <a:avLst/>
          </a:prstGeom>
          <a:noFill/>
          <a:ln/>
        </p:spPr>
        <p:txBody>
          <a:bodyPr wrap="square" lIns="0" tIns="0" rIns="0" bIns="0" rtlCol="0" anchor="ctr"/>
          <a:lstStyle/>
          <a:p>
            <a:pPr marL="0" indent="0">
              <a:buNone/>
            </a:pPr>
            <a:r>
              <a:rPr lang="en-US" sz="900" dirty="0">
                <a:solidFill>
                  <a:srgbClr val="5A6B7D"/>
                </a:solidFill>
                <a:latin typeface="Calibri" pitchFamily="34" charset="0"/>
                <a:ea typeface="Calibri" pitchFamily="34" charset="-122"/>
                <a:cs typeface="Calibri" pitchFamily="34" charset="-120"/>
              </a:rPr>
              <a:t>CSE 5112  ·  Module 1  ·  Foundations of DSP</a:t>
            </a:r>
            <a:endParaRPr lang="en-US" sz="900" dirty="0"/>
          </a:p>
        </p:txBody>
      </p:sp>
      <p:sp>
        <p:nvSpPr>
          <p:cNvPr id="33" name="Text 31"/>
          <p:cNvSpPr/>
          <p:nvPr/>
        </p:nvSpPr>
        <p:spPr>
          <a:xfrm>
            <a:off x="10680192" y="6473952"/>
            <a:ext cx="914400" cy="237744"/>
          </a:xfrm>
          <a:prstGeom prst="rect">
            <a:avLst/>
          </a:prstGeom>
          <a:noFill/>
          <a:ln/>
        </p:spPr>
        <p:txBody>
          <a:bodyPr wrap="square" lIns="0" tIns="0" rIns="0" bIns="0" rtlCol="0" anchor="ctr"/>
          <a:lstStyle/>
          <a:p>
            <a:pPr marL="0" indent="0" algn="r">
              <a:buNone/>
            </a:pPr>
            <a:r>
              <a:rPr lang="en-US" sz="900" dirty="0">
                <a:solidFill>
                  <a:srgbClr val="5A6B7D"/>
                </a:solidFill>
                <a:latin typeface="Calibri" pitchFamily="34" charset="0"/>
                <a:ea typeface="Calibri" pitchFamily="34" charset="-122"/>
                <a:cs typeface="Calibri" pitchFamily="34" charset="-120"/>
              </a:rPr>
              <a:t>60</a:t>
            </a:r>
            <a:endParaRPr lang="en-US" sz="900"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61">
    <p:bg>
      <p:bgPr>
        <a:solidFill>
          <a:srgbClr val="16243D"/>
        </a:solidFill>
        <a:effectLst/>
      </p:bgPr>
    </p:bg>
    <p:spTree>
      <p:nvGrpSpPr>
        <p:cNvPr id="1" name=""/>
        <p:cNvGrpSpPr/>
        <p:nvPr/>
      </p:nvGrpSpPr>
      <p:grpSpPr>
        <a:xfrm>
          <a:off x="0" y="0"/>
          <a:ext cx="0" cy="0"/>
          <a:chOff x="0" y="0"/>
          <a:chExt cx="0" cy="0"/>
        </a:xfrm>
      </p:grpSpPr>
      <p:sp>
        <p:nvSpPr>
          <p:cNvPr id="2" name="Shape 0"/>
          <p:cNvSpPr/>
          <p:nvPr/>
        </p:nvSpPr>
        <p:spPr>
          <a:xfrm>
            <a:off x="0" y="0"/>
            <a:ext cx="12161520" cy="6858000"/>
          </a:xfrm>
          <a:prstGeom prst="rect">
            <a:avLst/>
          </a:prstGeom>
          <a:solidFill>
            <a:srgbClr val="16243D"/>
          </a:solidFill>
          <a:ln/>
        </p:spPr>
      </p:sp>
      <p:sp>
        <p:nvSpPr>
          <p:cNvPr id="3" name="Text 1"/>
          <p:cNvSpPr/>
          <p:nvPr/>
        </p:nvSpPr>
        <p:spPr>
          <a:xfrm>
            <a:off x="1024128" y="1207008"/>
            <a:ext cx="10113264" cy="329184"/>
          </a:xfrm>
          <a:prstGeom prst="rect">
            <a:avLst/>
          </a:prstGeom>
          <a:noFill/>
          <a:ln/>
        </p:spPr>
        <p:txBody>
          <a:bodyPr wrap="square" lIns="0" tIns="0" rIns="0" bIns="0" rtlCol="0" anchor="ctr"/>
          <a:lstStyle/>
          <a:p>
            <a:pPr marL="0" indent="0" algn="ctr">
              <a:buNone/>
            </a:pPr>
            <a:r>
              <a:rPr lang="en-US" sz="1350" b="1" kern="0" spc="300" dirty="0">
                <a:solidFill>
                  <a:srgbClr val="E29135"/>
                </a:solidFill>
                <a:latin typeface="Calibri" pitchFamily="34" charset="0"/>
                <a:ea typeface="Calibri" pitchFamily="34" charset="-122"/>
                <a:cs typeface="Calibri" pitchFamily="34" charset="-120"/>
              </a:rPr>
              <a:t>THE SAMPLING THEOREM</a:t>
            </a:r>
            <a:endParaRPr lang="en-US" sz="1350" dirty="0"/>
          </a:p>
        </p:txBody>
      </p:sp>
      <p:sp>
        <p:nvSpPr>
          <p:cNvPr id="4" name="Text 2"/>
          <p:cNvSpPr/>
          <p:nvPr/>
        </p:nvSpPr>
        <p:spPr>
          <a:xfrm>
            <a:off x="1115568" y="1700784"/>
            <a:ext cx="9930384" cy="2103120"/>
          </a:xfrm>
          <a:prstGeom prst="rect">
            <a:avLst/>
          </a:prstGeom>
          <a:noFill/>
          <a:ln/>
        </p:spPr>
        <p:txBody>
          <a:bodyPr wrap="square" lIns="0" tIns="0" rIns="0" bIns="0" rtlCol="0" anchor="ctr"/>
          <a:lstStyle/>
          <a:p>
            <a:pPr marL="0" indent="0" algn="ctr">
              <a:lnSpc>
                <a:spcPct val="110000"/>
              </a:lnSpc>
              <a:buNone/>
            </a:pPr>
            <a:r>
              <a:rPr lang="en-US" sz="3400" b="1" dirty="0">
                <a:solidFill>
                  <a:srgbClr val="FFFFFF"/>
                </a:solidFill>
                <a:latin typeface="Cambria" pitchFamily="34" charset="0"/>
                <a:ea typeface="Cambria" pitchFamily="34" charset="-122"/>
                <a:cs typeface="Cambria" pitchFamily="34" charset="-120"/>
              </a:rPr>
              <a:t>A band-limited signal is fully determined</a:t>
            </a:r>
            <a:endParaRPr lang="en-US" sz="3400" dirty="0"/>
          </a:p>
          <a:p>
            <a:pPr marL="0" indent="0" algn="ctr">
              <a:lnSpc>
                <a:spcPct val="110000"/>
              </a:lnSpc>
              <a:buNone/>
            </a:pPr>
            <a:r>
              <a:rPr lang="en-US" sz="3400" b="1" dirty="0">
                <a:solidFill>
                  <a:srgbClr val="FFFFFF"/>
                </a:solidFill>
                <a:latin typeface="Cambria" pitchFamily="34" charset="0"/>
                <a:ea typeface="Cambria" pitchFamily="34" charset="-122"/>
                <a:cs typeface="Cambria" pitchFamily="34" charset="-120"/>
              </a:rPr>
              <a:t>by its samples if the sampling rate exceeds</a:t>
            </a:r>
            <a:endParaRPr lang="en-US" sz="3400" dirty="0"/>
          </a:p>
          <a:p>
            <a:pPr marL="0" indent="0" algn="ctr">
              <a:lnSpc>
                <a:spcPct val="110000"/>
              </a:lnSpc>
              <a:buNone/>
            </a:pPr>
            <a:r>
              <a:rPr lang="en-US" sz="3400" b="1" dirty="0">
                <a:solidFill>
                  <a:srgbClr val="FFFFFF"/>
                </a:solidFill>
                <a:latin typeface="Cambria" pitchFamily="34" charset="0"/>
                <a:ea typeface="Cambria" pitchFamily="34" charset="-122"/>
                <a:cs typeface="Cambria" pitchFamily="34" charset="-120"/>
              </a:rPr>
              <a:t>twice the highest frequency present</a:t>
            </a:r>
            <a:endParaRPr lang="en-US" sz="3400" dirty="0"/>
          </a:p>
        </p:txBody>
      </p:sp>
      <p:sp>
        <p:nvSpPr>
          <p:cNvPr id="5" name="Text 3"/>
          <p:cNvSpPr/>
          <p:nvPr/>
        </p:nvSpPr>
        <p:spPr>
          <a:xfrm>
            <a:off x="1755648" y="3931920"/>
            <a:ext cx="8650224" cy="1371600"/>
          </a:xfrm>
          <a:prstGeom prst="rect">
            <a:avLst/>
          </a:prstGeom>
          <a:noFill/>
          <a:ln/>
        </p:spPr>
        <p:txBody>
          <a:bodyPr wrap="square" lIns="0" tIns="0" rIns="0" bIns="0" rtlCol="0" anchor="t"/>
          <a:lstStyle/>
          <a:p>
            <a:pPr marL="0" indent="0" algn="ctr">
              <a:lnSpc>
                <a:spcPct val="115000"/>
              </a:lnSpc>
              <a:buNone/>
            </a:pPr>
            <a:r>
              <a:rPr lang="en-US" sz="1500" dirty="0">
                <a:solidFill>
                  <a:srgbClr val="BFD3E0"/>
                </a:solidFill>
                <a:latin typeface="Calibri" pitchFamily="34" charset="0"/>
                <a:ea typeface="Calibri" pitchFamily="34" charset="-122"/>
                <a:cs typeface="Calibri" pitchFamily="34" charset="-120"/>
              </a:rPr>
              <a:t>Nyquist, Kotelnikov, Whittaker and Shannon all have a claim to this result. The threshold 2fₐₓ is the Nyquist rate; half the sampling rate, fₛ/2, is the folding or Nyquist frequency. The inequality is strict: sampling a pure sinusoid at exactly twice its frequency can land every sample on a zero crossing.</a:t>
            </a:r>
            <a:endParaRPr lang="en-US" sz="1500"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6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66928" y="365760"/>
            <a:ext cx="11027664" cy="566928"/>
          </a:xfrm>
          <a:prstGeom prst="rect">
            <a:avLst/>
          </a:prstGeom>
          <a:noFill/>
          <a:ln/>
        </p:spPr>
        <p:txBody>
          <a:bodyPr wrap="square" lIns="0" tIns="0" rIns="0" bIns="0" rtlCol="0" anchor="ctr"/>
          <a:lstStyle/>
          <a:p>
            <a:pPr marL="0" indent="0">
              <a:buNone/>
            </a:pPr>
            <a:r>
              <a:rPr lang="en-US" sz="2900" b="1" dirty="0">
                <a:solidFill>
                  <a:srgbClr val="16243D"/>
                </a:solidFill>
                <a:latin typeface="Cambria" pitchFamily="34" charset="0"/>
                <a:ea typeface="Cambria" pitchFamily="34" charset="-122"/>
                <a:cs typeface="Cambria" pitchFamily="34" charset="-120"/>
              </a:rPr>
              <a:t>Aliasing seen in the time domain</a:t>
            </a:r>
            <a:endParaRPr lang="en-US" sz="2900" dirty="0"/>
          </a:p>
        </p:txBody>
      </p:sp>
      <p:sp>
        <p:nvSpPr>
          <p:cNvPr id="3" name="Text 1"/>
          <p:cNvSpPr/>
          <p:nvPr/>
        </p:nvSpPr>
        <p:spPr>
          <a:xfrm>
            <a:off x="566928" y="914400"/>
            <a:ext cx="11027664" cy="347472"/>
          </a:xfrm>
          <a:prstGeom prst="rect">
            <a:avLst/>
          </a:prstGeom>
          <a:noFill/>
          <a:ln/>
        </p:spPr>
        <p:txBody>
          <a:bodyPr wrap="square" lIns="0" tIns="0" rIns="0" bIns="0" rtlCol="0" anchor="ctr"/>
          <a:lstStyle/>
          <a:p>
            <a:pPr marL="0" indent="0">
              <a:buNone/>
            </a:pPr>
            <a:r>
              <a:rPr lang="en-US" sz="1350" dirty="0">
                <a:solidFill>
                  <a:srgbClr val="43596E"/>
                </a:solidFill>
                <a:latin typeface="Calibri" pitchFamily="34" charset="0"/>
                <a:ea typeface="Calibri" pitchFamily="34" charset="-122"/>
                <a:cs typeface="Calibri" pitchFamily="34" charset="-120"/>
              </a:rPr>
              <a:t>Two different tones, sampled, give exactly the same set of numbers</a:t>
            </a:r>
            <a:endParaRPr lang="en-US" sz="1350" dirty="0"/>
          </a:p>
        </p:txBody>
      </p:sp>
      <p:pic>
        <p:nvPicPr>
          <p:cNvPr id="4" name="Image 0" descr="assets/fig/alias_time.png"/>
          <p:cNvPicPr>
            <a:picLocks noChangeAspect="1"/>
          </p:cNvPicPr>
          <p:nvPr/>
        </p:nvPicPr>
        <p:blipFill>
          <a:blip r:embed="rId3"/>
          <a:stretch>
            <a:fillRect/>
          </a:stretch>
        </p:blipFill>
        <p:spPr>
          <a:xfrm>
            <a:off x="1874520" y="1481328"/>
            <a:ext cx="8412480" cy="2162572"/>
          </a:xfrm>
          <a:prstGeom prst="rect">
            <a:avLst/>
          </a:prstGeom>
        </p:spPr>
      </p:pic>
      <p:sp>
        <p:nvSpPr>
          <p:cNvPr id="5" name="Shape 2"/>
          <p:cNvSpPr/>
          <p:nvPr/>
        </p:nvSpPr>
        <p:spPr>
          <a:xfrm>
            <a:off x="566928" y="3771916"/>
            <a:ext cx="5376672" cy="1219585"/>
          </a:xfrm>
          <a:prstGeom prst="roundRect">
            <a:avLst>
              <a:gd name="adj" fmla="val 6748"/>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pic>
        <p:nvPicPr>
          <p:cNvPr id="6" name="Image 1" descr="assets/eq/alias_f.png"/>
          <p:cNvPicPr>
            <a:picLocks noChangeAspect="1"/>
          </p:cNvPicPr>
          <p:nvPr/>
        </p:nvPicPr>
        <p:blipFill>
          <a:blip r:embed="rId4"/>
          <a:stretch>
            <a:fillRect/>
          </a:stretch>
        </p:blipFill>
        <p:spPr>
          <a:xfrm>
            <a:off x="795528" y="3991372"/>
            <a:ext cx="3639312" cy="780673"/>
          </a:xfrm>
          <a:prstGeom prst="rect">
            <a:avLst/>
          </a:prstGeom>
        </p:spPr>
      </p:pic>
      <p:sp>
        <p:nvSpPr>
          <p:cNvPr id="7" name="Text 3"/>
          <p:cNvSpPr/>
          <p:nvPr/>
        </p:nvSpPr>
        <p:spPr>
          <a:xfrm>
            <a:off x="4754880" y="4235404"/>
            <a:ext cx="960120" cy="292608"/>
          </a:xfrm>
          <a:prstGeom prst="rect">
            <a:avLst/>
          </a:prstGeom>
          <a:noFill/>
          <a:ln/>
        </p:spPr>
        <p:txBody>
          <a:bodyPr wrap="square" lIns="0" tIns="0" rIns="0" bIns="0" rtlCol="0" anchor="ctr"/>
          <a:lstStyle/>
          <a:p>
            <a:pPr marL="0" indent="0" algn="r">
              <a:buNone/>
            </a:pPr>
            <a:r>
              <a:rPr lang="en-US" sz="1150" dirty="0">
                <a:solidFill>
                  <a:srgbClr val="5A6B7D"/>
                </a:solidFill>
                <a:latin typeface="Calibri" pitchFamily="34" charset="0"/>
                <a:ea typeface="Calibri" pitchFamily="34" charset="-122"/>
                <a:cs typeface="Calibri" pitchFamily="34" charset="-120"/>
              </a:rPr>
              <a:t>(4.4)</a:t>
            </a:r>
            <a:endParaRPr lang="en-US" sz="1150" dirty="0"/>
          </a:p>
        </p:txBody>
      </p:sp>
      <p:sp>
        <p:nvSpPr>
          <p:cNvPr id="8" name="Shape 4"/>
          <p:cNvSpPr/>
          <p:nvPr/>
        </p:nvSpPr>
        <p:spPr>
          <a:xfrm>
            <a:off x="6217920" y="3771916"/>
            <a:ext cx="5376672" cy="705129"/>
          </a:xfrm>
          <a:prstGeom prst="roundRect">
            <a:avLst>
              <a:gd name="adj" fmla="val 11671"/>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pic>
        <p:nvPicPr>
          <p:cNvPr id="9" name="Image 2" descr="assets/eq/ex_alias.png"/>
          <p:cNvPicPr>
            <a:picLocks noChangeAspect="1"/>
          </p:cNvPicPr>
          <p:nvPr/>
        </p:nvPicPr>
        <p:blipFill>
          <a:blip r:embed="rId5"/>
          <a:stretch>
            <a:fillRect/>
          </a:stretch>
        </p:blipFill>
        <p:spPr>
          <a:xfrm>
            <a:off x="6583680" y="3991372"/>
            <a:ext cx="4645152" cy="266217"/>
          </a:xfrm>
          <a:prstGeom prst="rect">
            <a:avLst/>
          </a:prstGeom>
        </p:spPr>
      </p:pic>
      <p:sp>
        <p:nvSpPr>
          <p:cNvPr id="10" name="Text 5"/>
          <p:cNvSpPr/>
          <p:nvPr/>
        </p:nvSpPr>
        <p:spPr>
          <a:xfrm>
            <a:off x="566928" y="5046365"/>
            <a:ext cx="5376672" cy="274320"/>
          </a:xfrm>
          <a:prstGeom prst="rect">
            <a:avLst/>
          </a:prstGeom>
          <a:noFill/>
          <a:ln/>
        </p:spPr>
        <p:txBody>
          <a:bodyPr wrap="square" lIns="0" tIns="0" rIns="0" bIns="0" rtlCol="0" anchor="ctr"/>
          <a:lstStyle/>
          <a:p>
            <a:pPr marL="0" indent="0" algn="ctr">
              <a:buNone/>
            </a:pPr>
            <a:r>
              <a:rPr lang="en-US" sz="1100" i="1" dirty="0">
                <a:solidFill>
                  <a:srgbClr val="5A6B7D"/>
                </a:solidFill>
                <a:latin typeface="Calibri" pitchFamily="34" charset="0"/>
                <a:ea typeface="Calibri" pitchFamily="34" charset="-122"/>
                <a:cs typeface="Calibri" pitchFamily="34" charset="-120"/>
              </a:rPr>
              <a:t>Choose the integer r that brings the result into the band</a:t>
            </a:r>
            <a:endParaRPr lang="en-US" sz="1100" dirty="0"/>
          </a:p>
        </p:txBody>
      </p:sp>
      <p:sp>
        <p:nvSpPr>
          <p:cNvPr id="11" name="Text 6"/>
          <p:cNvSpPr/>
          <p:nvPr/>
        </p:nvSpPr>
        <p:spPr>
          <a:xfrm>
            <a:off x="6217920" y="5046365"/>
            <a:ext cx="5376672" cy="274320"/>
          </a:xfrm>
          <a:prstGeom prst="rect">
            <a:avLst/>
          </a:prstGeom>
          <a:noFill/>
          <a:ln/>
        </p:spPr>
        <p:txBody>
          <a:bodyPr wrap="square" lIns="0" tIns="0" rIns="0" bIns="0" rtlCol="0" anchor="ctr"/>
          <a:lstStyle/>
          <a:p>
            <a:pPr marL="0" indent="0" algn="ctr">
              <a:buNone/>
            </a:pPr>
            <a:r>
              <a:rPr lang="en-US" sz="1100" i="1" dirty="0">
                <a:solidFill>
                  <a:srgbClr val="5A6B7D"/>
                </a:solidFill>
                <a:latin typeface="Calibri" pitchFamily="34" charset="0"/>
                <a:ea typeface="Calibri" pitchFamily="34" charset="-122"/>
                <a:cs typeface="Calibri" pitchFamily="34" charset="-120"/>
              </a:rPr>
              <a:t>A 7 kHz tone sampled at 10 kHz is indistinguishable from 3 kHz</a:t>
            </a:r>
            <a:endParaRPr lang="en-US" sz="1100" dirty="0"/>
          </a:p>
        </p:txBody>
      </p:sp>
      <p:sp>
        <p:nvSpPr>
          <p:cNvPr id="12" name="Shape 7"/>
          <p:cNvSpPr/>
          <p:nvPr/>
        </p:nvSpPr>
        <p:spPr>
          <a:xfrm>
            <a:off x="566928" y="5650992"/>
            <a:ext cx="11027664" cy="676656"/>
          </a:xfrm>
          <a:prstGeom prst="roundRect">
            <a:avLst>
              <a:gd name="adj" fmla="val 10811"/>
            </a:avLst>
          </a:prstGeom>
          <a:solidFill>
            <a:srgbClr val="EDF2F5"/>
          </a:solidFill>
          <a:ln w="13970">
            <a:solidFill>
              <a:srgbClr val="B23A48"/>
            </a:solidFill>
            <a:prstDash val="solid"/>
          </a:ln>
        </p:spPr>
      </p:sp>
      <p:sp>
        <p:nvSpPr>
          <p:cNvPr id="13" name="Text 8"/>
          <p:cNvSpPr/>
          <p:nvPr/>
        </p:nvSpPr>
        <p:spPr>
          <a:xfrm>
            <a:off x="786384" y="5650992"/>
            <a:ext cx="10588752" cy="676656"/>
          </a:xfrm>
          <a:prstGeom prst="rect">
            <a:avLst/>
          </a:prstGeom>
          <a:noFill/>
          <a:ln/>
        </p:spPr>
        <p:txBody>
          <a:bodyPr wrap="square" lIns="0" tIns="0" rIns="0" bIns="0" rtlCol="0" anchor="ctr"/>
          <a:lstStyle/>
          <a:p>
            <a:pPr marL="0" indent="0">
              <a:buNone/>
            </a:pPr>
            <a:r>
              <a:rPr lang="en-US" sz="1150" b="1" dirty="0">
                <a:solidFill>
                  <a:srgbClr val="B23A48"/>
                </a:solidFill>
                <a:latin typeface="Calibri" pitchFamily="34" charset="0"/>
                <a:ea typeface="Calibri" pitchFamily="34" charset="-122"/>
                <a:cs typeface="Calibri" pitchFamily="34" charset="-120"/>
              </a:rPr>
              <a:t>Key point   </a:t>
            </a:r>
            <a:r>
              <a:rPr lang="en-US" sz="1300" dirty="0">
                <a:solidFill>
                  <a:srgbClr val="22354F"/>
                </a:solidFill>
                <a:latin typeface="Calibri" pitchFamily="34" charset="0"/>
                <a:ea typeface="Calibri" pitchFamily="34" charset="-122"/>
                <a:cs typeface="Calibri" pitchFamily="34" charset="-120"/>
              </a:rPr>
              <a:t>Aliasing is not distortion in the usual sense. The false tone is a perfectly clean wave sitting in the wrong place, and that is exactly why no filter can remove it later.</a:t>
            </a:r>
            <a:endParaRPr lang="en-US" sz="1150" dirty="0"/>
          </a:p>
        </p:txBody>
      </p:sp>
      <p:sp>
        <p:nvSpPr>
          <p:cNvPr id="14" name="Text 9"/>
          <p:cNvSpPr/>
          <p:nvPr/>
        </p:nvSpPr>
        <p:spPr>
          <a:xfrm>
            <a:off x="566928" y="6473952"/>
            <a:ext cx="8595360" cy="237744"/>
          </a:xfrm>
          <a:prstGeom prst="rect">
            <a:avLst/>
          </a:prstGeom>
          <a:noFill/>
          <a:ln/>
        </p:spPr>
        <p:txBody>
          <a:bodyPr wrap="square" lIns="0" tIns="0" rIns="0" bIns="0" rtlCol="0" anchor="ctr"/>
          <a:lstStyle/>
          <a:p>
            <a:pPr marL="0" indent="0">
              <a:buNone/>
            </a:pPr>
            <a:r>
              <a:rPr lang="en-US" sz="900" dirty="0">
                <a:solidFill>
                  <a:srgbClr val="5A6B7D"/>
                </a:solidFill>
                <a:latin typeface="Calibri" pitchFamily="34" charset="0"/>
                <a:ea typeface="Calibri" pitchFamily="34" charset="-122"/>
                <a:cs typeface="Calibri" pitchFamily="34" charset="-120"/>
              </a:rPr>
              <a:t>CSE 5112  ·  Module 1  ·  Foundations of DSP</a:t>
            </a:r>
            <a:endParaRPr lang="en-US" sz="900" dirty="0"/>
          </a:p>
        </p:txBody>
      </p:sp>
      <p:sp>
        <p:nvSpPr>
          <p:cNvPr id="15" name="Text 10"/>
          <p:cNvSpPr/>
          <p:nvPr/>
        </p:nvSpPr>
        <p:spPr>
          <a:xfrm>
            <a:off x="10680192" y="6473952"/>
            <a:ext cx="914400" cy="237744"/>
          </a:xfrm>
          <a:prstGeom prst="rect">
            <a:avLst/>
          </a:prstGeom>
          <a:noFill/>
          <a:ln/>
        </p:spPr>
        <p:txBody>
          <a:bodyPr wrap="square" lIns="0" tIns="0" rIns="0" bIns="0" rtlCol="0" anchor="ctr"/>
          <a:lstStyle/>
          <a:p>
            <a:pPr marL="0" indent="0" algn="r">
              <a:buNone/>
            </a:pPr>
            <a:r>
              <a:rPr lang="en-US" sz="900" dirty="0">
                <a:solidFill>
                  <a:srgbClr val="5A6B7D"/>
                </a:solidFill>
                <a:latin typeface="Calibri" pitchFamily="34" charset="0"/>
                <a:ea typeface="Calibri" pitchFamily="34" charset="-122"/>
                <a:cs typeface="Calibri" pitchFamily="34" charset="-120"/>
              </a:rPr>
              <a:t>62</a:t>
            </a:r>
            <a:endParaRPr lang="en-US" sz="900"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6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66928" y="365760"/>
            <a:ext cx="11027664" cy="566928"/>
          </a:xfrm>
          <a:prstGeom prst="rect">
            <a:avLst/>
          </a:prstGeom>
          <a:noFill/>
          <a:ln/>
        </p:spPr>
        <p:txBody>
          <a:bodyPr wrap="square" lIns="0" tIns="0" rIns="0" bIns="0" rtlCol="0" anchor="ctr"/>
          <a:lstStyle/>
          <a:p>
            <a:pPr marL="0" indent="0">
              <a:buNone/>
            </a:pPr>
            <a:r>
              <a:rPr lang="en-US" sz="2900" b="1" dirty="0">
                <a:solidFill>
                  <a:srgbClr val="16243D"/>
                </a:solidFill>
                <a:latin typeface="Cambria" pitchFamily="34" charset="0"/>
                <a:ea typeface="Cambria" pitchFamily="34" charset="-122"/>
                <a:cs typeface="Cambria" pitchFamily="34" charset="-120"/>
              </a:rPr>
              <a:t>Aliasing outside the classroom</a:t>
            </a:r>
            <a:endParaRPr lang="en-US" sz="2900" dirty="0"/>
          </a:p>
        </p:txBody>
      </p:sp>
      <p:sp>
        <p:nvSpPr>
          <p:cNvPr id="3" name="Text 1"/>
          <p:cNvSpPr/>
          <p:nvPr/>
        </p:nvSpPr>
        <p:spPr>
          <a:xfrm>
            <a:off x="566928" y="914400"/>
            <a:ext cx="11027664" cy="347472"/>
          </a:xfrm>
          <a:prstGeom prst="rect">
            <a:avLst/>
          </a:prstGeom>
          <a:noFill/>
          <a:ln/>
        </p:spPr>
        <p:txBody>
          <a:bodyPr wrap="square" lIns="0" tIns="0" rIns="0" bIns="0" rtlCol="0" anchor="ctr"/>
          <a:lstStyle/>
          <a:p>
            <a:pPr marL="0" indent="0">
              <a:buNone/>
            </a:pPr>
            <a:r>
              <a:rPr lang="en-US" sz="1350" dirty="0">
                <a:solidFill>
                  <a:srgbClr val="43596E"/>
                </a:solidFill>
                <a:latin typeface="Calibri" pitchFamily="34" charset="0"/>
                <a:ea typeface="Calibri" pitchFamily="34" charset="-122"/>
                <a:cs typeface="Calibri" pitchFamily="34" charset="-120"/>
              </a:rPr>
              <a:t>Four things you have already seen that are all this one piece of mathematics</a:t>
            </a:r>
            <a:endParaRPr lang="en-US" sz="1350" dirty="0"/>
          </a:p>
        </p:txBody>
      </p:sp>
      <p:sp>
        <p:nvSpPr>
          <p:cNvPr id="4" name="Shape 2"/>
          <p:cNvSpPr/>
          <p:nvPr/>
        </p:nvSpPr>
        <p:spPr>
          <a:xfrm>
            <a:off x="566928" y="1389888"/>
            <a:ext cx="5376672" cy="1536192"/>
          </a:xfrm>
          <a:prstGeom prst="roundRect">
            <a:avLst>
              <a:gd name="adj" fmla="val 5357"/>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5" name="Shape 3"/>
          <p:cNvSpPr/>
          <p:nvPr/>
        </p:nvSpPr>
        <p:spPr>
          <a:xfrm>
            <a:off x="786384" y="1591056"/>
            <a:ext cx="420624" cy="420624"/>
          </a:xfrm>
          <a:prstGeom prst="ellipse">
            <a:avLst/>
          </a:prstGeom>
          <a:solidFill>
            <a:srgbClr val="1C7293"/>
          </a:solidFill>
          <a:ln w="12700">
            <a:solidFill>
              <a:srgbClr val="333333"/>
            </a:solidFill>
            <a:prstDash val="solid"/>
          </a:ln>
        </p:spPr>
      </p:sp>
      <p:sp>
        <p:nvSpPr>
          <p:cNvPr id="6" name="Text 4"/>
          <p:cNvSpPr/>
          <p:nvPr/>
        </p:nvSpPr>
        <p:spPr>
          <a:xfrm>
            <a:off x="786384" y="1591056"/>
            <a:ext cx="420624" cy="420624"/>
          </a:xfrm>
          <a:prstGeom prst="rect">
            <a:avLst/>
          </a:prstGeom>
          <a:noFill/>
          <a:ln/>
        </p:spPr>
        <p:txBody>
          <a:bodyPr wrap="square" lIns="0" tIns="0" rIns="0" bIns="0"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1</a:t>
            </a:r>
            <a:endParaRPr lang="en-US" sz="1250" dirty="0"/>
          </a:p>
        </p:txBody>
      </p:sp>
      <p:sp>
        <p:nvSpPr>
          <p:cNvPr id="7" name="Text 5"/>
          <p:cNvSpPr/>
          <p:nvPr/>
        </p:nvSpPr>
        <p:spPr>
          <a:xfrm>
            <a:off x="1353312" y="1554480"/>
            <a:ext cx="4370832" cy="475488"/>
          </a:xfrm>
          <a:prstGeom prst="rect">
            <a:avLst/>
          </a:prstGeom>
          <a:noFill/>
          <a:ln/>
        </p:spPr>
        <p:txBody>
          <a:bodyPr wrap="square" lIns="0" tIns="0" rIns="0" bIns="0" rtlCol="0" anchor="ctr"/>
          <a:lstStyle/>
          <a:p>
            <a:pPr marL="0" indent="0">
              <a:buNone/>
            </a:pPr>
            <a:r>
              <a:rPr lang="en-US" sz="1350" b="1" dirty="0">
                <a:solidFill>
                  <a:srgbClr val="1C7293"/>
                </a:solidFill>
                <a:latin typeface="Calibri" pitchFamily="34" charset="0"/>
                <a:ea typeface="Calibri" pitchFamily="34" charset="-122"/>
                <a:cs typeface="Calibri" pitchFamily="34" charset="-120"/>
              </a:rPr>
              <a:t>The wagon wheel in a western</a:t>
            </a:r>
            <a:endParaRPr lang="en-US" sz="1350" dirty="0"/>
          </a:p>
        </p:txBody>
      </p:sp>
      <p:sp>
        <p:nvSpPr>
          <p:cNvPr id="8" name="Text 6"/>
          <p:cNvSpPr/>
          <p:nvPr/>
        </p:nvSpPr>
        <p:spPr>
          <a:xfrm>
            <a:off x="804672" y="2084832"/>
            <a:ext cx="4901184" cy="768096"/>
          </a:xfrm>
          <a:prstGeom prst="rect">
            <a:avLst/>
          </a:prstGeom>
          <a:noFill/>
          <a:ln/>
        </p:spPr>
        <p:txBody>
          <a:bodyPr wrap="square" lIns="0" tIns="0" rIns="0" bIns="0" rtlCol="0" anchor="t"/>
          <a:lstStyle/>
          <a:p>
            <a:pPr marL="0" indent="0">
              <a:lnSpc>
                <a:spcPct val="106000"/>
              </a:lnSpc>
              <a:buNone/>
            </a:pPr>
            <a:r>
              <a:rPr lang="en-US" sz="1200" dirty="0">
                <a:solidFill>
                  <a:srgbClr val="22354F"/>
                </a:solidFill>
                <a:latin typeface="Calibri" pitchFamily="34" charset="0"/>
                <a:ea typeface="Calibri" pitchFamily="34" charset="-122"/>
                <a:cs typeface="Calibri" pitchFamily="34" charset="-120"/>
              </a:rPr>
              <a:t>Spokes appear to rotate slowly backwards. The camera samples at twenty-four frames a second and the wheel turns faster than that, so each frame is consistent with a small backward step.</a:t>
            </a:r>
            <a:endParaRPr lang="en-US" sz="1200" dirty="0"/>
          </a:p>
        </p:txBody>
      </p:sp>
      <p:sp>
        <p:nvSpPr>
          <p:cNvPr id="9" name="Shape 7"/>
          <p:cNvSpPr/>
          <p:nvPr/>
        </p:nvSpPr>
        <p:spPr>
          <a:xfrm>
            <a:off x="6217920" y="1389888"/>
            <a:ext cx="5376672" cy="1536192"/>
          </a:xfrm>
          <a:prstGeom prst="roundRect">
            <a:avLst>
              <a:gd name="adj" fmla="val 5357"/>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10" name="Shape 8"/>
          <p:cNvSpPr/>
          <p:nvPr/>
        </p:nvSpPr>
        <p:spPr>
          <a:xfrm>
            <a:off x="6437376" y="1591056"/>
            <a:ext cx="420624" cy="420624"/>
          </a:xfrm>
          <a:prstGeom prst="ellipse">
            <a:avLst/>
          </a:prstGeom>
          <a:solidFill>
            <a:srgbClr val="B23A48"/>
          </a:solidFill>
          <a:ln w="12700">
            <a:solidFill>
              <a:srgbClr val="333333"/>
            </a:solidFill>
            <a:prstDash val="solid"/>
          </a:ln>
        </p:spPr>
      </p:sp>
      <p:sp>
        <p:nvSpPr>
          <p:cNvPr id="11" name="Text 9"/>
          <p:cNvSpPr/>
          <p:nvPr/>
        </p:nvSpPr>
        <p:spPr>
          <a:xfrm>
            <a:off x="6437376" y="1591056"/>
            <a:ext cx="420624" cy="420624"/>
          </a:xfrm>
          <a:prstGeom prst="rect">
            <a:avLst/>
          </a:prstGeom>
          <a:noFill/>
          <a:ln/>
        </p:spPr>
        <p:txBody>
          <a:bodyPr wrap="square" lIns="0" tIns="0" rIns="0" bIns="0"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2</a:t>
            </a:r>
            <a:endParaRPr lang="en-US" sz="1250" dirty="0"/>
          </a:p>
        </p:txBody>
      </p:sp>
      <p:sp>
        <p:nvSpPr>
          <p:cNvPr id="12" name="Text 10"/>
          <p:cNvSpPr/>
          <p:nvPr/>
        </p:nvSpPr>
        <p:spPr>
          <a:xfrm>
            <a:off x="7004304" y="1554480"/>
            <a:ext cx="4370832" cy="475488"/>
          </a:xfrm>
          <a:prstGeom prst="rect">
            <a:avLst/>
          </a:prstGeom>
          <a:noFill/>
          <a:ln/>
        </p:spPr>
        <p:txBody>
          <a:bodyPr wrap="square" lIns="0" tIns="0" rIns="0" bIns="0" rtlCol="0" anchor="ctr"/>
          <a:lstStyle/>
          <a:p>
            <a:pPr marL="0" indent="0">
              <a:buNone/>
            </a:pPr>
            <a:r>
              <a:rPr lang="en-US" sz="1350" b="1" dirty="0">
                <a:solidFill>
                  <a:srgbClr val="B23A48"/>
                </a:solidFill>
                <a:latin typeface="Calibri" pitchFamily="34" charset="0"/>
                <a:ea typeface="Calibri" pitchFamily="34" charset="-122"/>
                <a:cs typeface="Calibri" pitchFamily="34" charset="-120"/>
              </a:rPr>
              <a:t>Strobe lighting on machinery</a:t>
            </a:r>
            <a:endParaRPr lang="en-US" sz="1350" dirty="0"/>
          </a:p>
        </p:txBody>
      </p:sp>
      <p:sp>
        <p:nvSpPr>
          <p:cNvPr id="13" name="Text 11"/>
          <p:cNvSpPr/>
          <p:nvPr/>
        </p:nvSpPr>
        <p:spPr>
          <a:xfrm>
            <a:off x="6455664" y="2084832"/>
            <a:ext cx="4901184" cy="768096"/>
          </a:xfrm>
          <a:prstGeom prst="rect">
            <a:avLst/>
          </a:prstGeom>
          <a:noFill/>
          <a:ln/>
        </p:spPr>
        <p:txBody>
          <a:bodyPr wrap="square" lIns="0" tIns="0" rIns="0" bIns="0" rtlCol="0" anchor="t"/>
          <a:lstStyle/>
          <a:p>
            <a:pPr marL="0" indent="0">
              <a:lnSpc>
                <a:spcPct val="106000"/>
              </a:lnSpc>
              <a:buNone/>
            </a:pPr>
            <a:r>
              <a:rPr lang="en-US" sz="1200" dirty="0">
                <a:solidFill>
                  <a:srgbClr val="22354F"/>
                </a:solidFill>
                <a:latin typeface="Calibri" pitchFamily="34" charset="0"/>
                <a:ea typeface="Calibri" pitchFamily="34" charset="-122"/>
                <a:cs typeface="Calibri" pitchFamily="34" charset="-120"/>
              </a:rPr>
              <a:t>Under a strobe a rotating shaft can look motionless. This is aliasing used deliberately, and it is also a genuine industrial hazard, because a shaft that appears stopped is still turning at full speed.</a:t>
            </a:r>
            <a:endParaRPr lang="en-US" sz="1200" dirty="0"/>
          </a:p>
        </p:txBody>
      </p:sp>
      <p:sp>
        <p:nvSpPr>
          <p:cNvPr id="14" name="Shape 12"/>
          <p:cNvSpPr/>
          <p:nvPr/>
        </p:nvSpPr>
        <p:spPr>
          <a:xfrm>
            <a:off x="566928" y="3090672"/>
            <a:ext cx="5376672" cy="1536192"/>
          </a:xfrm>
          <a:prstGeom prst="roundRect">
            <a:avLst>
              <a:gd name="adj" fmla="val 5357"/>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15" name="Shape 13"/>
          <p:cNvSpPr/>
          <p:nvPr/>
        </p:nvSpPr>
        <p:spPr>
          <a:xfrm>
            <a:off x="786384" y="3291840"/>
            <a:ext cx="420624" cy="420624"/>
          </a:xfrm>
          <a:prstGeom prst="ellipse">
            <a:avLst/>
          </a:prstGeom>
          <a:solidFill>
            <a:srgbClr val="C97A1E"/>
          </a:solidFill>
          <a:ln w="12700">
            <a:solidFill>
              <a:srgbClr val="333333"/>
            </a:solidFill>
            <a:prstDash val="solid"/>
          </a:ln>
        </p:spPr>
      </p:sp>
      <p:sp>
        <p:nvSpPr>
          <p:cNvPr id="16" name="Text 14"/>
          <p:cNvSpPr/>
          <p:nvPr/>
        </p:nvSpPr>
        <p:spPr>
          <a:xfrm>
            <a:off x="786384" y="3291840"/>
            <a:ext cx="420624" cy="420624"/>
          </a:xfrm>
          <a:prstGeom prst="rect">
            <a:avLst/>
          </a:prstGeom>
          <a:noFill/>
          <a:ln/>
        </p:spPr>
        <p:txBody>
          <a:bodyPr wrap="square" lIns="0" tIns="0" rIns="0" bIns="0"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3</a:t>
            </a:r>
            <a:endParaRPr lang="en-US" sz="1250" dirty="0"/>
          </a:p>
        </p:txBody>
      </p:sp>
      <p:sp>
        <p:nvSpPr>
          <p:cNvPr id="17" name="Text 15"/>
          <p:cNvSpPr/>
          <p:nvPr/>
        </p:nvSpPr>
        <p:spPr>
          <a:xfrm>
            <a:off x="1353312" y="3255264"/>
            <a:ext cx="4370832" cy="475488"/>
          </a:xfrm>
          <a:prstGeom prst="rect">
            <a:avLst/>
          </a:prstGeom>
          <a:noFill/>
          <a:ln/>
        </p:spPr>
        <p:txBody>
          <a:bodyPr wrap="square" lIns="0" tIns="0" rIns="0" bIns="0" rtlCol="0" anchor="ctr"/>
          <a:lstStyle/>
          <a:p>
            <a:pPr marL="0" indent="0">
              <a:buNone/>
            </a:pPr>
            <a:r>
              <a:rPr lang="en-US" sz="1350" b="1" dirty="0">
                <a:solidFill>
                  <a:srgbClr val="C97A1E"/>
                </a:solidFill>
                <a:latin typeface="Calibri" pitchFamily="34" charset="0"/>
                <a:ea typeface="Calibri" pitchFamily="34" charset="-122"/>
                <a:cs typeface="Calibri" pitchFamily="34" charset="-120"/>
              </a:rPr>
              <a:t>Moiré patterns on a striped shirt</a:t>
            </a:r>
            <a:endParaRPr lang="en-US" sz="1350" dirty="0"/>
          </a:p>
        </p:txBody>
      </p:sp>
      <p:sp>
        <p:nvSpPr>
          <p:cNvPr id="18" name="Text 16"/>
          <p:cNvSpPr/>
          <p:nvPr/>
        </p:nvSpPr>
        <p:spPr>
          <a:xfrm>
            <a:off x="804672" y="3785616"/>
            <a:ext cx="4901184" cy="768096"/>
          </a:xfrm>
          <a:prstGeom prst="rect">
            <a:avLst/>
          </a:prstGeom>
          <a:noFill/>
          <a:ln/>
        </p:spPr>
        <p:txBody>
          <a:bodyPr wrap="square" lIns="0" tIns="0" rIns="0" bIns="0" rtlCol="0" anchor="t"/>
          <a:lstStyle/>
          <a:p>
            <a:pPr marL="0" indent="0">
              <a:lnSpc>
                <a:spcPct val="106000"/>
              </a:lnSpc>
              <a:buNone/>
            </a:pPr>
            <a:r>
              <a:rPr lang="en-US" sz="1200" dirty="0">
                <a:solidFill>
                  <a:srgbClr val="22354F"/>
                </a:solidFill>
                <a:latin typeface="Calibri" pitchFamily="34" charset="0"/>
                <a:ea typeface="Calibri" pitchFamily="34" charset="-122"/>
                <a:cs typeface="Calibri" pitchFamily="34" charset="-120"/>
              </a:rPr>
              <a:t>A shirt with fine stripes filmed by a digital camera develops rippling coloured bands. The camera's pixel grid is sampling space too coarsely for the stripe spacing, and the stripes alias into a slower pattern.</a:t>
            </a:r>
            <a:endParaRPr lang="en-US" sz="1200" dirty="0"/>
          </a:p>
        </p:txBody>
      </p:sp>
      <p:sp>
        <p:nvSpPr>
          <p:cNvPr id="19" name="Shape 17"/>
          <p:cNvSpPr/>
          <p:nvPr/>
        </p:nvSpPr>
        <p:spPr>
          <a:xfrm>
            <a:off x="6217920" y="3090672"/>
            <a:ext cx="5376672" cy="1536192"/>
          </a:xfrm>
          <a:prstGeom prst="roundRect">
            <a:avLst>
              <a:gd name="adj" fmla="val 5357"/>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20" name="Shape 18"/>
          <p:cNvSpPr/>
          <p:nvPr/>
        </p:nvSpPr>
        <p:spPr>
          <a:xfrm>
            <a:off x="6437376" y="3291840"/>
            <a:ext cx="420624" cy="420624"/>
          </a:xfrm>
          <a:prstGeom prst="ellipse">
            <a:avLst/>
          </a:prstGeom>
          <a:solidFill>
            <a:srgbClr val="2E7D5B"/>
          </a:solidFill>
          <a:ln w="12700">
            <a:solidFill>
              <a:srgbClr val="333333"/>
            </a:solidFill>
            <a:prstDash val="solid"/>
          </a:ln>
        </p:spPr>
      </p:sp>
      <p:sp>
        <p:nvSpPr>
          <p:cNvPr id="21" name="Text 19"/>
          <p:cNvSpPr/>
          <p:nvPr/>
        </p:nvSpPr>
        <p:spPr>
          <a:xfrm>
            <a:off x="6437376" y="3291840"/>
            <a:ext cx="420624" cy="420624"/>
          </a:xfrm>
          <a:prstGeom prst="rect">
            <a:avLst/>
          </a:prstGeom>
          <a:noFill/>
          <a:ln/>
        </p:spPr>
        <p:txBody>
          <a:bodyPr wrap="square" lIns="0" tIns="0" rIns="0" bIns="0"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4</a:t>
            </a:r>
            <a:endParaRPr lang="en-US" sz="1250" dirty="0"/>
          </a:p>
        </p:txBody>
      </p:sp>
      <p:sp>
        <p:nvSpPr>
          <p:cNvPr id="22" name="Text 20"/>
          <p:cNvSpPr/>
          <p:nvPr/>
        </p:nvSpPr>
        <p:spPr>
          <a:xfrm>
            <a:off x="7004304" y="3255264"/>
            <a:ext cx="4370832" cy="475488"/>
          </a:xfrm>
          <a:prstGeom prst="rect">
            <a:avLst/>
          </a:prstGeom>
          <a:noFill/>
          <a:ln/>
        </p:spPr>
        <p:txBody>
          <a:bodyPr wrap="square" lIns="0" tIns="0" rIns="0" bIns="0" rtlCol="0" anchor="ctr"/>
          <a:lstStyle/>
          <a:p>
            <a:pPr marL="0" indent="0">
              <a:buNone/>
            </a:pPr>
            <a:r>
              <a:rPr lang="en-US" sz="1350" b="1" dirty="0">
                <a:solidFill>
                  <a:srgbClr val="2E7D5B"/>
                </a:solidFill>
                <a:latin typeface="Calibri" pitchFamily="34" charset="0"/>
                <a:ea typeface="Calibri" pitchFamily="34" charset="-122"/>
                <a:cs typeface="Calibri" pitchFamily="34" charset="-120"/>
              </a:rPr>
              <a:t>Beats when tuning an instrument</a:t>
            </a:r>
            <a:endParaRPr lang="en-US" sz="1350" dirty="0"/>
          </a:p>
        </p:txBody>
      </p:sp>
      <p:sp>
        <p:nvSpPr>
          <p:cNvPr id="23" name="Text 21"/>
          <p:cNvSpPr/>
          <p:nvPr/>
        </p:nvSpPr>
        <p:spPr>
          <a:xfrm>
            <a:off x="6455664" y="3785616"/>
            <a:ext cx="4901184" cy="768096"/>
          </a:xfrm>
          <a:prstGeom prst="rect">
            <a:avLst/>
          </a:prstGeom>
          <a:noFill/>
          <a:ln/>
        </p:spPr>
        <p:txBody>
          <a:bodyPr wrap="square" lIns="0" tIns="0" rIns="0" bIns="0" rtlCol="0" anchor="t"/>
          <a:lstStyle/>
          <a:p>
            <a:pPr marL="0" indent="0">
              <a:lnSpc>
                <a:spcPct val="106000"/>
              </a:lnSpc>
              <a:buNone/>
            </a:pPr>
            <a:r>
              <a:rPr lang="en-US" sz="1200" dirty="0">
                <a:solidFill>
                  <a:srgbClr val="22354F"/>
                </a:solidFill>
                <a:latin typeface="Calibri" pitchFamily="34" charset="0"/>
                <a:ea typeface="Calibri" pitchFamily="34" charset="-122"/>
                <a:cs typeface="Calibri" pitchFamily="34" charset="-120"/>
              </a:rPr>
              <a:t>Two nearly equal tones produce a slow throb. This is the same folding arithmetic, |f₁ − f₂|, that gives the alias frequency, and it is why the effect is audible rather than merely theoretical.</a:t>
            </a:r>
            <a:endParaRPr lang="en-US" sz="1200" dirty="0"/>
          </a:p>
        </p:txBody>
      </p:sp>
      <p:sp>
        <p:nvSpPr>
          <p:cNvPr id="24" name="Shape 22"/>
          <p:cNvSpPr/>
          <p:nvPr/>
        </p:nvSpPr>
        <p:spPr>
          <a:xfrm>
            <a:off x="566928" y="4864608"/>
            <a:ext cx="11027664" cy="1115568"/>
          </a:xfrm>
          <a:prstGeom prst="roundRect">
            <a:avLst>
              <a:gd name="adj" fmla="val 6557"/>
            </a:avLst>
          </a:prstGeom>
          <a:solidFill>
            <a:srgbClr val="EDF2F5"/>
          </a:solidFill>
          <a:ln w="13970">
            <a:solidFill>
              <a:srgbClr val="2E7D5B"/>
            </a:solidFill>
            <a:prstDash val="solid"/>
          </a:ln>
        </p:spPr>
      </p:sp>
      <p:sp>
        <p:nvSpPr>
          <p:cNvPr id="25" name="Text 23"/>
          <p:cNvSpPr/>
          <p:nvPr/>
        </p:nvSpPr>
        <p:spPr>
          <a:xfrm>
            <a:off x="786384" y="4992624"/>
            <a:ext cx="10588752" cy="256032"/>
          </a:xfrm>
          <a:prstGeom prst="rect">
            <a:avLst/>
          </a:prstGeom>
          <a:noFill/>
          <a:ln/>
        </p:spPr>
        <p:txBody>
          <a:bodyPr wrap="square" lIns="0" tIns="0" rIns="0" bIns="0" rtlCol="0" anchor="ctr"/>
          <a:lstStyle/>
          <a:p>
            <a:pPr marL="0" indent="0">
              <a:buNone/>
            </a:pPr>
            <a:r>
              <a:rPr lang="en-US" sz="1150" b="1" dirty="0">
                <a:solidFill>
                  <a:srgbClr val="2E7D5B"/>
                </a:solidFill>
                <a:latin typeface="Calibri" pitchFamily="34" charset="0"/>
                <a:ea typeface="Calibri" pitchFamily="34" charset="-122"/>
                <a:cs typeface="Calibri" pitchFamily="34" charset="-120"/>
              </a:rPr>
              <a:t>The common thread</a:t>
            </a:r>
            <a:endParaRPr lang="en-US" sz="1150" dirty="0"/>
          </a:p>
        </p:txBody>
      </p:sp>
      <p:sp>
        <p:nvSpPr>
          <p:cNvPr id="26" name="Text 24"/>
          <p:cNvSpPr/>
          <p:nvPr/>
        </p:nvSpPr>
        <p:spPr>
          <a:xfrm>
            <a:off x="786384" y="5266944"/>
            <a:ext cx="10588752" cy="566928"/>
          </a:xfrm>
          <a:prstGeom prst="rect">
            <a:avLst/>
          </a:prstGeom>
          <a:noFill/>
          <a:ln/>
        </p:spPr>
        <p:txBody>
          <a:bodyPr wrap="square" lIns="0" tIns="0" rIns="0" bIns="0" rtlCol="0" anchor="t"/>
          <a:lstStyle/>
          <a:p>
            <a:pPr marL="0" indent="0">
              <a:lnSpc>
                <a:spcPct val="110000"/>
              </a:lnSpc>
              <a:buNone/>
            </a:pPr>
            <a:r>
              <a:rPr lang="en-US" sz="1250" dirty="0">
                <a:solidFill>
                  <a:srgbClr val="22354F"/>
                </a:solidFill>
                <a:latin typeface="Calibri" pitchFamily="34" charset="0"/>
                <a:ea typeface="Calibri" pitchFamily="34" charset="-122"/>
                <a:cs typeface="Calibri" pitchFamily="34" charset="-120"/>
              </a:rPr>
              <a:t>In every case a fast thing is being observed at a slower rate, and the observations are equally consistent with a slow thing. The observer is not making a mistake; the data genuinely does not distinguish the two. That is why aliasing must be prevented before the measurement rather than corrected after it.</a:t>
            </a:r>
            <a:endParaRPr lang="en-US" sz="1250" dirty="0"/>
          </a:p>
        </p:txBody>
      </p:sp>
      <p:sp>
        <p:nvSpPr>
          <p:cNvPr id="27" name="Text 25"/>
          <p:cNvSpPr/>
          <p:nvPr/>
        </p:nvSpPr>
        <p:spPr>
          <a:xfrm>
            <a:off x="566928" y="6473952"/>
            <a:ext cx="8595360" cy="237744"/>
          </a:xfrm>
          <a:prstGeom prst="rect">
            <a:avLst/>
          </a:prstGeom>
          <a:noFill/>
          <a:ln/>
        </p:spPr>
        <p:txBody>
          <a:bodyPr wrap="square" lIns="0" tIns="0" rIns="0" bIns="0" rtlCol="0" anchor="ctr"/>
          <a:lstStyle/>
          <a:p>
            <a:pPr marL="0" indent="0">
              <a:buNone/>
            </a:pPr>
            <a:r>
              <a:rPr lang="en-US" sz="900" dirty="0">
                <a:solidFill>
                  <a:srgbClr val="5A6B7D"/>
                </a:solidFill>
                <a:latin typeface="Calibri" pitchFamily="34" charset="0"/>
                <a:ea typeface="Calibri" pitchFamily="34" charset="-122"/>
                <a:cs typeface="Calibri" pitchFamily="34" charset="-120"/>
              </a:rPr>
              <a:t>CSE 5112  ·  Module 1  ·  Foundations of DSP</a:t>
            </a:r>
            <a:endParaRPr lang="en-US" sz="900" dirty="0"/>
          </a:p>
        </p:txBody>
      </p:sp>
      <p:sp>
        <p:nvSpPr>
          <p:cNvPr id="28" name="Text 26"/>
          <p:cNvSpPr/>
          <p:nvPr/>
        </p:nvSpPr>
        <p:spPr>
          <a:xfrm>
            <a:off x="10680192" y="6473952"/>
            <a:ext cx="914400" cy="237744"/>
          </a:xfrm>
          <a:prstGeom prst="rect">
            <a:avLst/>
          </a:prstGeom>
          <a:noFill/>
          <a:ln/>
        </p:spPr>
        <p:txBody>
          <a:bodyPr wrap="square" lIns="0" tIns="0" rIns="0" bIns="0" rtlCol="0" anchor="ctr"/>
          <a:lstStyle/>
          <a:p>
            <a:pPr marL="0" indent="0" algn="r">
              <a:buNone/>
            </a:pPr>
            <a:r>
              <a:rPr lang="en-US" sz="900" dirty="0">
                <a:solidFill>
                  <a:srgbClr val="5A6B7D"/>
                </a:solidFill>
                <a:latin typeface="Calibri" pitchFamily="34" charset="0"/>
                <a:ea typeface="Calibri" pitchFamily="34" charset="-122"/>
                <a:cs typeface="Calibri" pitchFamily="34" charset="-120"/>
              </a:rPr>
              <a:t>63</a:t>
            </a:r>
            <a:endParaRPr lang="en-US" sz="900"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6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66928" y="365760"/>
            <a:ext cx="11027664" cy="566928"/>
          </a:xfrm>
          <a:prstGeom prst="rect">
            <a:avLst/>
          </a:prstGeom>
          <a:noFill/>
          <a:ln/>
        </p:spPr>
        <p:txBody>
          <a:bodyPr wrap="square" lIns="0" tIns="0" rIns="0" bIns="0" rtlCol="0" anchor="ctr"/>
          <a:lstStyle/>
          <a:p>
            <a:pPr marL="0" indent="0">
              <a:buNone/>
            </a:pPr>
            <a:r>
              <a:rPr lang="en-US" sz="2900" b="1" dirty="0">
                <a:solidFill>
                  <a:srgbClr val="16243D"/>
                </a:solidFill>
                <a:latin typeface="Cambria" pitchFamily="34" charset="0"/>
                <a:ea typeface="Cambria" pitchFamily="34" charset="-122"/>
                <a:cs typeface="Cambria" pitchFamily="34" charset="-120"/>
              </a:rPr>
              <a:t>The frequency map you will use in every later chapter</a:t>
            </a:r>
            <a:endParaRPr lang="en-US" sz="2900" dirty="0"/>
          </a:p>
        </p:txBody>
      </p:sp>
      <p:sp>
        <p:nvSpPr>
          <p:cNvPr id="3" name="Text 1"/>
          <p:cNvSpPr/>
          <p:nvPr/>
        </p:nvSpPr>
        <p:spPr>
          <a:xfrm>
            <a:off x="566928" y="914400"/>
            <a:ext cx="11027664" cy="347472"/>
          </a:xfrm>
          <a:prstGeom prst="rect">
            <a:avLst/>
          </a:prstGeom>
          <a:noFill/>
          <a:ln/>
        </p:spPr>
        <p:txBody>
          <a:bodyPr wrap="square" lIns="0" tIns="0" rIns="0" bIns="0" rtlCol="0" anchor="ctr"/>
          <a:lstStyle/>
          <a:p>
            <a:pPr marL="0" indent="0">
              <a:buNone/>
            </a:pPr>
            <a:r>
              <a:rPr lang="en-US" sz="1350" dirty="0">
                <a:solidFill>
                  <a:srgbClr val="43596E"/>
                </a:solidFill>
                <a:latin typeface="Calibri" pitchFamily="34" charset="0"/>
                <a:ea typeface="Calibri" pitchFamily="34" charset="-122"/>
                <a:cs typeface="Calibri" pitchFamily="34" charset="-120"/>
              </a:rPr>
              <a:t>How to turn kilohertz into the ω that every later chapter uses</a:t>
            </a:r>
            <a:endParaRPr lang="en-US" sz="1350" dirty="0"/>
          </a:p>
        </p:txBody>
      </p:sp>
      <p:sp>
        <p:nvSpPr>
          <p:cNvPr id="4" name="Shape 2"/>
          <p:cNvSpPr/>
          <p:nvPr/>
        </p:nvSpPr>
        <p:spPr>
          <a:xfrm>
            <a:off x="566928" y="1371600"/>
            <a:ext cx="11027664" cy="1318546"/>
          </a:xfrm>
          <a:prstGeom prst="roundRect">
            <a:avLst>
              <a:gd name="adj" fmla="val 6241"/>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pic>
        <p:nvPicPr>
          <p:cNvPr id="5" name="Image 0" descr="assets/eq/omega_map.png"/>
          <p:cNvPicPr>
            <a:picLocks noChangeAspect="1"/>
          </p:cNvPicPr>
          <p:nvPr/>
        </p:nvPicPr>
        <p:blipFill>
          <a:blip r:embed="rId3"/>
          <a:stretch>
            <a:fillRect/>
          </a:stretch>
        </p:blipFill>
        <p:spPr>
          <a:xfrm>
            <a:off x="4114800" y="1536192"/>
            <a:ext cx="2651760" cy="989362"/>
          </a:xfrm>
          <a:prstGeom prst="rect">
            <a:avLst/>
          </a:prstGeom>
        </p:spPr>
      </p:pic>
      <p:sp>
        <p:nvSpPr>
          <p:cNvPr id="6" name="Text 3"/>
          <p:cNvSpPr/>
          <p:nvPr/>
        </p:nvSpPr>
        <p:spPr>
          <a:xfrm>
            <a:off x="10405872" y="1884569"/>
            <a:ext cx="960120" cy="292608"/>
          </a:xfrm>
          <a:prstGeom prst="rect">
            <a:avLst/>
          </a:prstGeom>
          <a:noFill/>
          <a:ln/>
        </p:spPr>
        <p:txBody>
          <a:bodyPr wrap="square" lIns="0" tIns="0" rIns="0" bIns="0" rtlCol="0" anchor="ctr"/>
          <a:lstStyle/>
          <a:p>
            <a:pPr marL="0" indent="0" algn="r">
              <a:buNone/>
            </a:pPr>
            <a:r>
              <a:rPr lang="en-US" sz="1150" dirty="0">
                <a:solidFill>
                  <a:srgbClr val="5A6B7D"/>
                </a:solidFill>
                <a:latin typeface="Calibri" pitchFamily="34" charset="0"/>
                <a:ea typeface="Calibri" pitchFamily="34" charset="-122"/>
                <a:cs typeface="Calibri" pitchFamily="34" charset="-120"/>
              </a:rPr>
              <a:t>(4.5)</a:t>
            </a:r>
            <a:endParaRPr lang="en-US" sz="1150" dirty="0"/>
          </a:p>
        </p:txBody>
      </p:sp>
      <p:sp>
        <p:nvSpPr>
          <p:cNvPr id="7" name="Shape 4"/>
          <p:cNvSpPr/>
          <p:nvPr/>
        </p:nvSpPr>
        <p:spPr>
          <a:xfrm>
            <a:off x="566928" y="2927890"/>
            <a:ext cx="11027664" cy="365760"/>
          </a:xfrm>
          <a:prstGeom prst="rect">
            <a:avLst/>
          </a:prstGeom>
          <a:solidFill>
            <a:srgbClr val="16243D"/>
          </a:solidFill>
          <a:ln w="12700">
            <a:solidFill>
              <a:srgbClr val="333333"/>
            </a:solidFill>
            <a:prstDash val="solid"/>
          </a:ln>
        </p:spPr>
      </p:sp>
      <p:sp>
        <p:nvSpPr>
          <p:cNvPr id="8" name="Text 5"/>
          <p:cNvSpPr/>
          <p:nvPr/>
        </p:nvSpPr>
        <p:spPr>
          <a:xfrm>
            <a:off x="694944" y="2927890"/>
            <a:ext cx="2350008" cy="365760"/>
          </a:xfrm>
          <a:prstGeom prst="rect">
            <a:avLst/>
          </a:prstGeom>
          <a:noFill/>
          <a:ln/>
        </p:spPr>
        <p:txBody>
          <a:bodyPr wrap="square" lIns="0" tIns="0" rIns="0" bIns="0" rtlCol="0" anchor="ctr"/>
          <a:lstStyle/>
          <a:p>
            <a:pPr marL="0" indent="0" algn="l">
              <a:buNone/>
            </a:pPr>
            <a:r>
              <a:rPr lang="en-US" sz="1150" b="1" dirty="0">
                <a:solidFill>
                  <a:srgbClr val="FFFFFF"/>
                </a:solidFill>
                <a:latin typeface="Calibri" pitchFamily="34" charset="0"/>
                <a:ea typeface="Calibri" pitchFamily="34" charset="-122"/>
                <a:cs typeface="Calibri" pitchFamily="34" charset="-120"/>
              </a:rPr>
              <a:t>Analog frequency f</a:t>
            </a:r>
            <a:endParaRPr lang="en-US" sz="1150" dirty="0"/>
          </a:p>
        </p:txBody>
      </p:sp>
      <p:sp>
        <p:nvSpPr>
          <p:cNvPr id="9" name="Text 6"/>
          <p:cNvSpPr/>
          <p:nvPr/>
        </p:nvSpPr>
        <p:spPr>
          <a:xfrm>
            <a:off x="3300984" y="2927890"/>
            <a:ext cx="1709928" cy="365760"/>
          </a:xfrm>
          <a:prstGeom prst="rect">
            <a:avLst/>
          </a:prstGeom>
          <a:noFill/>
          <a:ln/>
        </p:spPr>
        <p:txBody>
          <a:bodyPr wrap="square" lIns="0" tIns="0" rIns="0" bIns="0" rtlCol="0" anchor="ctr"/>
          <a:lstStyle/>
          <a:p>
            <a:pPr marL="0" indent="0" algn="l">
              <a:buNone/>
            </a:pPr>
            <a:r>
              <a:rPr lang="en-US" sz="1150" b="1" dirty="0">
                <a:solidFill>
                  <a:srgbClr val="FFFFFF"/>
                </a:solidFill>
                <a:latin typeface="Calibri" pitchFamily="34" charset="0"/>
                <a:ea typeface="Calibri" pitchFamily="34" charset="-122"/>
                <a:cs typeface="Calibri" pitchFamily="34" charset="-120"/>
              </a:rPr>
              <a:t>Normalised ω</a:t>
            </a:r>
            <a:endParaRPr lang="en-US" sz="1150" dirty="0"/>
          </a:p>
        </p:txBody>
      </p:sp>
      <p:sp>
        <p:nvSpPr>
          <p:cNvPr id="10" name="Text 7"/>
          <p:cNvSpPr/>
          <p:nvPr/>
        </p:nvSpPr>
        <p:spPr>
          <a:xfrm>
            <a:off x="5266944" y="2927890"/>
            <a:ext cx="2532888" cy="365760"/>
          </a:xfrm>
          <a:prstGeom prst="rect">
            <a:avLst/>
          </a:prstGeom>
          <a:noFill/>
          <a:ln/>
        </p:spPr>
        <p:txBody>
          <a:bodyPr wrap="square" lIns="0" tIns="0" rIns="0" bIns="0" rtlCol="0" anchor="ctr"/>
          <a:lstStyle/>
          <a:p>
            <a:pPr marL="0" indent="0" algn="l">
              <a:buNone/>
            </a:pPr>
            <a:r>
              <a:rPr lang="en-US" sz="1150" b="1" dirty="0">
                <a:solidFill>
                  <a:srgbClr val="FFFFFF"/>
                </a:solidFill>
                <a:latin typeface="Calibri" pitchFamily="34" charset="0"/>
                <a:ea typeface="Calibri" pitchFamily="34" charset="-122"/>
                <a:cs typeface="Calibri" pitchFamily="34" charset="-120"/>
              </a:rPr>
              <a:t>Interpretation</a:t>
            </a:r>
            <a:endParaRPr lang="en-US" sz="1150" dirty="0"/>
          </a:p>
        </p:txBody>
      </p:sp>
      <p:sp>
        <p:nvSpPr>
          <p:cNvPr id="11" name="Text 8"/>
          <p:cNvSpPr/>
          <p:nvPr/>
        </p:nvSpPr>
        <p:spPr>
          <a:xfrm>
            <a:off x="8055864" y="2927890"/>
            <a:ext cx="3410712" cy="365760"/>
          </a:xfrm>
          <a:prstGeom prst="rect">
            <a:avLst/>
          </a:prstGeom>
          <a:noFill/>
          <a:ln/>
        </p:spPr>
        <p:txBody>
          <a:bodyPr wrap="square" lIns="0" tIns="0" rIns="0" bIns="0" rtlCol="0" anchor="ctr"/>
          <a:lstStyle/>
          <a:p>
            <a:pPr marL="0" indent="0" algn="l">
              <a:buNone/>
            </a:pPr>
            <a:r>
              <a:rPr lang="en-US" sz="1150" b="1" dirty="0">
                <a:solidFill>
                  <a:srgbClr val="FFFFFF"/>
                </a:solidFill>
                <a:latin typeface="Calibri" pitchFamily="34" charset="0"/>
                <a:ea typeface="Calibri" pitchFamily="34" charset="-122"/>
                <a:cs typeface="Calibri" pitchFamily="34" charset="-120"/>
              </a:rPr>
              <a:t>What the sequence looks like</a:t>
            </a:r>
            <a:endParaRPr lang="en-US" sz="1150" dirty="0"/>
          </a:p>
        </p:txBody>
      </p:sp>
      <p:sp>
        <p:nvSpPr>
          <p:cNvPr id="12" name="Shape 9"/>
          <p:cNvSpPr/>
          <p:nvPr/>
        </p:nvSpPr>
        <p:spPr>
          <a:xfrm>
            <a:off x="566928" y="3293650"/>
            <a:ext cx="11027664" cy="384048"/>
          </a:xfrm>
          <a:prstGeom prst="rect">
            <a:avLst/>
          </a:prstGeom>
          <a:solidFill>
            <a:srgbClr val="FFFFFF"/>
          </a:solidFill>
          <a:ln w="6350">
            <a:solidFill>
              <a:srgbClr val="D3DDE4"/>
            </a:solidFill>
            <a:prstDash val="solid"/>
          </a:ln>
        </p:spPr>
      </p:sp>
      <p:sp>
        <p:nvSpPr>
          <p:cNvPr id="13" name="Text 10"/>
          <p:cNvSpPr/>
          <p:nvPr/>
        </p:nvSpPr>
        <p:spPr>
          <a:xfrm>
            <a:off x="694944" y="3293650"/>
            <a:ext cx="2350008" cy="384048"/>
          </a:xfrm>
          <a:prstGeom prst="rect">
            <a:avLst/>
          </a:prstGeom>
          <a:noFill/>
          <a:ln/>
        </p:spPr>
        <p:txBody>
          <a:bodyPr wrap="square" lIns="0" tIns="0" rIns="0" bIns="0" rtlCol="0" anchor="ctr"/>
          <a:lstStyle/>
          <a:p>
            <a:pPr marL="0" indent="0" algn="l">
              <a:buNone/>
            </a:pPr>
            <a:r>
              <a:rPr lang="en-US" sz="1150" dirty="0">
                <a:solidFill>
                  <a:srgbClr val="22354F"/>
                </a:solidFill>
                <a:latin typeface="Calibri" pitchFamily="34" charset="0"/>
                <a:ea typeface="Calibri" pitchFamily="34" charset="-122"/>
                <a:cs typeface="Calibri" pitchFamily="34" charset="-120"/>
              </a:rPr>
              <a:t>0</a:t>
            </a:r>
            <a:endParaRPr lang="en-US" sz="1150" dirty="0"/>
          </a:p>
        </p:txBody>
      </p:sp>
      <p:sp>
        <p:nvSpPr>
          <p:cNvPr id="14" name="Text 11"/>
          <p:cNvSpPr/>
          <p:nvPr/>
        </p:nvSpPr>
        <p:spPr>
          <a:xfrm>
            <a:off x="3300984" y="3293650"/>
            <a:ext cx="1709928" cy="384048"/>
          </a:xfrm>
          <a:prstGeom prst="rect">
            <a:avLst/>
          </a:prstGeom>
          <a:noFill/>
          <a:ln/>
        </p:spPr>
        <p:txBody>
          <a:bodyPr wrap="square" lIns="0" tIns="0" rIns="0" bIns="0" rtlCol="0" anchor="ctr"/>
          <a:lstStyle/>
          <a:p>
            <a:pPr marL="0" indent="0" algn="l">
              <a:buNone/>
            </a:pPr>
            <a:r>
              <a:rPr lang="en-US" sz="1150" dirty="0">
                <a:solidFill>
                  <a:srgbClr val="22354F"/>
                </a:solidFill>
                <a:latin typeface="Calibri" pitchFamily="34" charset="0"/>
                <a:ea typeface="Calibri" pitchFamily="34" charset="-122"/>
                <a:cs typeface="Calibri" pitchFamily="34" charset="-120"/>
              </a:rPr>
              <a:t>0</a:t>
            </a:r>
            <a:endParaRPr lang="en-US" sz="1150" dirty="0"/>
          </a:p>
        </p:txBody>
      </p:sp>
      <p:sp>
        <p:nvSpPr>
          <p:cNvPr id="15" name="Text 12"/>
          <p:cNvSpPr/>
          <p:nvPr/>
        </p:nvSpPr>
        <p:spPr>
          <a:xfrm>
            <a:off x="5266944" y="3293650"/>
            <a:ext cx="2532888" cy="384048"/>
          </a:xfrm>
          <a:prstGeom prst="rect">
            <a:avLst/>
          </a:prstGeom>
          <a:noFill/>
          <a:ln/>
        </p:spPr>
        <p:txBody>
          <a:bodyPr wrap="square" lIns="0" tIns="0" rIns="0" bIns="0" rtlCol="0" anchor="ctr"/>
          <a:lstStyle/>
          <a:p>
            <a:pPr marL="0" indent="0" algn="l">
              <a:buNone/>
            </a:pPr>
            <a:r>
              <a:rPr lang="en-US" sz="1150" dirty="0">
                <a:solidFill>
                  <a:srgbClr val="22354F"/>
                </a:solidFill>
                <a:latin typeface="Calibri" pitchFamily="34" charset="0"/>
                <a:ea typeface="Calibri" pitchFamily="34" charset="-122"/>
                <a:cs typeface="Calibri" pitchFamily="34" charset="-120"/>
              </a:rPr>
              <a:t>DC</a:t>
            </a:r>
            <a:endParaRPr lang="en-US" sz="1150" dirty="0"/>
          </a:p>
        </p:txBody>
      </p:sp>
      <p:sp>
        <p:nvSpPr>
          <p:cNvPr id="16" name="Text 13"/>
          <p:cNvSpPr/>
          <p:nvPr/>
        </p:nvSpPr>
        <p:spPr>
          <a:xfrm>
            <a:off x="8055864" y="3293650"/>
            <a:ext cx="3410712" cy="384048"/>
          </a:xfrm>
          <a:prstGeom prst="rect">
            <a:avLst/>
          </a:prstGeom>
          <a:noFill/>
          <a:ln/>
        </p:spPr>
        <p:txBody>
          <a:bodyPr wrap="square" lIns="0" tIns="0" rIns="0" bIns="0" rtlCol="0" anchor="ctr"/>
          <a:lstStyle/>
          <a:p>
            <a:pPr marL="0" indent="0" algn="l">
              <a:buNone/>
            </a:pPr>
            <a:r>
              <a:rPr lang="en-US" sz="1150" dirty="0">
                <a:solidFill>
                  <a:srgbClr val="22354F"/>
                </a:solidFill>
                <a:latin typeface="Calibri" pitchFamily="34" charset="0"/>
                <a:ea typeface="Calibri" pitchFamily="34" charset="-122"/>
                <a:cs typeface="Calibri" pitchFamily="34" charset="-120"/>
              </a:rPr>
              <a:t>Constant offset, passes everything</a:t>
            </a:r>
            <a:endParaRPr lang="en-US" sz="1150" dirty="0"/>
          </a:p>
        </p:txBody>
      </p:sp>
      <p:sp>
        <p:nvSpPr>
          <p:cNvPr id="17" name="Shape 14"/>
          <p:cNvSpPr/>
          <p:nvPr/>
        </p:nvSpPr>
        <p:spPr>
          <a:xfrm>
            <a:off x="566928" y="3677698"/>
            <a:ext cx="11027664" cy="384048"/>
          </a:xfrm>
          <a:prstGeom prst="rect">
            <a:avLst/>
          </a:prstGeom>
          <a:solidFill>
            <a:srgbClr val="F7FAFB"/>
          </a:solidFill>
          <a:ln w="6350">
            <a:solidFill>
              <a:srgbClr val="D3DDE4"/>
            </a:solidFill>
            <a:prstDash val="solid"/>
          </a:ln>
        </p:spPr>
      </p:sp>
      <p:sp>
        <p:nvSpPr>
          <p:cNvPr id="18" name="Text 15"/>
          <p:cNvSpPr/>
          <p:nvPr/>
        </p:nvSpPr>
        <p:spPr>
          <a:xfrm>
            <a:off x="694944" y="3677698"/>
            <a:ext cx="2350008" cy="384048"/>
          </a:xfrm>
          <a:prstGeom prst="rect">
            <a:avLst/>
          </a:prstGeom>
          <a:noFill/>
          <a:ln/>
        </p:spPr>
        <p:txBody>
          <a:bodyPr wrap="square" lIns="0" tIns="0" rIns="0" bIns="0" rtlCol="0" anchor="ctr"/>
          <a:lstStyle/>
          <a:p>
            <a:pPr marL="0" indent="0" algn="l">
              <a:buNone/>
            </a:pPr>
            <a:r>
              <a:rPr lang="en-US" sz="1150" dirty="0">
                <a:solidFill>
                  <a:srgbClr val="22354F"/>
                </a:solidFill>
                <a:latin typeface="Calibri" pitchFamily="34" charset="0"/>
                <a:ea typeface="Calibri" pitchFamily="34" charset="-122"/>
                <a:cs typeface="Calibri" pitchFamily="34" charset="-120"/>
              </a:rPr>
              <a:t>fₛ/8</a:t>
            </a:r>
            <a:endParaRPr lang="en-US" sz="1150" dirty="0"/>
          </a:p>
        </p:txBody>
      </p:sp>
      <p:sp>
        <p:nvSpPr>
          <p:cNvPr id="19" name="Text 16"/>
          <p:cNvSpPr/>
          <p:nvPr/>
        </p:nvSpPr>
        <p:spPr>
          <a:xfrm>
            <a:off x="3300984" y="3677698"/>
            <a:ext cx="1709928" cy="384048"/>
          </a:xfrm>
          <a:prstGeom prst="rect">
            <a:avLst/>
          </a:prstGeom>
          <a:noFill/>
          <a:ln/>
        </p:spPr>
        <p:txBody>
          <a:bodyPr wrap="square" lIns="0" tIns="0" rIns="0" bIns="0" rtlCol="0" anchor="ctr"/>
          <a:lstStyle/>
          <a:p>
            <a:pPr marL="0" indent="0" algn="l">
              <a:buNone/>
            </a:pPr>
            <a:r>
              <a:rPr lang="en-US" sz="1150" dirty="0">
                <a:solidFill>
                  <a:srgbClr val="22354F"/>
                </a:solidFill>
                <a:latin typeface="Calibri" pitchFamily="34" charset="0"/>
                <a:ea typeface="Calibri" pitchFamily="34" charset="-122"/>
                <a:cs typeface="Calibri" pitchFamily="34" charset="-120"/>
              </a:rPr>
              <a:t>π/4</a:t>
            </a:r>
            <a:endParaRPr lang="en-US" sz="1150" dirty="0"/>
          </a:p>
        </p:txBody>
      </p:sp>
      <p:sp>
        <p:nvSpPr>
          <p:cNvPr id="20" name="Text 17"/>
          <p:cNvSpPr/>
          <p:nvPr/>
        </p:nvSpPr>
        <p:spPr>
          <a:xfrm>
            <a:off x="5266944" y="3677698"/>
            <a:ext cx="2532888" cy="384048"/>
          </a:xfrm>
          <a:prstGeom prst="rect">
            <a:avLst/>
          </a:prstGeom>
          <a:noFill/>
          <a:ln/>
        </p:spPr>
        <p:txBody>
          <a:bodyPr wrap="square" lIns="0" tIns="0" rIns="0" bIns="0" rtlCol="0" anchor="ctr"/>
          <a:lstStyle/>
          <a:p>
            <a:pPr marL="0" indent="0" algn="l">
              <a:buNone/>
            </a:pPr>
            <a:r>
              <a:rPr lang="en-US" sz="1150" dirty="0">
                <a:solidFill>
                  <a:srgbClr val="22354F"/>
                </a:solidFill>
                <a:latin typeface="Calibri" pitchFamily="34" charset="0"/>
                <a:ea typeface="Calibri" pitchFamily="34" charset="-122"/>
                <a:cs typeface="Calibri" pitchFamily="34" charset="-120"/>
              </a:rPr>
              <a:t>Low</a:t>
            </a:r>
            <a:endParaRPr lang="en-US" sz="1150" dirty="0"/>
          </a:p>
        </p:txBody>
      </p:sp>
      <p:sp>
        <p:nvSpPr>
          <p:cNvPr id="21" name="Text 18"/>
          <p:cNvSpPr/>
          <p:nvPr/>
        </p:nvSpPr>
        <p:spPr>
          <a:xfrm>
            <a:off x="8055864" y="3677698"/>
            <a:ext cx="3410712" cy="384048"/>
          </a:xfrm>
          <a:prstGeom prst="rect">
            <a:avLst/>
          </a:prstGeom>
          <a:noFill/>
          <a:ln/>
        </p:spPr>
        <p:txBody>
          <a:bodyPr wrap="square" lIns="0" tIns="0" rIns="0" bIns="0" rtlCol="0" anchor="ctr"/>
          <a:lstStyle/>
          <a:p>
            <a:pPr marL="0" indent="0" algn="l">
              <a:buNone/>
            </a:pPr>
            <a:r>
              <a:rPr lang="en-US" sz="1150" dirty="0">
                <a:solidFill>
                  <a:srgbClr val="22354F"/>
                </a:solidFill>
                <a:latin typeface="Calibri" pitchFamily="34" charset="0"/>
                <a:ea typeface="Calibri" pitchFamily="34" charset="-122"/>
                <a:cs typeface="Calibri" pitchFamily="34" charset="-120"/>
              </a:rPr>
              <a:t>Comfortably inside the band</a:t>
            </a:r>
            <a:endParaRPr lang="en-US" sz="1150" dirty="0"/>
          </a:p>
        </p:txBody>
      </p:sp>
      <p:sp>
        <p:nvSpPr>
          <p:cNvPr id="22" name="Shape 19"/>
          <p:cNvSpPr/>
          <p:nvPr/>
        </p:nvSpPr>
        <p:spPr>
          <a:xfrm>
            <a:off x="566928" y="4061746"/>
            <a:ext cx="11027664" cy="384048"/>
          </a:xfrm>
          <a:prstGeom prst="rect">
            <a:avLst/>
          </a:prstGeom>
          <a:solidFill>
            <a:srgbClr val="FFFFFF"/>
          </a:solidFill>
          <a:ln w="6350">
            <a:solidFill>
              <a:srgbClr val="D3DDE4"/>
            </a:solidFill>
            <a:prstDash val="solid"/>
          </a:ln>
        </p:spPr>
      </p:sp>
      <p:sp>
        <p:nvSpPr>
          <p:cNvPr id="23" name="Text 20"/>
          <p:cNvSpPr/>
          <p:nvPr/>
        </p:nvSpPr>
        <p:spPr>
          <a:xfrm>
            <a:off x="694944" y="4061746"/>
            <a:ext cx="2350008" cy="384048"/>
          </a:xfrm>
          <a:prstGeom prst="rect">
            <a:avLst/>
          </a:prstGeom>
          <a:noFill/>
          <a:ln/>
        </p:spPr>
        <p:txBody>
          <a:bodyPr wrap="square" lIns="0" tIns="0" rIns="0" bIns="0" rtlCol="0" anchor="ctr"/>
          <a:lstStyle/>
          <a:p>
            <a:pPr marL="0" indent="0" algn="l">
              <a:buNone/>
            </a:pPr>
            <a:r>
              <a:rPr lang="en-US" sz="1150" dirty="0">
                <a:solidFill>
                  <a:srgbClr val="22354F"/>
                </a:solidFill>
                <a:latin typeface="Calibri" pitchFamily="34" charset="0"/>
                <a:ea typeface="Calibri" pitchFamily="34" charset="-122"/>
                <a:cs typeface="Calibri" pitchFamily="34" charset="-120"/>
              </a:rPr>
              <a:t>fₛ/4</a:t>
            </a:r>
            <a:endParaRPr lang="en-US" sz="1150" dirty="0"/>
          </a:p>
        </p:txBody>
      </p:sp>
      <p:sp>
        <p:nvSpPr>
          <p:cNvPr id="24" name="Text 21"/>
          <p:cNvSpPr/>
          <p:nvPr/>
        </p:nvSpPr>
        <p:spPr>
          <a:xfrm>
            <a:off x="3300984" y="4061746"/>
            <a:ext cx="1709928" cy="384048"/>
          </a:xfrm>
          <a:prstGeom prst="rect">
            <a:avLst/>
          </a:prstGeom>
          <a:noFill/>
          <a:ln/>
        </p:spPr>
        <p:txBody>
          <a:bodyPr wrap="square" lIns="0" tIns="0" rIns="0" bIns="0" rtlCol="0" anchor="ctr"/>
          <a:lstStyle/>
          <a:p>
            <a:pPr marL="0" indent="0" algn="l">
              <a:buNone/>
            </a:pPr>
            <a:r>
              <a:rPr lang="en-US" sz="1150" dirty="0">
                <a:solidFill>
                  <a:srgbClr val="22354F"/>
                </a:solidFill>
                <a:latin typeface="Calibri" pitchFamily="34" charset="0"/>
                <a:ea typeface="Calibri" pitchFamily="34" charset="-122"/>
                <a:cs typeface="Calibri" pitchFamily="34" charset="-120"/>
              </a:rPr>
              <a:t>π/2</a:t>
            </a:r>
            <a:endParaRPr lang="en-US" sz="1150" dirty="0"/>
          </a:p>
        </p:txBody>
      </p:sp>
      <p:sp>
        <p:nvSpPr>
          <p:cNvPr id="25" name="Text 22"/>
          <p:cNvSpPr/>
          <p:nvPr/>
        </p:nvSpPr>
        <p:spPr>
          <a:xfrm>
            <a:off x="5266944" y="4061746"/>
            <a:ext cx="2532888" cy="384048"/>
          </a:xfrm>
          <a:prstGeom prst="rect">
            <a:avLst/>
          </a:prstGeom>
          <a:noFill/>
          <a:ln/>
        </p:spPr>
        <p:txBody>
          <a:bodyPr wrap="square" lIns="0" tIns="0" rIns="0" bIns="0" rtlCol="0" anchor="ctr"/>
          <a:lstStyle/>
          <a:p>
            <a:pPr marL="0" indent="0" algn="l">
              <a:buNone/>
            </a:pPr>
            <a:r>
              <a:rPr lang="en-US" sz="1150" dirty="0">
                <a:solidFill>
                  <a:srgbClr val="22354F"/>
                </a:solidFill>
                <a:latin typeface="Calibri" pitchFamily="34" charset="0"/>
                <a:ea typeface="Calibri" pitchFamily="34" charset="-122"/>
                <a:cs typeface="Calibri" pitchFamily="34" charset="-120"/>
              </a:rPr>
              <a:t>Mid</a:t>
            </a:r>
            <a:endParaRPr lang="en-US" sz="1150" dirty="0"/>
          </a:p>
        </p:txBody>
      </p:sp>
      <p:sp>
        <p:nvSpPr>
          <p:cNvPr id="26" name="Text 23"/>
          <p:cNvSpPr/>
          <p:nvPr/>
        </p:nvSpPr>
        <p:spPr>
          <a:xfrm>
            <a:off x="8055864" y="4061746"/>
            <a:ext cx="3410712" cy="384048"/>
          </a:xfrm>
          <a:prstGeom prst="rect">
            <a:avLst/>
          </a:prstGeom>
          <a:noFill/>
          <a:ln/>
        </p:spPr>
        <p:txBody>
          <a:bodyPr wrap="square" lIns="0" tIns="0" rIns="0" bIns="0" rtlCol="0" anchor="ctr"/>
          <a:lstStyle/>
          <a:p>
            <a:pPr marL="0" indent="0" algn="l">
              <a:buNone/>
            </a:pPr>
            <a:r>
              <a:rPr lang="en-US" sz="1150" dirty="0">
                <a:solidFill>
                  <a:srgbClr val="22354F"/>
                </a:solidFill>
                <a:latin typeface="Calibri" pitchFamily="34" charset="0"/>
                <a:ea typeface="Calibri" pitchFamily="34" charset="-122"/>
                <a:cs typeface="Calibri" pitchFamily="34" charset="-120"/>
              </a:rPr>
              <a:t>Quarter-rate; four samples per cycle</a:t>
            </a:r>
            <a:endParaRPr lang="en-US" sz="1150" dirty="0"/>
          </a:p>
        </p:txBody>
      </p:sp>
      <p:sp>
        <p:nvSpPr>
          <p:cNvPr id="27" name="Shape 24"/>
          <p:cNvSpPr/>
          <p:nvPr/>
        </p:nvSpPr>
        <p:spPr>
          <a:xfrm>
            <a:off x="566928" y="4445794"/>
            <a:ext cx="11027664" cy="384048"/>
          </a:xfrm>
          <a:prstGeom prst="rect">
            <a:avLst/>
          </a:prstGeom>
          <a:solidFill>
            <a:srgbClr val="F7FAFB"/>
          </a:solidFill>
          <a:ln w="6350">
            <a:solidFill>
              <a:srgbClr val="D3DDE4"/>
            </a:solidFill>
            <a:prstDash val="solid"/>
          </a:ln>
        </p:spPr>
      </p:sp>
      <p:sp>
        <p:nvSpPr>
          <p:cNvPr id="28" name="Text 25"/>
          <p:cNvSpPr/>
          <p:nvPr/>
        </p:nvSpPr>
        <p:spPr>
          <a:xfrm>
            <a:off x="694944" y="4445794"/>
            <a:ext cx="2350008" cy="384048"/>
          </a:xfrm>
          <a:prstGeom prst="rect">
            <a:avLst/>
          </a:prstGeom>
          <a:noFill/>
          <a:ln/>
        </p:spPr>
        <p:txBody>
          <a:bodyPr wrap="square" lIns="0" tIns="0" rIns="0" bIns="0" rtlCol="0" anchor="ctr"/>
          <a:lstStyle/>
          <a:p>
            <a:pPr marL="0" indent="0" algn="l">
              <a:buNone/>
            </a:pPr>
            <a:r>
              <a:rPr lang="en-US" sz="1150" dirty="0">
                <a:solidFill>
                  <a:srgbClr val="22354F"/>
                </a:solidFill>
                <a:latin typeface="Calibri" pitchFamily="34" charset="0"/>
                <a:ea typeface="Calibri" pitchFamily="34" charset="-122"/>
                <a:cs typeface="Calibri" pitchFamily="34" charset="-120"/>
              </a:rPr>
              <a:t>fₛ/2</a:t>
            </a:r>
            <a:endParaRPr lang="en-US" sz="1150" dirty="0"/>
          </a:p>
        </p:txBody>
      </p:sp>
      <p:sp>
        <p:nvSpPr>
          <p:cNvPr id="29" name="Text 26"/>
          <p:cNvSpPr/>
          <p:nvPr/>
        </p:nvSpPr>
        <p:spPr>
          <a:xfrm>
            <a:off x="3300984" y="4445794"/>
            <a:ext cx="1709928" cy="384048"/>
          </a:xfrm>
          <a:prstGeom prst="rect">
            <a:avLst/>
          </a:prstGeom>
          <a:noFill/>
          <a:ln/>
        </p:spPr>
        <p:txBody>
          <a:bodyPr wrap="square" lIns="0" tIns="0" rIns="0" bIns="0" rtlCol="0" anchor="ctr"/>
          <a:lstStyle/>
          <a:p>
            <a:pPr marL="0" indent="0" algn="l">
              <a:buNone/>
            </a:pPr>
            <a:r>
              <a:rPr lang="en-US" sz="1150" dirty="0">
                <a:solidFill>
                  <a:srgbClr val="22354F"/>
                </a:solidFill>
                <a:latin typeface="Calibri" pitchFamily="34" charset="0"/>
                <a:ea typeface="Calibri" pitchFamily="34" charset="-122"/>
                <a:cs typeface="Calibri" pitchFamily="34" charset="-120"/>
              </a:rPr>
              <a:t>π</a:t>
            </a:r>
            <a:endParaRPr lang="en-US" sz="1150" dirty="0"/>
          </a:p>
        </p:txBody>
      </p:sp>
      <p:sp>
        <p:nvSpPr>
          <p:cNvPr id="30" name="Text 27"/>
          <p:cNvSpPr/>
          <p:nvPr/>
        </p:nvSpPr>
        <p:spPr>
          <a:xfrm>
            <a:off x="5266944" y="4445794"/>
            <a:ext cx="2532888" cy="384048"/>
          </a:xfrm>
          <a:prstGeom prst="rect">
            <a:avLst/>
          </a:prstGeom>
          <a:noFill/>
          <a:ln/>
        </p:spPr>
        <p:txBody>
          <a:bodyPr wrap="square" lIns="0" tIns="0" rIns="0" bIns="0" rtlCol="0" anchor="ctr"/>
          <a:lstStyle/>
          <a:p>
            <a:pPr marL="0" indent="0" algn="l">
              <a:buNone/>
            </a:pPr>
            <a:r>
              <a:rPr lang="en-US" sz="1150" dirty="0">
                <a:solidFill>
                  <a:srgbClr val="22354F"/>
                </a:solidFill>
                <a:latin typeface="Calibri" pitchFamily="34" charset="0"/>
                <a:ea typeface="Calibri" pitchFamily="34" charset="-122"/>
                <a:cs typeface="Calibri" pitchFamily="34" charset="-120"/>
              </a:rPr>
              <a:t>Highest representable</a:t>
            </a:r>
            <a:endParaRPr lang="en-US" sz="1150" dirty="0"/>
          </a:p>
        </p:txBody>
      </p:sp>
      <p:sp>
        <p:nvSpPr>
          <p:cNvPr id="31" name="Text 28"/>
          <p:cNvSpPr/>
          <p:nvPr/>
        </p:nvSpPr>
        <p:spPr>
          <a:xfrm>
            <a:off x="8055864" y="4445794"/>
            <a:ext cx="3410712" cy="384048"/>
          </a:xfrm>
          <a:prstGeom prst="rect">
            <a:avLst/>
          </a:prstGeom>
          <a:noFill/>
          <a:ln/>
        </p:spPr>
        <p:txBody>
          <a:bodyPr wrap="square" lIns="0" tIns="0" rIns="0" bIns="0" rtlCol="0" anchor="ctr"/>
          <a:lstStyle/>
          <a:p>
            <a:pPr marL="0" indent="0" algn="l">
              <a:buNone/>
            </a:pPr>
            <a:r>
              <a:rPr lang="en-US" sz="1150" dirty="0">
                <a:solidFill>
                  <a:srgbClr val="22354F"/>
                </a:solidFill>
                <a:latin typeface="Calibri" pitchFamily="34" charset="0"/>
                <a:ea typeface="Calibri" pitchFamily="34" charset="-122"/>
                <a:cs typeface="Calibri" pitchFamily="34" charset="-120"/>
              </a:rPr>
              <a:t>Two samples per cycle, the folding frequency</a:t>
            </a:r>
            <a:endParaRPr lang="en-US" sz="1150" dirty="0"/>
          </a:p>
        </p:txBody>
      </p:sp>
      <p:sp>
        <p:nvSpPr>
          <p:cNvPr id="32" name="Shape 29"/>
          <p:cNvSpPr/>
          <p:nvPr/>
        </p:nvSpPr>
        <p:spPr>
          <a:xfrm>
            <a:off x="566928" y="4829842"/>
            <a:ext cx="11027664" cy="384048"/>
          </a:xfrm>
          <a:prstGeom prst="rect">
            <a:avLst/>
          </a:prstGeom>
          <a:solidFill>
            <a:srgbClr val="FFFFFF"/>
          </a:solidFill>
          <a:ln w="6350">
            <a:solidFill>
              <a:srgbClr val="D3DDE4"/>
            </a:solidFill>
            <a:prstDash val="solid"/>
          </a:ln>
        </p:spPr>
      </p:sp>
      <p:sp>
        <p:nvSpPr>
          <p:cNvPr id="33" name="Text 30"/>
          <p:cNvSpPr/>
          <p:nvPr/>
        </p:nvSpPr>
        <p:spPr>
          <a:xfrm>
            <a:off x="694944" y="4829842"/>
            <a:ext cx="2350008" cy="384048"/>
          </a:xfrm>
          <a:prstGeom prst="rect">
            <a:avLst/>
          </a:prstGeom>
          <a:noFill/>
          <a:ln/>
        </p:spPr>
        <p:txBody>
          <a:bodyPr wrap="square" lIns="0" tIns="0" rIns="0" bIns="0" rtlCol="0" anchor="ctr"/>
          <a:lstStyle/>
          <a:p>
            <a:pPr marL="0" indent="0" algn="l">
              <a:buNone/>
            </a:pPr>
            <a:r>
              <a:rPr lang="en-US" sz="1150" dirty="0">
                <a:solidFill>
                  <a:srgbClr val="22354F"/>
                </a:solidFill>
                <a:latin typeface="Calibri" pitchFamily="34" charset="0"/>
                <a:ea typeface="Calibri" pitchFamily="34" charset="-122"/>
                <a:cs typeface="Calibri" pitchFamily="34" charset="-120"/>
              </a:rPr>
              <a:t>fₛ</a:t>
            </a:r>
            <a:endParaRPr lang="en-US" sz="1150" dirty="0"/>
          </a:p>
        </p:txBody>
      </p:sp>
      <p:sp>
        <p:nvSpPr>
          <p:cNvPr id="34" name="Text 31"/>
          <p:cNvSpPr/>
          <p:nvPr/>
        </p:nvSpPr>
        <p:spPr>
          <a:xfrm>
            <a:off x="3300984" y="4829842"/>
            <a:ext cx="1709928" cy="384048"/>
          </a:xfrm>
          <a:prstGeom prst="rect">
            <a:avLst/>
          </a:prstGeom>
          <a:noFill/>
          <a:ln/>
        </p:spPr>
        <p:txBody>
          <a:bodyPr wrap="square" lIns="0" tIns="0" rIns="0" bIns="0" rtlCol="0" anchor="ctr"/>
          <a:lstStyle/>
          <a:p>
            <a:pPr marL="0" indent="0" algn="l">
              <a:buNone/>
            </a:pPr>
            <a:r>
              <a:rPr lang="en-US" sz="1150" dirty="0">
                <a:solidFill>
                  <a:srgbClr val="22354F"/>
                </a:solidFill>
                <a:latin typeface="Calibri" pitchFamily="34" charset="0"/>
                <a:ea typeface="Calibri" pitchFamily="34" charset="-122"/>
                <a:cs typeface="Calibri" pitchFamily="34" charset="-120"/>
              </a:rPr>
              <a:t>2π</a:t>
            </a:r>
            <a:endParaRPr lang="en-US" sz="1150" dirty="0"/>
          </a:p>
        </p:txBody>
      </p:sp>
      <p:sp>
        <p:nvSpPr>
          <p:cNvPr id="35" name="Text 32"/>
          <p:cNvSpPr/>
          <p:nvPr/>
        </p:nvSpPr>
        <p:spPr>
          <a:xfrm>
            <a:off x="5266944" y="4829842"/>
            <a:ext cx="2532888" cy="384048"/>
          </a:xfrm>
          <a:prstGeom prst="rect">
            <a:avLst/>
          </a:prstGeom>
          <a:noFill/>
          <a:ln/>
        </p:spPr>
        <p:txBody>
          <a:bodyPr wrap="square" lIns="0" tIns="0" rIns="0" bIns="0" rtlCol="0" anchor="ctr"/>
          <a:lstStyle/>
          <a:p>
            <a:pPr marL="0" indent="0" algn="l">
              <a:buNone/>
            </a:pPr>
            <a:r>
              <a:rPr lang="en-US" sz="1150" dirty="0">
                <a:solidFill>
                  <a:srgbClr val="22354F"/>
                </a:solidFill>
                <a:latin typeface="Calibri" pitchFamily="34" charset="0"/>
                <a:ea typeface="Calibri" pitchFamily="34" charset="-122"/>
                <a:cs typeface="Calibri" pitchFamily="34" charset="-120"/>
              </a:rPr>
              <a:t>Indistinguishable from DC</a:t>
            </a:r>
            <a:endParaRPr lang="en-US" sz="1150" dirty="0"/>
          </a:p>
        </p:txBody>
      </p:sp>
      <p:sp>
        <p:nvSpPr>
          <p:cNvPr id="36" name="Text 33"/>
          <p:cNvSpPr/>
          <p:nvPr/>
        </p:nvSpPr>
        <p:spPr>
          <a:xfrm>
            <a:off x="8055864" y="4829842"/>
            <a:ext cx="3410712" cy="384048"/>
          </a:xfrm>
          <a:prstGeom prst="rect">
            <a:avLst/>
          </a:prstGeom>
          <a:noFill/>
          <a:ln/>
        </p:spPr>
        <p:txBody>
          <a:bodyPr wrap="square" lIns="0" tIns="0" rIns="0" bIns="0" rtlCol="0" anchor="ctr"/>
          <a:lstStyle/>
          <a:p>
            <a:pPr marL="0" indent="0" algn="l">
              <a:buNone/>
            </a:pPr>
            <a:r>
              <a:rPr lang="en-US" sz="1150" dirty="0">
                <a:solidFill>
                  <a:srgbClr val="22354F"/>
                </a:solidFill>
                <a:latin typeface="Calibri" pitchFamily="34" charset="0"/>
                <a:ea typeface="Calibri" pitchFamily="34" charset="-122"/>
                <a:cs typeface="Calibri" pitchFamily="34" charset="-120"/>
              </a:rPr>
              <a:t>One sample per cycle, every sample identical</a:t>
            </a:r>
            <a:endParaRPr lang="en-US" sz="1150" dirty="0"/>
          </a:p>
        </p:txBody>
      </p:sp>
      <p:sp>
        <p:nvSpPr>
          <p:cNvPr id="37" name="Shape 34"/>
          <p:cNvSpPr/>
          <p:nvPr/>
        </p:nvSpPr>
        <p:spPr>
          <a:xfrm>
            <a:off x="566928" y="5451634"/>
            <a:ext cx="11027664" cy="676656"/>
          </a:xfrm>
          <a:prstGeom prst="roundRect">
            <a:avLst>
              <a:gd name="adj" fmla="val 10811"/>
            </a:avLst>
          </a:prstGeom>
          <a:solidFill>
            <a:srgbClr val="EDF2F5"/>
          </a:solidFill>
          <a:ln w="13970">
            <a:solidFill>
              <a:srgbClr val="C97A1E"/>
            </a:solidFill>
            <a:prstDash val="solid"/>
          </a:ln>
        </p:spPr>
      </p:sp>
      <p:sp>
        <p:nvSpPr>
          <p:cNvPr id="38" name="Text 35"/>
          <p:cNvSpPr/>
          <p:nvPr/>
        </p:nvSpPr>
        <p:spPr>
          <a:xfrm>
            <a:off x="786384" y="5451634"/>
            <a:ext cx="10588752" cy="676656"/>
          </a:xfrm>
          <a:prstGeom prst="rect">
            <a:avLst/>
          </a:prstGeom>
          <a:noFill/>
          <a:ln/>
        </p:spPr>
        <p:txBody>
          <a:bodyPr wrap="square" lIns="0" tIns="0" rIns="0" bIns="0" rtlCol="0" anchor="ctr"/>
          <a:lstStyle/>
          <a:p>
            <a:pPr marL="0" indent="0">
              <a:buNone/>
            </a:pPr>
            <a:r>
              <a:rPr lang="en-US" sz="1150" b="1" dirty="0">
                <a:solidFill>
                  <a:srgbClr val="C97A1E"/>
                </a:solidFill>
                <a:latin typeface="Calibri" pitchFamily="34" charset="0"/>
                <a:ea typeface="Calibri" pitchFamily="34" charset="-122"/>
                <a:cs typeface="Calibri" pitchFamily="34" charset="-120"/>
              </a:rPr>
              <a:t>Key point   </a:t>
            </a:r>
            <a:r>
              <a:rPr lang="en-US" sz="1300" dirty="0">
                <a:solidFill>
                  <a:srgbClr val="22354F"/>
                </a:solidFill>
                <a:latin typeface="Calibri" pitchFamily="34" charset="0"/>
                <a:ea typeface="Calibri" pitchFamily="34" charset="-122"/>
                <a:cs typeface="Calibri" pitchFamily="34" charset="-120"/>
              </a:rPr>
              <a:t>From Chapter 5 on, frequency axes run in ω from 0 to π. Turning a spec like cut off at 3.4 kHz with fₛ = 8 kHz into ω = 0.85π is step one of every filter design question you will be given.</a:t>
            </a:r>
            <a:endParaRPr lang="en-US" sz="1150" dirty="0"/>
          </a:p>
        </p:txBody>
      </p:sp>
      <p:sp>
        <p:nvSpPr>
          <p:cNvPr id="39" name="Text 36"/>
          <p:cNvSpPr/>
          <p:nvPr/>
        </p:nvSpPr>
        <p:spPr>
          <a:xfrm>
            <a:off x="566928" y="6473952"/>
            <a:ext cx="8595360" cy="237744"/>
          </a:xfrm>
          <a:prstGeom prst="rect">
            <a:avLst/>
          </a:prstGeom>
          <a:noFill/>
          <a:ln/>
        </p:spPr>
        <p:txBody>
          <a:bodyPr wrap="square" lIns="0" tIns="0" rIns="0" bIns="0" rtlCol="0" anchor="ctr"/>
          <a:lstStyle/>
          <a:p>
            <a:pPr marL="0" indent="0">
              <a:buNone/>
            </a:pPr>
            <a:r>
              <a:rPr lang="en-US" sz="900" dirty="0">
                <a:solidFill>
                  <a:srgbClr val="5A6B7D"/>
                </a:solidFill>
                <a:latin typeface="Calibri" pitchFamily="34" charset="0"/>
                <a:ea typeface="Calibri" pitchFamily="34" charset="-122"/>
                <a:cs typeface="Calibri" pitchFamily="34" charset="-120"/>
              </a:rPr>
              <a:t>CSE 5112  ·  Module 1  ·  Foundations of DSP</a:t>
            </a:r>
            <a:endParaRPr lang="en-US" sz="900" dirty="0"/>
          </a:p>
        </p:txBody>
      </p:sp>
      <p:sp>
        <p:nvSpPr>
          <p:cNvPr id="40" name="Text 37"/>
          <p:cNvSpPr/>
          <p:nvPr/>
        </p:nvSpPr>
        <p:spPr>
          <a:xfrm>
            <a:off x="10680192" y="6473952"/>
            <a:ext cx="914400" cy="237744"/>
          </a:xfrm>
          <a:prstGeom prst="rect">
            <a:avLst/>
          </a:prstGeom>
          <a:noFill/>
          <a:ln/>
        </p:spPr>
        <p:txBody>
          <a:bodyPr wrap="square" lIns="0" tIns="0" rIns="0" bIns="0" rtlCol="0" anchor="ctr"/>
          <a:lstStyle/>
          <a:p>
            <a:pPr marL="0" indent="0" algn="r">
              <a:buNone/>
            </a:pPr>
            <a:r>
              <a:rPr lang="en-US" sz="900" dirty="0">
                <a:solidFill>
                  <a:srgbClr val="5A6B7D"/>
                </a:solidFill>
                <a:latin typeface="Calibri" pitchFamily="34" charset="0"/>
                <a:ea typeface="Calibri" pitchFamily="34" charset="-122"/>
                <a:cs typeface="Calibri" pitchFamily="34" charset="-120"/>
              </a:rPr>
              <a:t>64</a:t>
            </a:r>
            <a:endParaRPr lang="en-US" sz="900"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6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66928" y="365760"/>
            <a:ext cx="11027664" cy="566928"/>
          </a:xfrm>
          <a:prstGeom prst="rect">
            <a:avLst/>
          </a:prstGeom>
          <a:noFill/>
          <a:ln/>
        </p:spPr>
        <p:txBody>
          <a:bodyPr wrap="square" lIns="0" tIns="0" rIns="0" bIns="0" rtlCol="0" anchor="ctr"/>
          <a:lstStyle/>
          <a:p>
            <a:pPr marL="0" indent="0">
              <a:buNone/>
            </a:pPr>
            <a:r>
              <a:rPr lang="en-US" sz="2900" b="1" dirty="0">
                <a:solidFill>
                  <a:srgbClr val="16243D"/>
                </a:solidFill>
                <a:latin typeface="Cambria" pitchFamily="34" charset="0"/>
                <a:ea typeface="Cambria" pitchFamily="34" charset="-122"/>
                <a:cs typeface="Cambria" pitchFamily="34" charset="-120"/>
              </a:rPr>
              <a:t>The anti-aliasing filter</a:t>
            </a:r>
            <a:endParaRPr lang="en-US" sz="2900" dirty="0"/>
          </a:p>
        </p:txBody>
      </p:sp>
      <p:sp>
        <p:nvSpPr>
          <p:cNvPr id="3" name="Text 1"/>
          <p:cNvSpPr/>
          <p:nvPr/>
        </p:nvSpPr>
        <p:spPr>
          <a:xfrm>
            <a:off x="566928" y="914400"/>
            <a:ext cx="11027664" cy="347472"/>
          </a:xfrm>
          <a:prstGeom prst="rect">
            <a:avLst/>
          </a:prstGeom>
          <a:noFill/>
          <a:ln/>
        </p:spPr>
        <p:txBody>
          <a:bodyPr wrap="square" lIns="0" tIns="0" rIns="0" bIns="0" rtlCol="0" anchor="ctr"/>
          <a:lstStyle/>
          <a:p>
            <a:pPr marL="0" indent="0">
              <a:buNone/>
            </a:pPr>
            <a:r>
              <a:rPr lang="en-US" sz="1350" dirty="0">
                <a:solidFill>
                  <a:srgbClr val="43596E"/>
                </a:solidFill>
                <a:latin typeface="Calibri" pitchFamily="34" charset="0"/>
                <a:ea typeface="Calibri" pitchFamily="34" charset="-122"/>
                <a:cs typeface="Calibri" pitchFamily="34" charset="-120"/>
              </a:rPr>
              <a:t>The one block that has to be analog, and why it cannot wait until later</a:t>
            </a:r>
            <a:endParaRPr lang="en-US" sz="1350" dirty="0"/>
          </a:p>
        </p:txBody>
      </p:sp>
      <p:pic>
        <p:nvPicPr>
          <p:cNvPr id="4" name="Image 0" descr="assets/fig/antialias.png"/>
          <p:cNvPicPr>
            <a:picLocks noChangeAspect="1"/>
          </p:cNvPicPr>
          <p:nvPr/>
        </p:nvPicPr>
        <p:blipFill>
          <a:blip r:embed="rId3"/>
          <a:stretch>
            <a:fillRect/>
          </a:stretch>
        </p:blipFill>
        <p:spPr>
          <a:xfrm>
            <a:off x="566928" y="1664208"/>
            <a:ext cx="7498080" cy="1954868"/>
          </a:xfrm>
          <a:prstGeom prst="rect">
            <a:avLst/>
          </a:prstGeom>
        </p:spPr>
      </p:pic>
      <p:sp>
        <p:nvSpPr>
          <p:cNvPr id="5" name="Shape 2"/>
          <p:cNvSpPr/>
          <p:nvPr/>
        </p:nvSpPr>
        <p:spPr>
          <a:xfrm>
            <a:off x="8302752" y="1481328"/>
            <a:ext cx="3291840" cy="1316736"/>
          </a:xfrm>
          <a:prstGeom prst="roundRect">
            <a:avLst>
              <a:gd name="adj" fmla="val 6250"/>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6" name="Text 3"/>
          <p:cNvSpPr/>
          <p:nvPr/>
        </p:nvSpPr>
        <p:spPr>
          <a:xfrm>
            <a:off x="8503920" y="1609344"/>
            <a:ext cx="2889504" cy="292608"/>
          </a:xfrm>
          <a:prstGeom prst="rect">
            <a:avLst/>
          </a:prstGeom>
          <a:noFill/>
          <a:ln/>
        </p:spPr>
        <p:txBody>
          <a:bodyPr wrap="square" lIns="0" tIns="0" rIns="0" bIns="0" rtlCol="0" anchor="ctr"/>
          <a:lstStyle/>
          <a:p>
            <a:pPr marL="0" indent="0">
              <a:buNone/>
            </a:pPr>
            <a:r>
              <a:rPr lang="en-US" sz="1250" b="1" dirty="0">
                <a:solidFill>
                  <a:srgbClr val="B23A48"/>
                </a:solidFill>
                <a:latin typeface="Calibri" pitchFamily="34" charset="0"/>
                <a:ea typeface="Calibri" pitchFamily="34" charset="-122"/>
                <a:cs typeface="Calibri" pitchFamily="34" charset="-120"/>
              </a:rPr>
              <a:t>Why before the sampler</a:t>
            </a:r>
            <a:endParaRPr lang="en-US" sz="1250" dirty="0"/>
          </a:p>
        </p:txBody>
      </p:sp>
      <p:sp>
        <p:nvSpPr>
          <p:cNvPr id="7" name="Text 4"/>
          <p:cNvSpPr/>
          <p:nvPr/>
        </p:nvSpPr>
        <p:spPr>
          <a:xfrm>
            <a:off x="8503920" y="1901952"/>
            <a:ext cx="2889504" cy="822960"/>
          </a:xfrm>
          <a:prstGeom prst="rect">
            <a:avLst/>
          </a:prstGeom>
          <a:noFill/>
          <a:ln/>
        </p:spPr>
        <p:txBody>
          <a:bodyPr wrap="square" lIns="0" tIns="0" rIns="0" bIns="0" rtlCol="0" anchor="t"/>
          <a:lstStyle/>
          <a:p>
            <a:pPr marL="0" indent="0">
              <a:buNone/>
            </a:pPr>
            <a:r>
              <a:rPr lang="en-US" sz="1050" dirty="0">
                <a:solidFill>
                  <a:srgbClr val="22354F"/>
                </a:solidFill>
                <a:latin typeface="Calibri" pitchFamily="34" charset="0"/>
                <a:ea typeface="Calibri" pitchFamily="34" charset="-122"/>
                <a:cs typeface="Calibri" pitchFamily="34" charset="-120"/>
              </a:rPr>
              <a:t>Once folding has happened, the false parts sit right inside the band you care about, on top of the real signal. Nothing you do afterwards can separate them.</a:t>
            </a:r>
            <a:endParaRPr lang="en-US" sz="1050" dirty="0"/>
          </a:p>
        </p:txBody>
      </p:sp>
      <p:sp>
        <p:nvSpPr>
          <p:cNvPr id="8" name="Shape 5"/>
          <p:cNvSpPr/>
          <p:nvPr/>
        </p:nvSpPr>
        <p:spPr>
          <a:xfrm>
            <a:off x="8302752" y="2871216"/>
            <a:ext cx="3291840" cy="1316736"/>
          </a:xfrm>
          <a:prstGeom prst="roundRect">
            <a:avLst>
              <a:gd name="adj" fmla="val 6250"/>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9" name="Text 6"/>
          <p:cNvSpPr/>
          <p:nvPr/>
        </p:nvSpPr>
        <p:spPr>
          <a:xfrm>
            <a:off x="8503920" y="2999232"/>
            <a:ext cx="2889504" cy="292608"/>
          </a:xfrm>
          <a:prstGeom prst="rect">
            <a:avLst/>
          </a:prstGeom>
          <a:noFill/>
          <a:ln/>
        </p:spPr>
        <p:txBody>
          <a:bodyPr wrap="square" lIns="0" tIns="0" rIns="0" bIns="0" rtlCol="0" anchor="ctr"/>
          <a:lstStyle/>
          <a:p>
            <a:pPr marL="0" indent="0">
              <a:buNone/>
            </a:pPr>
            <a:r>
              <a:rPr lang="en-US" sz="1250" b="1" dirty="0">
                <a:solidFill>
                  <a:srgbClr val="1C7293"/>
                </a:solidFill>
                <a:latin typeface="Calibri" pitchFamily="34" charset="0"/>
                <a:ea typeface="Calibri" pitchFamily="34" charset="-122"/>
                <a:cs typeface="Calibri" pitchFamily="34" charset="-120"/>
              </a:rPr>
              <a:t>Why it cannot be digital</a:t>
            </a:r>
            <a:endParaRPr lang="en-US" sz="1250" dirty="0"/>
          </a:p>
        </p:txBody>
      </p:sp>
      <p:sp>
        <p:nvSpPr>
          <p:cNvPr id="10" name="Text 7"/>
          <p:cNvSpPr/>
          <p:nvPr/>
        </p:nvSpPr>
        <p:spPr>
          <a:xfrm>
            <a:off x="8503920" y="3291840"/>
            <a:ext cx="2889504" cy="822960"/>
          </a:xfrm>
          <a:prstGeom prst="rect">
            <a:avLst/>
          </a:prstGeom>
          <a:noFill/>
          <a:ln/>
        </p:spPr>
        <p:txBody>
          <a:bodyPr wrap="square" lIns="0" tIns="0" rIns="0" bIns="0" rtlCol="0" anchor="t"/>
          <a:lstStyle/>
          <a:p>
            <a:pPr marL="0" indent="0">
              <a:buNone/>
            </a:pPr>
            <a:r>
              <a:rPr lang="en-US" sz="1050" dirty="0">
                <a:solidFill>
                  <a:srgbClr val="22354F"/>
                </a:solidFill>
                <a:latin typeface="Calibri" pitchFamily="34" charset="0"/>
                <a:ea typeface="Calibri" pitchFamily="34" charset="-122"/>
                <a:cs typeface="Calibri" pitchFamily="34" charset="-120"/>
              </a:rPr>
              <a:t>A digital filter works on samples, and by the time the samples exist the damage is already done. This filter has to act on the smooth waveform first.</a:t>
            </a:r>
            <a:endParaRPr lang="en-US" sz="1050" dirty="0"/>
          </a:p>
        </p:txBody>
      </p:sp>
      <p:sp>
        <p:nvSpPr>
          <p:cNvPr id="11" name="Shape 8"/>
          <p:cNvSpPr/>
          <p:nvPr/>
        </p:nvSpPr>
        <p:spPr>
          <a:xfrm>
            <a:off x="8302752" y="4261104"/>
            <a:ext cx="3291840" cy="1316736"/>
          </a:xfrm>
          <a:prstGeom prst="roundRect">
            <a:avLst>
              <a:gd name="adj" fmla="val 6250"/>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12" name="Text 9"/>
          <p:cNvSpPr/>
          <p:nvPr/>
        </p:nvSpPr>
        <p:spPr>
          <a:xfrm>
            <a:off x="8503920" y="4389120"/>
            <a:ext cx="2889504" cy="292608"/>
          </a:xfrm>
          <a:prstGeom prst="rect">
            <a:avLst/>
          </a:prstGeom>
          <a:noFill/>
          <a:ln/>
        </p:spPr>
        <p:txBody>
          <a:bodyPr wrap="square" lIns="0" tIns="0" rIns="0" bIns="0" rtlCol="0" anchor="ctr"/>
          <a:lstStyle/>
          <a:p>
            <a:pPr marL="0" indent="0">
              <a:buNone/>
            </a:pPr>
            <a:r>
              <a:rPr lang="en-US" sz="1250" b="1" dirty="0">
                <a:solidFill>
                  <a:srgbClr val="C97A1E"/>
                </a:solidFill>
                <a:latin typeface="Calibri" pitchFamily="34" charset="0"/>
                <a:ea typeface="Calibri" pitchFamily="34" charset="-122"/>
                <a:cs typeface="Calibri" pitchFamily="34" charset="-120"/>
              </a:rPr>
              <a:t>Why it is never ideal</a:t>
            </a:r>
            <a:endParaRPr lang="en-US" sz="1250" dirty="0"/>
          </a:p>
        </p:txBody>
      </p:sp>
      <p:sp>
        <p:nvSpPr>
          <p:cNvPr id="13" name="Text 10"/>
          <p:cNvSpPr/>
          <p:nvPr/>
        </p:nvSpPr>
        <p:spPr>
          <a:xfrm>
            <a:off x="8503920" y="4681728"/>
            <a:ext cx="2889504" cy="822960"/>
          </a:xfrm>
          <a:prstGeom prst="rect">
            <a:avLst/>
          </a:prstGeom>
          <a:noFill/>
          <a:ln/>
        </p:spPr>
        <p:txBody>
          <a:bodyPr wrap="square" lIns="0" tIns="0" rIns="0" bIns="0" rtlCol="0" anchor="t"/>
          <a:lstStyle/>
          <a:p>
            <a:pPr marL="0" indent="0">
              <a:buNone/>
            </a:pPr>
            <a:r>
              <a:rPr lang="en-US" sz="1050" dirty="0">
                <a:solidFill>
                  <a:srgbClr val="22354F"/>
                </a:solidFill>
                <a:latin typeface="Calibri" pitchFamily="34" charset="0"/>
                <a:ea typeface="Calibri" pitchFamily="34" charset="-122"/>
                <a:cs typeface="Calibri" pitchFamily="34" charset="-120"/>
              </a:rPr>
              <a:t>A real filter cannot switch off instantly. It needs room to fall away, so we sample a little faster than the strict minimum.</a:t>
            </a:r>
            <a:endParaRPr lang="en-US" sz="1050" dirty="0"/>
          </a:p>
        </p:txBody>
      </p:sp>
      <p:sp>
        <p:nvSpPr>
          <p:cNvPr id="14" name="Shape 11"/>
          <p:cNvSpPr/>
          <p:nvPr/>
        </p:nvSpPr>
        <p:spPr>
          <a:xfrm>
            <a:off x="566928" y="5358384"/>
            <a:ext cx="11027664" cy="676656"/>
          </a:xfrm>
          <a:prstGeom prst="roundRect">
            <a:avLst>
              <a:gd name="adj" fmla="val 10811"/>
            </a:avLst>
          </a:prstGeom>
          <a:solidFill>
            <a:srgbClr val="EDF2F5"/>
          </a:solidFill>
          <a:ln w="13970">
            <a:solidFill>
              <a:srgbClr val="2E7D5B"/>
            </a:solidFill>
            <a:prstDash val="solid"/>
          </a:ln>
        </p:spPr>
      </p:sp>
      <p:sp>
        <p:nvSpPr>
          <p:cNvPr id="15" name="Text 12"/>
          <p:cNvSpPr/>
          <p:nvPr/>
        </p:nvSpPr>
        <p:spPr>
          <a:xfrm>
            <a:off x="786384" y="5358384"/>
            <a:ext cx="10588752" cy="676656"/>
          </a:xfrm>
          <a:prstGeom prst="rect">
            <a:avLst/>
          </a:prstGeom>
          <a:noFill/>
          <a:ln/>
        </p:spPr>
        <p:txBody>
          <a:bodyPr wrap="square" lIns="0" tIns="0" rIns="0" bIns="0" rtlCol="0" anchor="ctr"/>
          <a:lstStyle/>
          <a:p>
            <a:pPr marL="0" indent="0">
              <a:buNone/>
            </a:pPr>
            <a:r>
              <a:rPr lang="en-US" sz="1150" b="1" dirty="0">
                <a:solidFill>
                  <a:srgbClr val="2E7D5B"/>
                </a:solidFill>
                <a:latin typeface="Calibri" pitchFamily="34" charset="0"/>
                <a:ea typeface="Calibri" pitchFamily="34" charset="-122"/>
                <a:cs typeface="Calibri" pitchFamily="34" charset="-120"/>
              </a:rPr>
              <a:t>In practice   </a:t>
            </a:r>
            <a:r>
              <a:rPr lang="en-US" sz="1300" dirty="0">
                <a:solidFill>
                  <a:srgbClr val="22354F"/>
                </a:solidFill>
                <a:latin typeface="Calibri" pitchFamily="34" charset="0"/>
                <a:ea typeface="Calibri" pitchFamily="34" charset="-122"/>
                <a:cs typeface="Calibri" pitchFamily="34" charset="-120"/>
              </a:rPr>
              <a:t>A music CD samples at 44.1 kHz even though hearing stops around 20 kHz. That extra 4.1 kHz exists purely so the anti-aliasing filter has room to fall away.</a:t>
            </a:r>
            <a:endParaRPr lang="en-US" sz="1150" dirty="0"/>
          </a:p>
        </p:txBody>
      </p:sp>
      <p:sp>
        <p:nvSpPr>
          <p:cNvPr id="16" name="Text 13"/>
          <p:cNvSpPr/>
          <p:nvPr/>
        </p:nvSpPr>
        <p:spPr>
          <a:xfrm>
            <a:off x="566928" y="6473952"/>
            <a:ext cx="8595360" cy="237744"/>
          </a:xfrm>
          <a:prstGeom prst="rect">
            <a:avLst/>
          </a:prstGeom>
          <a:noFill/>
          <a:ln/>
        </p:spPr>
        <p:txBody>
          <a:bodyPr wrap="square" lIns="0" tIns="0" rIns="0" bIns="0" rtlCol="0" anchor="ctr"/>
          <a:lstStyle/>
          <a:p>
            <a:pPr marL="0" indent="0">
              <a:buNone/>
            </a:pPr>
            <a:r>
              <a:rPr lang="en-US" sz="900" dirty="0">
                <a:solidFill>
                  <a:srgbClr val="5A6B7D"/>
                </a:solidFill>
                <a:latin typeface="Calibri" pitchFamily="34" charset="0"/>
                <a:ea typeface="Calibri" pitchFamily="34" charset="-122"/>
                <a:cs typeface="Calibri" pitchFamily="34" charset="-120"/>
              </a:rPr>
              <a:t>CSE 5112  ·  Module 1  ·  Foundations of DSP</a:t>
            </a:r>
            <a:endParaRPr lang="en-US" sz="900" dirty="0"/>
          </a:p>
        </p:txBody>
      </p:sp>
      <p:sp>
        <p:nvSpPr>
          <p:cNvPr id="17" name="Text 14"/>
          <p:cNvSpPr/>
          <p:nvPr/>
        </p:nvSpPr>
        <p:spPr>
          <a:xfrm>
            <a:off x="10680192" y="6473952"/>
            <a:ext cx="914400" cy="237744"/>
          </a:xfrm>
          <a:prstGeom prst="rect">
            <a:avLst/>
          </a:prstGeom>
          <a:noFill/>
          <a:ln/>
        </p:spPr>
        <p:txBody>
          <a:bodyPr wrap="square" lIns="0" tIns="0" rIns="0" bIns="0" rtlCol="0" anchor="ctr"/>
          <a:lstStyle/>
          <a:p>
            <a:pPr marL="0" indent="0" algn="r">
              <a:buNone/>
            </a:pPr>
            <a:r>
              <a:rPr lang="en-US" sz="900" dirty="0">
                <a:solidFill>
                  <a:srgbClr val="5A6B7D"/>
                </a:solidFill>
                <a:latin typeface="Calibri" pitchFamily="34" charset="0"/>
                <a:ea typeface="Calibri" pitchFamily="34" charset="-122"/>
                <a:cs typeface="Calibri" pitchFamily="34" charset="-120"/>
              </a:rPr>
              <a:t>65</a:t>
            </a:r>
            <a:endParaRPr lang="en-US" sz="900"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66928" y="365760"/>
            <a:ext cx="11027664" cy="566928"/>
          </a:xfrm>
          <a:prstGeom prst="rect">
            <a:avLst/>
          </a:prstGeom>
          <a:noFill/>
          <a:ln/>
        </p:spPr>
        <p:txBody>
          <a:bodyPr wrap="square" lIns="0" tIns="0" rIns="0" bIns="0" rtlCol="0" anchor="ctr"/>
          <a:lstStyle/>
          <a:p>
            <a:pPr marL="0" indent="0">
              <a:buNone/>
            </a:pPr>
            <a:r>
              <a:rPr lang="en-US" sz="2900" b="1" dirty="0">
                <a:solidFill>
                  <a:srgbClr val="16243D"/>
                </a:solidFill>
                <a:latin typeface="Cambria" pitchFamily="34" charset="0"/>
                <a:ea typeface="Cambria" pitchFamily="34" charset="-122"/>
                <a:cs typeface="Cambria" pitchFamily="34" charset="-120"/>
              </a:rPr>
              <a:t>Ideal reconstruction: interpolation with sinc functions</a:t>
            </a:r>
            <a:endParaRPr lang="en-US" sz="2900" dirty="0"/>
          </a:p>
        </p:txBody>
      </p:sp>
      <p:sp>
        <p:nvSpPr>
          <p:cNvPr id="3" name="Text 1"/>
          <p:cNvSpPr/>
          <p:nvPr/>
        </p:nvSpPr>
        <p:spPr>
          <a:xfrm>
            <a:off x="566928" y="914400"/>
            <a:ext cx="11027664" cy="347472"/>
          </a:xfrm>
          <a:prstGeom prst="rect">
            <a:avLst/>
          </a:prstGeom>
          <a:noFill/>
          <a:ln/>
        </p:spPr>
        <p:txBody>
          <a:bodyPr wrap="square" lIns="0" tIns="0" rIns="0" bIns="0" rtlCol="0" anchor="ctr"/>
          <a:lstStyle/>
          <a:p>
            <a:pPr marL="0" indent="0">
              <a:buNone/>
            </a:pPr>
            <a:r>
              <a:rPr lang="en-US" sz="1350" dirty="0">
                <a:solidFill>
                  <a:srgbClr val="43596E"/>
                </a:solidFill>
                <a:latin typeface="Calibri" pitchFamily="34" charset="0"/>
                <a:ea typeface="Calibri" pitchFamily="34" charset="-122"/>
                <a:cs typeface="Calibri" pitchFamily="34" charset="-120"/>
              </a:rPr>
              <a:t>Joining the dots back into a smooth curve, and doing it correctly</a:t>
            </a:r>
            <a:endParaRPr lang="en-US" sz="1350" dirty="0"/>
          </a:p>
        </p:txBody>
      </p:sp>
      <p:sp>
        <p:nvSpPr>
          <p:cNvPr id="4" name="Shape 2"/>
          <p:cNvSpPr/>
          <p:nvPr/>
        </p:nvSpPr>
        <p:spPr>
          <a:xfrm>
            <a:off x="566928" y="1389888"/>
            <a:ext cx="5376672" cy="1257322"/>
          </a:xfrm>
          <a:prstGeom prst="roundRect">
            <a:avLst>
              <a:gd name="adj" fmla="val 6545"/>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pic>
        <p:nvPicPr>
          <p:cNvPr id="5" name="Image 0" descr="assets/eq/sinc_rec.png"/>
          <p:cNvPicPr>
            <a:picLocks noChangeAspect="1"/>
          </p:cNvPicPr>
          <p:nvPr/>
        </p:nvPicPr>
        <p:blipFill>
          <a:blip r:embed="rId3"/>
          <a:stretch>
            <a:fillRect/>
          </a:stretch>
        </p:blipFill>
        <p:spPr>
          <a:xfrm>
            <a:off x="795528" y="1609344"/>
            <a:ext cx="3639312" cy="818410"/>
          </a:xfrm>
          <a:prstGeom prst="rect">
            <a:avLst/>
          </a:prstGeom>
        </p:spPr>
      </p:pic>
      <p:sp>
        <p:nvSpPr>
          <p:cNvPr id="6" name="Text 3"/>
          <p:cNvSpPr/>
          <p:nvPr/>
        </p:nvSpPr>
        <p:spPr>
          <a:xfrm>
            <a:off x="4754880" y="1872245"/>
            <a:ext cx="960120" cy="292608"/>
          </a:xfrm>
          <a:prstGeom prst="rect">
            <a:avLst/>
          </a:prstGeom>
          <a:noFill/>
          <a:ln/>
        </p:spPr>
        <p:txBody>
          <a:bodyPr wrap="square" lIns="0" tIns="0" rIns="0" bIns="0" rtlCol="0" anchor="ctr"/>
          <a:lstStyle/>
          <a:p>
            <a:pPr marL="0" indent="0" algn="r">
              <a:buNone/>
            </a:pPr>
            <a:r>
              <a:rPr lang="en-US" sz="1150" dirty="0">
                <a:solidFill>
                  <a:srgbClr val="5A6B7D"/>
                </a:solidFill>
                <a:latin typeface="Calibri" pitchFamily="34" charset="0"/>
                <a:ea typeface="Calibri" pitchFamily="34" charset="-122"/>
                <a:cs typeface="Calibri" pitchFamily="34" charset="-120"/>
              </a:rPr>
              <a:t>(4.6)</a:t>
            </a:r>
            <a:endParaRPr lang="en-US" sz="1150" dirty="0"/>
          </a:p>
        </p:txBody>
      </p:sp>
      <p:sp>
        <p:nvSpPr>
          <p:cNvPr id="7" name="Shape 4"/>
          <p:cNvSpPr/>
          <p:nvPr/>
        </p:nvSpPr>
        <p:spPr>
          <a:xfrm>
            <a:off x="6217920" y="1389888"/>
            <a:ext cx="5376672" cy="1258440"/>
          </a:xfrm>
          <a:prstGeom prst="roundRect">
            <a:avLst>
              <a:gd name="adj" fmla="val 6540"/>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pic>
        <p:nvPicPr>
          <p:cNvPr id="8" name="Image 1" descr="assets/eq/sinc_def.png"/>
          <p:cNvPicPr>
            <a:picLocks noChangeAspect="1"/>
          </p:cNvPicPr>
          <p:nvPr/>
        </p:nvPicPr>
        <p:blipFill>
          <a:blip r:embed="rId4"/>
          <a:stretch>
            <a:fillRect/>
          </a:stretch>
        </p:blipFill>
        <p:spPr>
          <a:xfrm>
            <a:off x="6940296" y="1609344"/>
            <a:ext cx="2651760" cy="819528"/>
          </a:xfrm>
          <a:prstGeom prst="rect">
            <a:avLst/>
          </a:prstGeom>
        </p:spPr>
      </p:pic>
      <p:sp>
        <p:nvSpPr>
          <p:cNvPr id="9" name="Text 5"/>
          <p:cNvSpPr/>
          <p:nvPr/>
        </p:nvSpPr>
        <p:spPr>
          <a:xfrm>
            <a:off x="10405872" y="1872804"/>
            <a:ext cx="960120" cy="292608"/>
          </a:xfrm>
          <a:prstGeom prst="rect">
            <a:avLst/>
          </a:prstGeom>
          <a:noFill/>
          <a:ln/>
        </p:spPr>
        <p:txBody>
          <a:bodyPr wrap="square" lIns="0" tIns="0" rIns="0" bIns="0" rtlCol="0" anchor="ctr"/>
          <a:lstStyle/>
          <a:p>
            <a:pPr marL="0" indent="0" algn="r">
              <a:buNone/>
            </a:pPr>
            <a:r>
              <a:rPr lang="en-US" sz="1150" dirty="0">
                <a:solidFill>
                  <a:srgbClr val="5A6B7D"/>
                </a:solidFill>
                <a:latin typeface="Calibri" pitchFamily="34" charset="0"/>
                <a:ea typeface="Calibri" pitchFamily="34" charset="-122"/>
                <a:cs typeface="Calibri" pitchFamily="34" charset="-120"/>
              </a:rPr>
              <a:t>(4.7)</a:t>
            </a:r>
            <a:endParaRPr lang="en-US" sz="1150" dirty="0"/>
          </a:p>
        </p:txBody>
      </p:sp>
      <p:pic>
        <p:nvPicPr>
          <p:cNvPr id="10" name="Image 2" descr="assets/fig/sinc_interp.png"/>
          <p:cNvPicPr>
            <a:picLocks noChangeAspect="1"/>
          </p:cNvPicPr>
          <p:nvPr/>
        </p:nvPicPr>
        <p:blipFill>
          <a:blip r:embed="rId5"/>
          <a:stretch>
            <a:fillRect/>
          </a:stretch>
        </p:blipFill>
        <p:spPr>
          <a:xfrm>
            <a:off x="1554480" y="2903242"/>
            <a:ext cx="9052560" cy="2620162"/>
          </a:xfrm>
          <a:prstGeom prst="rect">
            <a:avLst/>
          </a:prstGeom>
        </p:spPr>
      </p:pic>
      <p:sp>
        <p:nvSpPr>
          <p:cNvPr id="11" name="Text 6"/>
          <p:cNvSpPr/>
          <p:nvPr/>
        </p:nvSpPr>
        <p:spPr>
          <a:xfrm>
            <a:off x="1051560" y="5578268"/>
            <a:ext cx="10058400" cy="274320"/>
          </a:xfrm>
          <a:prstGeom prst="rect">
            <a:avLst/>
          </a:prstGeom>
          <a:noFill/>
          <a:ln/>
        </p:spPr>
        <p:txBody>
          <a:bodyPr wrap="square" lIns="0" tIns="0" rIns="0" bIns="0" rtlCol="0" anchor="ctr"/>
          <a:lstStyle/>
          <a:p>
            <a:pPr marL="0" indent="0" algn="ctr">
              <a:buNone/>
            </a:pPr>
            <a:r>
              <a:rPr lang="en-US" sz="1100" i="1" dirty="0">
                <a:solidFill>
                  <a:srgbClr val="5A6B7D"/>
                </a:solidFill>
                <a:latin typeface="Calibri" pitchFamily="34" charset="0"/>
                <a:ea typeface="Calibri" pitchFamily="34" charset="-122"/>
                <a:cs typeface="Calibri" pitchFamily="34" charset="-120"/>
              </a:rPr>
              <a:t>Every sample gets its own sinc shape, centred on it. Each sinc happens to be exactly zero at all the other sample points, so the total passes through every dot perfectly.</a:t>
            </a:r>
            <a:endParaRPr lang="en-US" sz="1100" dirty="0"/>
          </a:p>
        </p:txBody>
      </p:sp>
      <p:sp>
        <p:nvSpPr>
          <p:cNvPr id="12" name="Text 7"/>
          <p:cNvSpPr/>
          <p:nvPr/>
        </p:nvSpPr>
        <p:spPr>
          <a:xfrm>
            <a:off x="566928" y="6473952"/>
            <a:ext cx="8595360" cy="237744"/>
          </a:xfrm>
          <a:prstGeom prst="rect">
            <a:avLst/>
          </a:prstGeom>
          <a:noFill/>
          <a:ln/>
        </p:spPr>
        <p:txBody>
          <a:bodyPr wrap="square" lIns="0" tIns="0" rIns="0" bIns="0" rtlCol="0" anchor="ctr"/>
          <a:lstStyle/>
          <a:p>
            <a:pPr marL="0" indent="0">
              <a:buNone/>
            </a:pPr>
            <a:r>
              <a:rPr lang="en-US" sz="900" dirty="0">
                <a:solidFill>
                  <a:srgbClr val="5A6B7D"/>
                </a:solidFill>
                <a:latin typeface="Calibri" pitchFamily="34" charset="0"/>
                <a:ea typeface="Calibri" pitchFamily="34" charset="-122"/>
                <a:cs typeface="Calibri" pitchFamily="34" charset="-120"/>
              </a:rPr>
              <a:t>CSE 5112  ·  Module 1  ·  Foundations of DSP</a:t>
            </a:r>
            <a:endParaRPr lang="en-US" sz="900" dirty="0"/>
          </a:p>
        </p:txBody>
      </p:sp>
      <p:sp>
        <p:nvSpPr>
          <p:cNvPr id="13" name="Text 8"/>
          <p:cNvSpPr/>
          <p:nvPr/>
        </p:nvSpPr>
        <p:spPr>
          <a:xfrm>
            <a:off x="10680192" y="6473952"/>
            <a:ext cx="914400" cy="237744"/>
          </a:xfrm>
          <a:prstGeom prst="rect">
            <a:avLst/>
          </a:prstGeom>
          <a:noFill/>
          <a:ln/>
        </p:spPr>
        <p:txBody>
          <a:bodyPr wrap="square" lIns="0" tIns="0" rIns="0" bIns="0" rtlCol="0" anchor="ctr"/>
          <a:lstStyle/>
          <a:p>
            <a:pPr marL="0" indent="0" algn="r">
              <a:buNone/>
            </a:pPr>
            <a:r>
              <a:rPr lang="en-US" sz="900" dirty="0">
                <a:solidFill>
                  <a:srgbClr val="5A6B7D"/>
                </a:solidFill>
                <a:latin typeface="Calibri" pitchFamily="34" charset="0"/>
                <a:ea typeface="Calibri" pitchFamily="34" charset="-122"/>
                <a:cs typeface="Calibri" pitchFamily="34" charset="-120"/>
              </a:rPr>
              <a:t>66</a:t>
            </a:r>
            <a:endParaRPr lang="en-US" sz="900"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66928" y="365760"/>
            <a:ext cx="11027664" cy="566928"/>
          </a:xfrm>
          <a:prstGeom prst="rect">
            <a:avLst/>
          </a:prstGeom>
          <a:noFill/>
          <a:ln/>
        </p:spPr>
        <p:txBody>
          <a:bodyPr wrap="square" lIns="0" tIns="0" rIns="0" bIns="0" rtlCol="0" anchor="ctr"/>
          <a:lstStyle/>
          <a:p>
            <a:pPr marL="0" indent="0">
              <a:buNone/>
            </a:pPr>
            <a:r>
              <a:rPr lang="en-US" sz="2900" b="1" dirty="0">
                <a:solidFill>
                  <a:srgbClr val="16243D"/>
                </a:solidFill>
                <a:latin typeface="Cambria" pitchFamily="34" charset="0"/>
                <a:ea typeface="Cambria" pitchFamily="34" charset="-122"/>
                <a:cs typeface="Cambria" pitchFamily="34" charset="-120"/>
              </a:rPr>
              <a:t>Why the ideal reconstructor cannot be built</a:t>
            </a:r>
            <a:endParaRPr lang="en-US" sz="2900" dirty="0"/>
          </a:p>
        </p:txBody>
      </p:sp>
      <p:sp>
        <p:nvSpPr>
          <p:cNvPr id="3" name="Text 1"/>
          <p:cNvSpPr/>
          <p:nvPr/>
        </p:nvSpPr>
        <p:spPr>
          <a:xfrm>
            <a:off x="566928" y="914400"/>
            <a:ext cx="11027664" cy="347472"/>
          </a:xfrm>
          <a:prstGeom prst="rect">
            <a:avLst/>
          </a:prstGeom>
          <a:noFill/>
          <a:ln/>
        </p:spPr>
        <p:txBody>
          <a:bodyPr wrap="square" lIns="0" tIns="0" rIns="0" bIns="0" rtlCol="0" anchor="ctr"/>
          <a:lstStyle/>
          <a:p>
            <a:pPr marL="0" indent="0">
              <a:buNone/>
            </a:pPr>
            <a:r>
              <a:rPr lang="en-US" sz="1350" dirty="0">
                <a:solidFill>
                  <a:srgbClr val="43596E"/>
                </a:solidFill>
                <a:latin typeface="Calibri" pitchFamily="34" charset="0"/>
                <a:ea typeface="Calibri" pitchFamily="34" charset="-122"/>
                <a:cs typeface="Calibri" pitchFamily="34" charset="-120"/>
              </a:rPr>
              <a:t>The perfect method needs the future. Here is what real hardware does instead.</a:t>
            </a:r>
            <a:endParaRPr lang="en-US" sz="1350" dirty="0"/>
          </a:p>
        </p:txBody>
      </p:sp>
      <p:sp>
        <p:nvSpPr>
          <p:cNvPr id="4" name="Shape 2"/>
          <p:cNvSpPr/>
          <p:nvPr/>
        </p:nvSpPr>
        <p:spPr>
          <a:xfrm>
            <a:off x="566928" y="1389888"/>
            <a:ext cx="5367528" cy="2084832"/>
          </a:xfrm>
          <a:prstGeom prst="roundRect">
            <a:avLst>
              <a:gd name="adj" fmla="val 3947"/>
            </a:avLst>
          </a:prstGeom>
          <a:solidFill>
            <a:srgbClr val="EDF2F5"/>
          </a:solidFill>
          <a:ln w="9525">
            <a:solidFill>
              <a:srgbClr val="D3DDE4"/>
            </a:solidFill>
            <a:prstDash val="solid"/>
          </a:ln>
          <a:effectLst>
            <a:outerShdw blurRad="127000" dist="25400" dir="5400000" algn="bl" rotWithShape="0">
              <a:srgbClr val="9FB0BE">
                <a:alpha val="26000"/>
              </a:srgbClr>
            </a:outerShdw>
          </a:effectLst>
        </p:spPr>
      </p:sp>
      <p:sp>
        <p:nvSpPr>
          <p:cNvPr id="5" name="Text 3"/>
          <p:cNvSpPr/>
          <p:nvPr/>
        </p:nvSpPr>
        <p:spPr>
          <a:xfrm>
            <a:off x="804672" y="1536192"/>
            <a:ext cx="4910328" cy="310896"/>
          </a:xfrm>
          <a:prstGeom prst="rect">
            <a:avLst/>
          </a:prstGeom>
          <a:noFill/>
          <a:ln/>
        </p:spPr>
        <p:txBody>
          <a:bodyPr wrap="square" lIns="0" tIns="0" rIns="0" bIns="0" rtlCol="0" anchor="ctr"/>
          <a:lstStyle/>
          <a:p>
            <a:pPr marL="0" indent="0">
              <a:buNone/>
            </a:pPr>
            <a:r>
              <a:rPr lang="en-US" sz="1500" b="1" dirty="0">
                <a:solidFill>
                  <a:srgbClr val="B23A48"/>
                </a:solidFill>
                <a:latin typeface="Calibri" pitchFamily="34" charset="0"/>
                <a:ea typeface="Calibri" pitchFamily="34" charset="-122"/>
                <a:cs typeface="Calibri" pitchFamily="34" charset="-120"/>
              </a:rPr>
              <a:t>The obstruction</a:t>
            </a:r>
            <a:endParaRPr lang="en-US" sz="1500" dirty="0"/>
          </a:p>
        </p:txBody>
      </p:sp>
      <p:sp>
        <p:nvSpPr>
          <p:cNvPr id="6" name="Text 4"/>
          <p:cNvSpPr/>
          <p:nvPr/>
        </p:nvSpPr>
        <p:spPr>
          <a:xfrm>
            <a:off x="804672" y="1901952"/>
            <a:ext cx="4892040" cy="1481328"/>
          </a:xfrm>
          <a:prstGeom prst="rect">
            <a:avLst/>
          </a:prstGeom>
          <a:noFill/>
          <a:ln/>
        </p:spPr>
        <p:txBody>
          <a:bodyPr wrap="square" lIns="0" tIns="0" rIns="0" bIns="0" rtlCol="0" anchor="t"/>
          <a:lstStyle/>
          <a:p>
            <a:pPr marL="190500" indent="-190500">
              <a:lnSpc>
                <a:spcPct val="106000"/>
              </a:lnSpc>
              <a:spcAft>
                <a:spcPts val="800"/>
              </a:spcAft>
              <a:buSzPct val="100000"/>
              <a:buChar char="▪"/>
            </a:pPr>
            <a:r>
              <a:rPr lang="en-US" sz="1200" dirty="0">
                <a:solidFill>
                  <a:srgbClr val="22354F"/>
                </a:solidFill>
                <a:latin typeface="Calibri" pitchFamily="34" charset="0"/>
                <a:ea typeface="Calibri" pitchFamily="34" charset="-122"/>
                <a:cs typeface="Calibri" pitchFamily="34" charset="-120"/>
              </a:rPr>
              <a:t>The sinc extends over all time in both directions, so producing the output at t requires samples arbitrarily far in the future.</a:t>
            </a:r>
            <a:endParaRPr lang="en-US" sz="1200" dirty="0"/>
          </a:p>
          <a:p>
            <a:pPr marL="190500" indent="-190500">
              <a:lnSpc>
                <a:spcPct val="106000"/>
              </a:lnSpc>
              <a:spcAft>
                <a:spcPts val="800"/>
              </a:spcAft>
              <a:buSzPct val="100000"/>
              <a:buChar char="▪"/>
            </a:pPr>
            <a:r>
              <a:rPr lang="en-US" sz="1200" dirty="0">
                <a:solidFill>
                  <a:srgbClr val="22354F"/>
                </a:solidFill>
                <a:latin typeface="Calibri" pitchFamily="34" charset="0"/>
                <a:ea typeface="Calibri" pitchFamily="34" charset="-122"/>
                <a:cs typeface="Calibri" pitchFamily="34" charset="-120"/>
              </a:rPr>
              <a:t>It also fades very slowly, so cutting it short introduces error unless you keep a great many terms.</a:t>
            </a:r>
            <a:endParaRPr lang="en-US" sz="1200" dirty="0"/>
          </a:p>
          <a:p>
            <a:pPr marL="190500" indent="-190500">
              <a:lnSpc>
                <a:spcPct val="106000"/>
              </a:lnSpc>
              <a:spcAft>
                <a:spcPts val="800"/>
              </a:spcAft>
              <a:buSzPct val="100000"/>
              <a:buChar char="▪"/>
            </a:pPr>
            <a:r>
              <a:rPr lang="en-US" sz="1200" dirty="0">
                <a:solidFill>
                  <a:srgbClr val="22354F"/>
                </a:solidFill>
                <a:latin typeface="Calibri" pitchFamily="34" charset="0"/>
                <a:ea typeface="Calibri" pitchFamily="34" charset="-122"/>
                <a:cs typeface="Calibri" pitchFamily="34" charset="-120"/>
              </a:rPr>
              <a:t>The matching filter would have to switch off instantly at one frequency, and no real circuit can do that.</a:t>
            </a:r>
            <a:endParaRPr lang="en-US" sz="1200" dirty="0"/>
          </a:p>
        </p:txBody>
      </p:sp>
      <p:sp>
        <p:nvSpPr>
          <p:cNvPr id="7" name="Shape 5"/>
          <p:cNvSpPr/>
          <p:nvPr/>
        </p:nvSpPr>
        <p:spPr>
          <a:xfrm>
            <a:off x="6227064" y="1389888"/>
            <a:ext cx="5367528" cy="2084832"/>
          </a:xfrm>
          <a:prstGeom prst="roundRect">
            <a:avLst>
              <a:gd name="adj" fmla="val 3947"/>
            </a:avLst>
          </a:prstGeom>
          <a:solidFill>
            <a:srgbClr val="EDF2F5"/>
          </a:solidFill>
          <a:ln w="9525">
            <a:solidFill>
              <a:srgbClr val="D3DDE4"/>
            </a:solidFill>
            <a:prstDash val="solid"/>
          </a:ln>
          <a:effectLst>
            <a:outerShdw blurRad="127000" dist="25400" dir="5400000" algn="bl" rotWithShape="0">
              <a:srgbClr val="9FB0BE">
                <a:alpha val="26000"/>
              </a:srgbClr>
            </a:outerShdw>
          </a:effectLst>
        </p:spPr>
      </p:sp>
      <p:sp>
        <p:nvSpPr>
          <p:cNvPr id="8" name="Text 6"/>
          <p:cNvSpPr/>
          <p:nvPr/>
        </p:nvSpPr>
        <p:spPr>
          <a:xfrm>
            <a:off x="6464808" y="1536192"/>
            <a:ext cx="4910328" cy="310896"/>
          </a:xfrm>
          <a:prstGeom prst="rect">
            <a:avLst/>
          </a:prstGeom>
          <a:noFill/>
          <a:ln/>
        </p:spPr>
        <p:txBody>
          <a:bodyPr wrap="square" lIns="0" tIns="0" rIns="0" bIns="0" rtlCol="0" anchor="ctr"/>
          <a:lstStyle/>
          <a:p>
            <a:pPr marL="0" indent="0">
              <a:buNone/>
            </a:pPr>
            <a:r>
              <a:rPr lang="en-US" sz="1500" b="1" dirty="0">
                <a:solidFill>
                  <a:srgbClr val="2E7D5B"/>
                </a:solidFill>
                <a:latin typeface="Calibri" pitchFamily="34" charset="0"/>
                <a:ea typeface="Calibri" pitchFamily="34" charset="-122"/>
                <a:cs typeface="Calibri" pitchFamily="34" charset="-120"/>
              </a:rPr>
              <a:t>The practical substitute</a:t>
            </a:r>
            <a:endParaRPr lang="en-US" sz="1500" dirty="0"/>
          </a:p>
        </p:txBody>
      </p:sp>
      <p:sp>
        <p:nvSpPr>
          <p:cNvPr id="9" name="Text 7"/>
          <p:cNvSpPr/>
          <p:nvPr/>
        </p:nvSpPr>
        <p:spPr>
          <a:xfrm>
            <a:off x="6464808" y="1901952"/>
            <a:ext cx="4892040" cy="1481328"/>
          </a:xfrm>
          <a:prstGeom prst="rect">
            <a:avLst/>
          </a:prstGeom>
          <a:noFill/>
          <a:ln/>
        </p:spPr>
        <p:txBody>
          <a:bodyPr wrap="square" lIns="0" tIns="0" rIns="0" bIns="0" rtlCol="0" anchor="t"/>
          <a:lstStyle/>
          <a:p>
            <a:pPr marL="190500" indent="-190500">
              <a:lnSpc>
                <a:spcPct val="106000"/>
              </a:lnSpc>
              <a:spcAft>
                <a:spcPts val="800"/>
              </a:spcAft>
              <a:buSzPct val="100000"/>
              <a:buChar char="▪"/>
            </a:pPr>
            <a:r>
              <a:rPr lang="en-US" sz="1200" dirty="0">
                <a:solidFill>
                  <a:srgbClr val="22354F"/>
                </a:solidFill>
                <a:latin typeface="Calibri" pitchFamily="34" charset="0"/>
                <a:ea typeface="Calibri" pitchFamily="34" charset="-122"/>
                <a:cs typeface="Calibri" pitchFamily="34" charset="-120"/>
              </a:rPr>
              <a:t>Hold each sample steady until the next one turns up. This is called a zero-order hold, and it is literally what a converter chip does.</a:t>
            </a:r>
            <a:endParaRPr lang="en-US" sz="1200" dirty="0"/>
          </a:p>
          <a:p>
            <a:pPr marL="190500" indent="-190500">
              <a:lnSpc>
                <a:spcPct val="106000"/>
              </a:lnSpc>
              <a:spcAft>
                <a:spcPts val="800"/>
              </a:spcAft>
              <a:buSzPct val="100000"/>
              <a:buChar char="▪"/>
            </a:pPr>
            <a:r>
              <a:rPr lang="en-US" sz="1200" dirty="0">
                <a:solidFill>
                  <a:srgbClr val="22354F"/>
                </a:solidFill>
                <a:latin typeface="Calibri" pitchFamily="34" charset="0"/>
                <a:ea typeface="Calibri" pitchFamily="34" charset="-122"/>
                <a:cs typeface="Calibri" pitchFamily="34" charset="-120"/>
              </a:rPr>
              <a:t>Then put a gentle analog filter after it to smooth off the staircase corners.</a:t>
            </a:r>
            <a:endParaRPr lang="en-US" sz="1200" dirty="0"/>
          </a:p>
          <a:p>
            <a:pPr marL="190500" indent="-190500">
              <a:lnSpc>
                <a:spcPct val="106000"/>
              </a:lnSpc>
              <a:spcAft>
                <a:spcPts val="800"/>
              </a:spcAft>
              <a:buSzPct val="100000"/>
              <a:buChar char="▪"/>
            </a:pPr>
            <a:r>
              <a:rPr lang="en-US" sz="1200" dirty="0">
                <a:solidFill>
                  <a:srgbClr val="22354F"/>
                </a:solidFill>
                <a:latin typeface="Calibri" pitchFamily="34" charset="0"/>
                <a:ea typeface="Calibri" pitchFamily="34" charset="-122"/>
                <a:cs typeface="Calibri" pitchFamily="34" charset="-120"/>
              </a:rPr>
              <a:t>Finally correct the slight loss of high frequencies, either in that filter or digitally beforehand.</a:t>
            </a:r>
            <a:endParaRPr lang="en-US" sz="1200" dirty="0"/>
          </a:p>
        </p:txBody>
      </p:sp>
      <p:pic>
        <p:nvPicPr>
          <p:cNvPr id="10" name="Image 0" descr="assets/fig/zoh.png"/>
          <p:cNvPicPr>
            <a:picLocks noChangeAspect="1"/>
          </p:cNvPicPr>
          <p:nvPr/>
        </p:nvPicPr>
        <p:blipFill>
          <a:blip r:embed="rId3"/>
          <a:stretch>
            <a:fillRect/>
          </a:stretch>
        </p:blipFill>
        <p:spPr>
          <a:xfrm>
            <a:off x="2377440" y="3602736"/>
            <a:ext cx="7406640" cy="1982519"/>
          </a:xfrm>
          <a:prstGeom prst="rect">
            <a:avLst/>
          </a:prstGeom>
        </p:spPr>
      </p:pic>
      <p:pic>
        <p:nvPicPr>
          <p:cNvPr id="11" name="Image 1" descr="assets/eq/zoh.png"/>
          <p:cNvPicPr>
            <a:picLocks noChangeAspect="1"/>
          </p:cNvPicPr>
          <p:nvPr/>
        </p:nvPicPr>
        <p:blipFill>
          <a:blip r:embed="rId4"/>
          <a:stretch>
            <a:fillRect/>
          </a:stretch>
        </p:blipFill>
        <p:spPr>
          <a:xfrm>
            <a:off x="4480560" y="5713271"/>
            <a:ext cx="3200400" cy="574146"/>
          </a:xfrm>
          <a:prstGeom prst="rect">
            <a:avLst/>
          </a:prstGeom>
        </p:spPr>
      </p:pic>
      <p:sp>
        <p:nvSpPr>
          <p:cNvPr id="12" name="Text 8"/>
          <p:cNvSpPr/>
          <p:nvPr/>
        </p:nvSpPr>
        <p:spPr>
          <a:xfrm>
            <a:off x="566928" y="6473952"/>
            <a:ext cx="8595360" cy="237744"/>
          </a:xfrm>
          <a:prstGeom prst="rect">
            <a:avLst/>
          </a:prstGeom>
          <a:noFill/>
          <a:ln/>
        </p:spPr>
        <p:txBody>
          <a:bodyPr wrap="square" lIns="0" tIns="0" rIns="0" bIns="0" rtlCol="0" anchor="ctr"/>
          <a:lstStyle/>
          <a:p>
            <a:pPr marL="0" indent="0">
              <a:buNone/>
            </a:pPr>
            <a:r>
              <a:rPr lang="en-US" sz="900" dirty="0">
                <a:solidFill>
                  <a:srgbClr val="5A6B7D"/>
                </a:solidFill>
                <a:latin typeface="Calibri" pitchFamily="34" charset="0"/>
                <a:ea typeface="Calibri" pitchFamily="34" charset="-122"/>
                <a:cs typeface="Calibri" pitchFamily="34" charset="-120"/>
              </a:rPr>
              <a:t>CSE 5112  ·  Module 1  ·  Foundations of DSP</a:t>
            </a:r>
            <a:endParaRPr lang="en-US" sz="900" dirty="0"/>
          </a:p>
        </p:txBody>
      </p:sp>
      <p:sp>
        <p:nvSpPr>
          <p:cNvPr id="13" name="Text 9"/>
          <p:cNvSpPr/>
          <p:nvPr/>
        </p:nvSpPr>
        <p:spPr>
          <a:xfrm>
            <a:off x="10680192" y="6473952"/>
            <a:ext cx="914400" cy="237744"/>
          </a:xfrm>
          <a:prstGeom prst="rect">
            <a:avLst/>
          </a:prstGeom>
          <a:noFill/>
          <a:ln/>
        </p:spPr>
        <p:txBody>
          <a:bodyPr wrap="square" lIns="0" tIns="0" rIns="0" bIns="0" rtlCol="0" anchor="ctr"/>
          <a:lstStyle/>
          <a:p>
            <a:pPr marL="0" indent="0" algn="r">
              <a:buNone/>
            </a:pPr>
            <a:r>
              <a:rPr lang="en-US" sz="900" dirty="0">
                <a:solidFill>
                  <a:srgbClr val="5A6B7D"/>
                </a:solidFill>
                <a:latin typeface="Calibri" pitchFamily="34" charset="0"/>
                <a:ea typeface="Calibri" pitchFamily="34" charset="-122"/>
                <a:cs typeface="Calibri" pitchFamily="34" charset="-120"/>
              </a:rPr>
              <a:t>67</a:t>
            </a:r>
            <a:endParaRPr lang="en-US" sz="900"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66928" y="365760"/>
            <a:ext cx="11027664" cy="566928"/>
          </a:xfrm>
          <a:prstGeom prst="rect">
            <a:avLst/>
          </a:prstGeom>
          <a:noFill/>
          <a:ln/>
        </p:spPr>
        <p:txBody>
          <a:bodyPr wrap="square" lIns="0" tIns="0" rIns="0" bIns="0" rtlCol="0" anchor="ctr"/>
          <a:lstStyle/>
          <a:p>
            <a:pPr marL="0" indent="0">
              <a:buNone/>
            </a:pPr>
            <a:r>
              <a:rPr lang="en-US" sz="2900" b="1" dirty="0">
                <a:solidFill>
                  <a:srgbClr val="16243D"/>
                </a:solidFill>
                <a:latin typeface="Cambria" pitchFamily="34" charset="0"/>
                <a:ea typeface="Cambria" pitchFamily="34" charset="-122"/>
                <a:cs typeface="Cambria" pitchFamily="34" charset="-120"/>
              </a:rPr>
              <a:t>Quantization in plain words</a:t>
            </a:r>
            <a:endParaRPr lang="en-US" sz="2900" dirty="0"/>
          </a:p>
        </p:txBody>
      </p:sp>
      <p:sp>
        <p:nvSpPr>
          <p:cNvPr id="3" name="Text 1"/>
          <p:cNvSpPr/>
          <p:nvPr/>
        </p:nvSpPr>
        <p:spPr>
          <a:xfrm>
            <a:off x="566928" y="914400"/>
            <a:ext cx="11027664" cy="347472"/>
          </a:xfrm>
          <a:prstGeom prst="rect">
            <a:avLst/>
          </a:prstGeom>
          <a:noFill/>
          <a:ln/>
        </p:spPr>
        <p:txBody>
          <a:bodyPr wrap="square" lIns="0" tIns="0" rIns="0" bIns="0" rtlCol="0" anchor="ctr"/>
          <a:lstStyle/>
          <a:p>
            <a:pPr marL="0" indent="0">
              <a:buNone/>
            </a:pPr>
            <a:r>
              <a:rPr lang="en-US" sz="1350" dirty="0">
                <a:solidFill>
                  <a:srgbClr val="43596E"/>
                </a:solidFill>
                <a:latin typeface="Calibri" pitchFamily="34" charset="0"/>
                <a:ea typeface="Calibri" pitchFamily="34" charset="-122"/>
                <a:cs typeface="Calibri" pitchFamily="34" charset="-120"/>
              </a:rPr>
              <a:t>Rounding every sample to the nearest allowed level, like rounding a price to whole taka</a:t>
            </a:r>
            <a:endParaRPr lang="en-US" sz="1350" dirty="0"/>
          </a:p>
        </p:txBody>
      </p:sp>
      <p:pic>
        <p:nvPicPr>
          <p:cNvPr id="4" name="Image 0" descr="assets/fig/rounding.png"/>
          <p:cNvPicPr>
            <a:picLocks noChangeAspect="1"/>
          </p:cNvPicPr>
          <p:nvPr/>
        </p:nvPicPr>
        <p:blipFill>
          <a:blip r:embed="rId3"/>
          <a:stretch>
            <a:fillRect/>
          </a:stretch>
        </p:blipFill>
        <p:spPr>
          <a:xfrm>
            <a:off x="1508760" y="1408176"/>
            <a:ext cx="9144000" cy="2133056"/>
          </a:xfrm>
          <a:prstGeom prst="rect">
            <a:avLst/>
          </a:prstGeom>
        </p:spPr>
      </p:pic>
      <p:sp>
        <p:nvSpPr>
          <p:cNvPr id="5" name="Text 2"/>
          <p:cNvSpPr/>
          <p:nvPr/>
        </p:nvSpPr>
        <p:spPr>
          <a:xfrm>
            <a:off x="566928" y="3669248"/>
            <a:ext cx="11027664" cy="1700784"/>
          </a:xfrm>
          <a:prstGeom prst="rect">
            <a:avLst/>
          </a:prstGeom>
          <a:noFill/>
          <a:ln/>
        </p:spPr>
        <p:txBody>
          <a:bodyPr wrap="square" lIns="0" tIns="0" rIns="0" bIns="0" rtlCol="0" anchor="t"/>
          <a:lstStyle/>
          <a:p>
            <a:pPr marL="0" indent="0">
              <a:lnSpc>
                <a:spcPct val="114000"/>
              </a:lnSpc>
              <a:spcAft>
                <a:spcPts val="300"/>
              </a:spcAft>
              <a:buNone/>
            </a:pPr>
            <a:r>
              <a:rPr lang="en-US" sz="1250" b="1" dirty="0">
                <a:solidFill>
                  <a:srgbClr val="16243D"/>
                </a:solidFill>
                <a:latin typeface="Calibri" pitchFamily="34" charset="0"/>
                <a:ea typeface="Calibri" pitchFamily="34" charset="-122"/>
                <a:cs typeface="Calibri" pitchFamily="34" charset="-120"/>
              </a:rPr>
              <a:t>Rounding to the nearest note</a:t>
            </a:r>
            <a:endParaRPr lang="en-US" sz="1250" dirty="0"/>
          </a:p>
          <a:p>
            <a:pPr marL="0" indent="0">
              <a:lnSpc>
                <a:spcPct val="114000"/>
              </a:lnSpc>
              <a:spcAft>
                <a:spcPts val="1200"/>
              </a:spcAft>
              <a:buNone/>
            </a:pPr>
            <a:r>
              <a:rPr lang="en-US" sz="1200" dirty="0">
                <a:solidFill>
                  <a:srgbClr val="22354F"/>
                </a:solidFill>
                <a:latin typeface="Calibri" pitchFamily="34" charset="0"/>
                <a:ea typeface="Calibri" pitchFamily="34" charset="-122"/>
                <a:cs typeface="Calibri" pitchFamily="34" charset="-120"/>
              </a:rPr>
              <a:t>Suppose you may only record amounts in whole taka. A price of 36.40 becomes 36 and a price of 36.80 becomes 37. Nothing about the shop has changed; your recording system simply cannot express anything finer. Quantization is exactly this, applied to every sample of the signal.</a:t>
            </a:r>
            <a:endParaRPr lang="en-US" sz="1250" dirty="0"/>
          </a:p>
          <a:p>
            <a:pPr marL="0" indent="0">
              <a:lnSpc>
                <a:spcPct val="114000"/>
              </a:lnSpc>
              <a:spcAft>
                <a:spcPts val="300"/>
              </a:spcAft>
              <a:buNone/>
            </a:pPr>
            <a:r>
              <a:rPr lang="en-US" sz="1250" b="1" dirty="0">
                <a:solidFill>
                  <a:srgbClr val="16243D"/>
                </a:solidFill>
                <a:latin typeface="Calibri" pitchFamily="34" charset="0"/>
                <a:ea typeface="Calibri" pitchFamily="34" charset="-122"/>
                <a:cs typeface="Calibri" pitchFamily="34" charset="-120"/>
              </a:rPr>
              <a:t>How the number of bits enters</a:t>
            </a:r>
            <a:endParaRPr lang="en-US" sz="1250" dirty="0"/>
          </a:p>
          <a:p>
            <a:pPr marL="0" indent="0">
              <a:lnSpc>
                <a:spcPct val="114000"/>
              </a:lnSpc>
              <a:spcAft>
                <a:spcPts val="1200"/>
              </a:spcAft>
              <a:buNone/>
            </a:pPr>
            <a:r>
              <a:rPr lang="en-US" sz="1200" dirty="0">
                <a:solidFill>
                  <a:srgbClr val="22354F"/>
                </a:solidFill>
                <a:latin typeface="Calibri" pitchFamily="34" charset="0"/>
                <a:ea typeface="Calibri" pitchFamily="34" charset="-122"/>
                <a:cs typeface="Calibri" pitchFamily="34" charset="-120"/>
              </a:rPr>
              <a:t>B bits give you 2 to the power B different levels to choose from. Eight bits gives 256 levels, sixteen bits gives 65,536. Spread those levels across the full input range and the gap between neighbouring levels is Δ. Every sample lands within half a gap of its true value, so the error is never worse than Δ/2.</a:t>
            </a:r>
            <a:endParaRPr lang="en-US" sz="1250" dirty="0"/>
          </a:p>
        </p:txBody>
      </p:sp>
      <p:sp>
        <p:nvSpPr>
          <p:cNvPr id="6" name="Shape 3"/>
          <p:cNvSpPr/>
          <p:nvPr/>
        </p:nvSpPr>
        <p:spPr>
          <a:xfrm>
            <a:off x="566928" y="5443184"/>
            <a:ext cx="11027664" cy="914400"/>
          </a:xfrm>
          <a:prstGeom prst="roundRect">
            <a:avLst>
              <a:gd name="adj" fmla="val 8000"/>
            </a:avLst>
          </a:prstGeom>
          <a:solidFill>
            <a:srgbClr val="EDF2F5"/>
          </a:solidFill>
          <a:ln w="13970">
            <a:solidFill>
              <a:srgbClr val="B23A48"/>
            </a:solidFill>
            <a:prstDash val="solid"/>
          </a:ln>
        </p:spPr>
      </p:sp>
      <p:sp>
        <p:nvSpPr>
          <p:cNvPr id="7" name="Text 4"/>
          <p:cNvSpPr/>
          <p:nvPr/>
        </p:nvSpPr>
        <p:spPr>
          <a:xfrm>
            <a:off x="786384" y="5571200"/>
            <a:ext cx="10588752" cy="256032"/>
          </a:xfrm>
          <a:prstGeom prst="rect">
            <a:avLst/>
          </a:prstGeom>
          <a:noFill/>
          <a:ln/>
        </p:spPr>
        <p:txBody>
          <a:bodyPr wrap="square" lIns="0" tIns="0" rIns="0" bIns="0" rtlCol="0" anchor="ctr"/>
          <a:lstStyle/>
          <a:p>
            <a:pPr marL="0" indent="0">
              <a:buNone/>
            </a:pPr>
            <a:r>
              <a:rPr lang="en-US" sz="1150" b="1" dirty="0">
                <a:solidFill>
                  <a:srgbClr val="B23A48"/>
                </a:solidFill>
                <a:latin typeface="Calibri" pitchFamily="34" charset="0"/>
                <a:ea typeface="Calibri" pitchFamily="34" charset="-122"/>
                <a:cs typeface="Calibri" pitchFamily="34" charset="-120"/>
              </a:rPr>
              <a:t>The difference that matters</a:t>
            </a:r>
            <a:endParaRPr lang="en-US" sz="1150" dirty="0"/>
          </a:p>
        </p:txBody>
      </p:sp>
      <p:sp>
        <p:nvSpPr>
          <p:cNvPr id="8" name="Text 5"/>
          <p:cNvSpPr/>
          <p:nvPr/>
        </p:nvSpPr>
        <p:spPr>
          <a:xfrm>
            <a:off x="786384" y="5845520"/>
            <a:ext cx="10588752" cy="365760"/>
          </a:xfrm>
          <a:prstGeom prst="rect">
            <a:avLst/>
          </a:prstGeom>
          <a:noFill/>
          <a:ln/>
        </p:spPr>
        <p:txBody>
          <a:bodyPr wrap="square" lIns="0" tIns="0" rIns="0" bIns="0" rtlCol="0" anchor="t"/>
          <a:lstStyle/>
          <a:p>
            <a:pPr marL="0" indent="0">
              <a:lnSpc>
                <a:spcPct val="110000"/>
              </a:lnSpc>
              <a:buNone/>
            </a:pPr>
            <a:r>
              <a:rPr lang="en-US" sz="1250" dirty="0">
                <a:solidFill>
                  <a:srgbClr val="22354F"/>
                </a:solidFill>
                <a:latin typeface="Calibri" pitchFamily="34" charset="0"/>
                <a:ea typeface="Calibri" pitchFamily="34" charset="-122"/>
                <a:cs typeface="Calibri" pitchFamily="34" charset="-120"/>
              </a:rPr>
              <a:t>Aliasing is a disaster; quantization is a budget item. Aliasing puts a false signal inside your band and cannot be undone. Quantization adds a small, known error that halves with every extra bit.</a:t>
            </a:r>
            <a:endParaRPr lang="en-US" sz="1250" dirty="0"/>
          </a:p>
        </p:txBody>
      </p:sp>
      <p:sp>
        <p:nvSpPr>
          <p:cNvPr id="9" name="Text 6"/>
          <p:cNvSpPr/>
          <p:nvPr/>
        </p:nvSpPr>
        <p:spPr>
          <a:xfrm>
            <a:off x="566928" y="6473952"/>
            <a:ext cx="8595360" cy="237744"/>
          </a:xfrm>
          <a:prstGeom prst="rect">
            <a:avLst/>
          </a:prstGeom>
          <a:noFill/>
          <a:ln/>
        </p:spPr>
        <p:txBody>
          <a:bodyPr wrap="square" lIns="0" tIns="0" rIns="0" bIns="0" rtlCol="0" anchor="ctr"/>
          <a:lstStyle/>
          <a:p>
            <a:pPr marL="0" indent="0">
              <a:buNone/>
            </a:pPr>
            <a:r>
              <a:rPr lang="en-US" sz="900" dirty="0">
                <a:solidFill>
                  <a:srgbClr val="5A6B7D"/>
                </a:solidFill>
                <a:latin typeface="Calibri" pitchFamily="34" charset="0"/>
                <a:ea typeface="Calibri" pitchFamily="34" charset="-122"/>
                <a:cs typeface="Calibri" pitchFamily="34" charset="-120"/>
              </a:rPr>
              <a:t>CSE 5112  ·  Module 1  ·  Foundations of DSP</a:t>
            </a:r>
            <a:endParaRPr lang="en-US" sz="900" dirty="0"/>
          </a:p>
        </p:txBody>
      </p:sp>
      <p:sp>
        <p:nvSpPr>
          <p:cNvPr id="10" name="Text 7"/>
          <p:cNvSpPr/>
          <p:nvPr/>
        </p:nvSpPr>
        <p:spPr>
          <a:xfrm>
            <a:off x="10680192" y="6473952"/>
            <a:ext cx="914400" cy="237744"/>
          </a:xfrm>
          <a:prstGeom prst="rect">
            <a:avLst/>
          </a:prstGeom>
          <a:noFill/>
          <a:ln/>
        </p:spPr>
        <p:txBody>
          <a:bodyPr wrap="square" lIns="0" tIns="0" rIns="0" bIns="0" rtlCol="0" anchor="ctr"/>
          <a:lstStyle/>
          <a:p>
            <a:pPr marL="0" indent="0" algn="r">
              <a:buNone/>
            </a:pPr>
            <a:r>
              <a:rPr lang="en-US" sz="900" dirty="0">
                <a:solidFill>
                  <a:srgbClr val="5A6B7D"/>
                </a:solidFill>
                <a:latin typeface="Calibri" pitchFamily="34" charset="0"/>
                <a:ea typeface="Calibri" pitchFamily="34" charset="-122"/>
                <a:cs typeface="Calibri" pitchFamily="34" charset="-120"/>
              </a:rPr>
              <a:t>68</a:t>
            </a:r>
            <a:endParaRPr lang="en-US" sz="900"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66928" y="365760"/>
            <a:ext cx="11027664" cy="566928"/>
          </a:xfrm>
          <a:prstGeom prst="rect">
            <a:avLst/>
          </a:prstGeom>
          <a:noFill/>
          <a:ln/>
        </p:spPr>
        <p:txBody>
          <a:bodyPr wrap="square" lIns="0" tIns="0" rIns="0" bIns="0" rtlCol="0" anchor="ctr"/>
          <a:lstStyle/>
          <a:p>
            <a:pPr marL="0" indent="0">
              <a:buNone/>
            </a:pPr>
            <a:r>
              <a:rPr lang="en-US" sz="2900" b="1" dirty="0">
                <a:solidFill>
                  <a:srgbClr val="16243D"/>
                </a:solidFill>
                <a:latin typeface="Cambria" pitchFamily="34" charset="0"/>
                <a:ea typeface="Cambria" pitchFamily="34" charset="-122"/>
                <a:cs typeface="Cambria" pitchFamily="34" charset="-120"/>
              </a:rPr>
              <a:t>Quantization: the second approximation</a:t>
            </a:r>
            <a:endParaRPr lang="en-US" sz="2900" dirty="0"/>
          </a:p>
        </p:txBody>
      </p:sp>
      <p:sp>
        <p:nvSpPr>
          <p:cNvPr id="3" name="Text 1"/>
          <p:cNvSpPr/>
          <p:nvPr/>
        </p:nvSpPr>
        <p:spPr>
          <a:xfrm>
            <a:off x="566928" y="914400"/>
            <a:ext cx="11027664" cy="347472"/>
          </a:xfrm>
          <a:prstGeom prst="rect">
            <a:avLst/>
          </a:prstGeom>
          <a:noFill/>
          <a:ln/>
        </p:spPr>
        <p:txBody>
          <a:bodyPr wrap="square" lIns="0" tIns="0" rIns="0" bIns="0" rtlCol="0" anchor="ctr"/>
          <a:lstStyle/>
          <a:p>
            <a:pPr marL="0" indent="0">
              <a:buNone/>
            </a:pPr>
            <a:r>
              <a:rPr lang="en-US" sz="1350" dirty="0">
                <a:solidFill>
                  <a:srgbClr val="43596E"/>
                </a:solidFill>
                <a:latin typeface="Calibri" pitchFamily="34" charset="0"/>
                <a:ea typeface="Calibri" pitchFamily="34" charset="-122"/>
                <a:cs typeface="Calibri" pitchFamily="34" charset="-120"/>
              </a:rPr>
              <a:t>Sampling cuts up time. Quantization cuts up height. Two separate costs.</a:t>
            </a:r>
            <a:endParaRPr lang="en-US" sz="1350" dirty="0"/>
          </a:p>
        </p:txBody>
      </p:sp>
      <p:pic>
        <p:nvPicPr>
          <p:cNvPr id="4" name="Image 0" descr="assets/fig/quantization.png"/>
          <p:cNvPicPr>
            <a:picLocks noChangeAspect="1"/>
          </p:cNvPicPr>
          <p:nvPr/>
        </p:nvPicPr>
        <p:blipFill>
          <a:blip r:embed="rId3"/>
          <a:stretch>
            <a:fillRect/>
          </a:stretch>
        </p:blipFill>
        <p:spPr>
          <a:xfrm>
            <a:off x="1417320" y="1444752"/>
            <a:ext cx="9326880" cy="2508865"/>
          </a:xfrm>
          <a:prstGeom prst="rect">
            <a:avLst/>
          </a:prstGeom>
        </p:spPr>
      </p:pic>
      <p:sp>
        <p:nvSpPr>
          <p:cNvPr id="5" name="Shape 2"/>
          <p:cNvSpPr/>
          <p:nvPr/>
        </p:nvSpPr>
        <p:spPr>
          <a:xfrm>
            <a:off x="566928" y="4154785"/>
            <a:ext cx="5376672" cy="1429027"/>
          </a:xfrm>
          <a:prstGeom prst="roundRect">
            <a:avLst>
              <a:gd name="adj" fmla="val 5759"/>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pic>
        <p:nvPicPr>
          <p:cNvPr id="6" name="Image 1" descr="assets/eq/quant_step.png"/>
          <p:cNvPicPr>
            <a:picLocks noChangeAspect="1"/>
          </p:cNvPicPr>
          <p:nvPr/>
        </p:nvPicPr>
        <p:blipFill>
          <a:blip r:embed="rId4"/>
          <a:stretch>
            <a:fillRect/>
          </a:stretch>
        </p:blipFill>
        <p:spPr>
          <a:xfrm>
            <a:off x="1472184" y="4374241"/>
            <a:ext cx="2286000" cy="990115"/>
          </a:xfrm>
          <a:prstGeom prst="rect">
            <a:avLst/>
          </a:prstGeom>
        </p:spPr>
      </p:pic>
      <p:sp>
        <p:nvSpPr>
          <p:cNvPr id="7" name="Text 3"/>
          <p:cNvSpPr/>
          <p:nvPr/>
        </p:nvSpPr>
        <p:spPr>
          <a:xfrm>
            <a:off x="4754880" y="4722994"/>
            <a:ext cx="960120" cy="292608"/>
          </a:xfrm>
          <a:prstGeom prst="rect">
            <a:avLst/>
          </a:prstGeom>
          <a:noFill/>
          <a:ln/>
        </p:spPr>
        <p:txBody>
          <a:bodyPr wrap="square" lIns="0" tIns="0" rIns="0" bIns="0" rtlCol="0" anchor="ctr"/>
          <a:lstStyle/>
          <a:p>
            <a:pPr marL="0" indent="0" algn="r">
              <a:buNone/>
            </a:pPr>
            <a:r>
              <a:rPr lang="en-US" sz="1150" dirty="0">
                <a:solidFill>
                  <a:srgbClr val="5A6B7D"/>
                </a:solidFill>
                <a:latin typeface="Calibri" pitchFamily="34" charset="0"/>
                <a:ea typeface="Calibri" pitchFamily="34" charset="-122"/>
                <a:cs typeface="Calibri" pitchFamily="34" charset="-120"/>
              </a:rPr>
              <a:t>(4.8)</a:t>
            </a:r>
            <a:endParaRPr lang="en-US" sz="1150" dirty="0"/>
          </a:p>
        </p:txBody>
      </p:sp>
      <p:sp>
        <p:nvSpPr>
          <p:cNvPr id="8" name="Shape 4"/>
          <p:cNvSpPr/>
          <p:nvPr/>
        </p:nvSpPr>
        <p:spPr>
          <a:xfrm>
            <a:off x="6217920" y="4154785"/>
            <a:ext cx="5376672" cy="1642553"/>
          </a:xfrm>
          <a:prstGeom prst="roundRect">
            <a:avLst>
              <a:gd name="adj" fmla="val 5010"/>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pic>
        <p:nvPicPr>
          <p:cNvPr id="9" name="Image 2" descr="assets/eq/quant_var.png"/>
          <p:cNvPicPr>
            <a:picLocks noChangeAspect="1"/>
          </p:cNvPicPr>
          <p:nvPr/>
        </p:nvPicPr>
        <p:blipFill>
          <a:blip r:embed="rId5"/>
          <a:stretch>
            <a:fillRect/>
          </a:stretch>
        </p:blipFill>
        <p:spPr>
          <a:xfrm>
            <a:off x="7260336" y="4374241"/>
            <a:ext cx="2011680" cy="1203641"/>
          </a:xfrm>
          <a:prstGeom prst="rect">
            <a:avLst/>
          </a:prstGeom>
        </p:spPr>
      </p:pic>
      <p:sp>
        <p:nvSpPr>
          <p:cNvPr id="10" name="Text 5"/>
          <p:cNvSpPr/>
          <p:nvPr/>
        </p:nvSpPr>
        <p:spPr>
          <a:xfrm>
            <a:off x="10405872" y="4829757"/>
            <a:ext cx="960120" cy="292608"/>
          </a:xfrm>
          <a:prstGeom prst="rect">
            <a:avLst/>
          </a:prstGeom>
          <a:noFill/>
          <a:ln/>
        </p:spPr>
        <p:txBody>
          <a:bodyPr wrap="square" lIns="0" tIns="0" rIns="0" bIns="0" rtlCol="0" anchor="ctr"/>
          <a:lstStyle/>
          <a:p>
            <a:pPr marL="0" indent="0" algn="r">
              <a:buNone/>
            </a:pPr>
            <a:r>
              <a:rPr lang="en-US" sz="1150" dirty="0">
                <a:solidFill>
                  <a:srgbClr val="5A6B7D"/>
                </a:solidFill>
                <a:latin typeface="Calibri" pitchFamily="34" charset="0"/>
                <a:ea typeface="Calibri" pitchFamily="34" charset="-122"/>
                <a:cs typeface="Calibri" pitchFamily="34" charset="-120"/>
              </a:rPr>
              <a:t>(4.9)</a:t>
            </a:r>
            <a:endParaRPr lang="en-US" sz="1150" dirty="0"/>
          </a:p>
        </p:txBody>
      </p:sp>
      <p:sp>
        <p:nvSpPr>
          <p:cNvPr id="11" name="Text 6"/>
          <p:cNvSpPr/>
          <p:nvPr/>
        </p:nvSpPr>
        <p:spPr>
          <a:xfrm>
            <a:off x="566928" y="5638675"/>
            <a:ext cx="5376672" cy="274320"/>
          </a:xfrm>
          <a:prstGeom prst="rect">
            <a:avLst/>
          </a:prstGeom>
          <a:noFill/>
          <a:ln/>
        </p:spPr>
        <p:txBody>
          <a:bodyPr wrap="square" lIns="0" tIns="0" rIns="0" bIns="0" rtlCol="0" anchor="ctr"/>
          <a:lstStyle/>
          <a:p>
            <a:pPr marL="0" indent="0" algn="ctr">
              <a:buNone/>
            </a:pPr>
            <a:r>
              <a:rPr lang="en-US" sz="1100" i="1" dirty="0">
                <a:solidFill>
                  <a:srgbClr val="5A6B7D"/>
                </a:solidFill>
                <a:latin typeface="Calibri" pitchFamily="34" charset="0"/>
                <a:ea typeface="Calibri" pitchFamily="34" charset="-122"/>
                <a:cs typeface="Calibri" pitchFamily="34" charset="-120"/>
              </a:rPr>
              <a:t>Step size for B bits over a full-scale range of ±Xₘₐₓ</a:t>
            </a:r>
            <a:endParaRPr lang="en-US" sz="1100" dirty="0"/>
          </a:p>
        </p:txBody>
      </p:sp>
      <p:sp>
        <p:nvSpPr>
          <p:cNvPr id="12" name="Text 7"/>
          <p:cNvSpPr/>
          <p:nvPr/>
        </p:nvSpPr>
        <p:spPr>
          <a:xfrm>
            <a:off x="6217920" y="5638675"/>
            <a:ext cx="5376672" cy="274320"/>
          </a:xfrm>
          <a:prstGeom prst="rect">
            <a:avLst/>
          </a:prstGeom>
          <a:noFill/>
          <a:ln/>
        </p:spPr>
        <p:txBody>
          <a:bodyPr wrap="square" lIns="0" tIns="0" rIns="0" bIns="0" rtlCol="0" anchor="ctr"/>
          <a:lstStyle/>
          <a:p>
            <a:pPr marL="0" indent="0" algn="ctr">
              <a:buNone/>
            </a:pPr>
            <a:r>
              <a:rPr lang="en-US" sz="1100" i="1" dirty="0">
                <a:solidFill>
                  <a:srgbClr val="5A6B7D"/>
                </a:solidFill>
                <a:latin typeface="Calibri" pitchFamily="34" charset="0"/>
                <a:ea typeface="Calibri" pitchFamily="34" charset="-122"/>
                <a:cs typeface="Calibri" pitchFamily="34" charset="-120"/>
              </a:rPr>
              <a:t>Error power, assuming the error is uniform over one step</a:t>
            </a:r>
            <a:endParaRPr lang="en-US" sz="1100" dirty="0"/>
          </a:p>
        </p:txBody>
      </p:sp>
      <p:sp>
        <p:nvSpPr>
          <p:cNvPr id="13" name="Shape 8"/>
          <p:cNvSpPr/>
          <p:nvPr/>
        </p:nvSpPr>
        <p:spPr>
          <a:xfrm>
            <a:off x="566928" y="5650992"/>
            <a:ext cx="11027664" cy="676656"/>
          </a:xfrm>
          <a:prstGeom prst="roundRect">
            <a:avLst>
              <a:gd name="adj" fmla="val 10811"/>
            </a:avLst>
          </a:prstGeom>
          <a:solidFill>
            <a:srgbClr val="EDF2F5"/>
          </a:solidFill>
          <a:ln w="13970">
            <a:solidFill>
              <a:srgbClr val="2E7D5B"/>
            </a:solidFill>
            <a:prstDash val="solid"/>
          </a:ln>
        </p:spPr>
      </p:sp>
      <p:sp>
        <p:nvSpPr>
          <p:cNvPr id="14" name="Text 9"/>
          <p:cNvSpPr/>
          <p:nvPr/>
        </p:nvSpPr>
        <p:spPr>
          <a:xfrm>
            <a:off x="786384" y="5650992"/>
            <a:ext cx="10588752" cy="676656"/>
          </a:xfrm>
          <a:prstGeom prst="rect">
            <a:avLst/>
          </a:prstGeom>
          <a:noFill/>
          <a:ln/>
        </p:spPr>
        <p:txBody>
          <a:bodyPr wrap="square" lIns="0" tIns="0" rIns="0" bIns="0" rtlCol="0" anchor="ctr"/>
          <a:lstStyle/>
          <a:p>
            <a:pPr marL="0" indent="0">
              <a:buNone/>
            </a:pPr>
            <a:r>
              <a:rPr lang="en-US" sz="1150" b="1" dirty="0">
                <a:solidFill>
                  <a:srgbClr val="2E7D5B"/>
                </a:solidFill>
                <a:latin typeface="Calibri" pitchFamily="34" charset="0"/>
                <a:ea typeface="Calibri" pitchFamily="34" charset="-122"/>
                <a:cs typeface="Calibri" pitchFamily="34" charset="-120"/>
              </a:rPr>
              <a:t>Key point   </a:t>
            </a:r>
            <a:r>
              <a:rPr lang="en-US" sz="1300" dirty="0">
                <a:solidFill>
                  <a:srgbClr val="22354F"/>
                </a:solidFill>
                <a:latin typeface="Calibri" pitchFamily="34" charset="0"/>
                <a:ea typeface="Calibri" pitchFamily="34" charset="-122"/>
                <a:cs typeface="Calibri" pitchFamily="34" charset="-120"/>
              </a:rPr>
              <a:t>Unlike aliasing, this error has a known limit and it halves every time you add one bit. It is a cost to budget for, not a disaster to avoid.</a:t>
            </a:r>
            <a:endParaRPr lang="en-US" sz="1150" dirty="0"/>
          </a:p>
        </p:txBody>
      </p:sp>
      <p:sp>
        <p:nvSpPr>
          <p:cNvPr id="15" name="Text 10"/>
          <p:cNvSpPr/>
          <p:nvPr/>
        </p:nvSpPr>
        <p:spPr>
          <a:xfrm>
            <a:off x="566928" y="6473952"/>
            <a:ext cx="8595360" cy="237744"/>
          </a:xfrm>
          <a:prstGeom prst="rect">
            <a:avLst/>
          </a:prstGeom>
          <a:noFill/>
          <a:ln/>
        </p:spPr>
        <p:txBody>
          <a:bodyPr wrap="square" lIns="0" tIns="0" rIns="0" bIns="0" rtlCol="0" anchor="ctr"/>
          <a:lstStyle/>
          <a:p>
            <a:pPr marL="0" indent="0">
              <a:buNone/>
            </a:pPr>
            <a:r>
              <a:rPr lang="en-US" sz="900" dirty="0">
                <a:solidFill>
                  <a:srgbClr val="5A6B7D"/>
                </a:solidFill>
                <a:latin typeface="Calibri" pitchFamily="34" charset="0"/>
                <a:ea typeface="Calibri" pitchFamily="34" charset="-122"/>
                <a:cs typeface="Calibri" pitchFamily="34" charset="-120"/>
              </a:rPr>
              <a:t>CSE 5112  ·  Module 1  ·  Foundations of DSP</a:t>
            </a:r>
            <a:endParaRPr lang="en-US" sz="900" dirty="0"/>
          </a:p>
        </p:txBody>
      </p:sp>
      <p:sp>
        <p:nvSpPr>
          <p:cNvPr id="16" name="Text 11"/>
          <p:cNvSpPr/>
          <p:nvPr/>
        </p:nvSpPr>
        <p:spPr>
          <a:xfrm>
            <a:off x="10680192" y="6473952"/>
            <a:ext cx="914400" cy="237744"/>
          </a:xfrm>
          <a:prstGeom prst="rect">
            <a:avLst/>
          </a:prstGeom>
          <a:noFill/>
          <a:ln/>
        </p:spPr>
        <p:txBody>
          <a:bodyPr wrap="square" lIns="0" tIns="0" rIns="0" bIns="0" rtlCol="0" anchor="ctr"/>
          <a:lstStyle/>
          <a:p>
            <a:pPr marL="0" indent="0" algn="r">
              <a:buNone/>
            </a:pPr>
            <a:r>
              <a:rPr lang="en-US" sz="900" dirty="0">
                <a:solidFill>
                  <a:srgbClr val="5A6B7D"/>
                </a:solidFill>
                <a:latin typeface="Calibri" pitchFamily="34" charset="0"/>
                <a:ea typeface="Calibri" pitchFamily="34" charset="-122"/>
                <a:cs typeface="Calibri" pitchFamily="34" charset="-120"/>
              </a:rPr>
              <a:t>69</a:t>
            </a:r>
            <a:endParaRPr lang="en-US" sz="900"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7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66928" y="365760"/>
            <a:ext cx="11027664" cy="566928"/>
          </a:xfrm>
          <a:prstGeom prst="rect">
            <a:avLst/>
          </a:prstGeom>
          <a:noFill/>
          <a:ln/>
        </p:spPr>
        <p:txBody>
          <a:bodyPr wrap="square" lIns="0" tIns="0" rIns="0" bIns="0" rtlCol="0" anchor="ctr"/>
          <a:lstStyle/>
          <a:p>
            <a:pPr marL="0" indent="0">
              <a:buNone/>
            </a:pPr>
            <a:r>
              <a:rPr lang="en-US" sz="2900" b="1" dirty="0">
                <a:solidFill>
                  <a:srgbClr val="16243D"/>
                </a:solidFill>
                <a:latin typeface="Cambria" pitchFamily="34" charset="0"/>
                <a:ea typeface="Cambria" pitchFamily="34" charset="-122"/>
                <a:cs typeface="Cambria" pitchFamily="34" charset="-120"/>
              </a:rPr>
              <a:t>The six decibels per bit rule</a:t>
            </a:r>
            <a:endParaRPr lang="en-US" sz="2900" dirty="0"/>
          </a:p>
        </p:txBody>
      </p:sp>
      <p:sp>
        <p:nvSpPr>
          <p:cNvPr id="3" name="Text 1"/>
          <p:cNvSpPr/>
          <p:nvPr/>
        </p:nvSpPr>
        <p:spPr>
          <a:xfrm>
            <a:off x="566928" y="914400"/>
            <a:ext cx="11027664" cy="347472"/>
          </a:xfrm>
          <a:prstGeom prst="rect">
            <a:avLst/>
          </a:prstGeom>
          <a:noFill/>
          <a:ln/>
        </p:spPr>
        <p:txBody>
          <a:bodyPr wrap="square" lIns="0" tIns="0" rIns="0" bIns="0" rtlCol="0" anchor="ctr"/>
          <a:lstStyle/>
          <a:p>
            <a:pPr marL="0" indent="0">
              <a:buNone/>
            </a:pPr>
            <a:r>
              <a:rPr lang="en-US" sz="1350" dirty="0">
                <a:solidFill>
                  <a:srgbClr val="43596E"/>
                </a:solidFill>
                <a:latin typeface="Calibri" pitchFamily="34" charset="0"/>
                <a:ea typeface="Calibri" pitchFamily="34" charset="-122"/>
                <a:cs typeface="Calibri" pitchFamily="34" charset="-120"/>
              </a:rPr>
              <a:t>One extra bit buys you a fixed amount of accuracy. Here is exactly how much.</a:t>
            </a:r>
            <a:endParaRPr lang="en-US" sz="1350" dirty="0"/>
          </a:p>
        </p:txBody>
      </p:sp>
      <p:sp>
        <p:nvSpPr>
          <p:cNvPr id="4" name="Shape 2"/>
          <p:cNvSpPr/>
          <p:nvPr/>
        </p:nvSpPr>
        <p:spPr>
          <a:xfrm>
            <a:off x="566928" y="1481328"/>
            <a:ext cx="11027664" cy="826518"/>
          </a:xfrm>
          <a:prstGeom prst="roundRect">
            <a:avLst>
              <a:gd name="adj" fmla="val 9957"/>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pic>
        <p:nvPicPr>
          <p:cNvPr id="5" name="Image 0" descr="assets/eq/snr_db.png"/>
          <p:cNvPicPr>
            <a:picLocks noChangeAspect="1"/>
          </p:cNvPicPr>
          <p:nvPr/>
        </p:nvPicPr>
        <p:blipFill>
          <a:blip r:embed="rId3"/>
          <a:stretch>
            <a:fillRect/>
          </a:stretch>
        </p:blipFill>
        <p:spPr>
          <a:xfrm>
            <a:off x="3794760" y="1700784"/>
            <a:ext cx="3291840" cy="387606"/>
          </a:xfrm>
          <a:prstGeom prst="rect">
            <a:avLst/>
          </a:prstGeom>
        </p:spPr>
      </p:pic>
      <p:sp>
        <p:nvSpPr>
          <p:cNvPr id="6" name="Text 3"/>
          <p:cNvSpPr/>
          <p:nvPr/>
        </p:nvSpPr>
        <p:spPr>
          <a:xfrm>
            <a:off x="10405872" y="1748283"/>
            <a:ext cx="960120" cy="292608"/>
          </a:xfrm>
          <a:prstGeom prst="rect">
            <a:avLst/>
          </a:prstGeom>
          <a:noFill/>
          <a:ln/>
        </p:spPr>
        <p:txBody>
          <a:bodyPr wrap="square" lIns="0" tIns="0" rIns="0" bIns="0" rtlCol="0" anchor="ctr"/>
          <a:lstStyle/>
          <a:p>
            <a:pPr marL="0" indent="0" algn="r">
              <a:buNone/>
            </a:pPr>
            <a:r>
              <a:rPr lang="en-US" sz="1150" dirty="0">
                <a:solidFill>
                  <a:srgbClr val="5A6B7D"/>
                </a:solidFill>
                <a:latin typeface="Calibri" pitchFamily="34" charset="0"/>
                <a:ea typeface="Calibri" pitchFamily="34" charset="-122"/>
                <a:cs typeface="Calibri" pitchFamily="34" charset="-120"/>
              </a:rPr>
              <a:t>(4.10)</a:t>
            </a:r>
            <a:endParaRPr lang="en-US" sz="1150" dirty="0"/>
          </a:p>
        </p:txBody>
      </p:sp>
      <p:sp>
        <p:nvSpPr>
          <p:cNvPr id="7" name="Shape 4"/>
          <p:cNvSpPr/>
          <p:nvPr/>
        </p:nvSpPr>
        <p:spPr>
          <a:xfrm>
            <a:off x="566928" y="2655318"/>
            <a:ext cx="11027664" cy="420624"/>
          </a:xfrm>
          <a:prstGeom prst="rect">
            <a:avLst/>
          </a:prstGeom>
          <a:solidFill>
            <a:srgbClr val="16243D"/>
          </a:solidFill>
          <a:ln w="12700">
            <a:solidFill>
              <a:srgbClr val="333333"/>
            </a:solidFill>
            <a:prstDash val="solid"/>
          </a:ln>
        </p:spPr>
      </p:sp>
      <p:sp>
        <p:nvSpPr>
          <p:cNvPr id="8" name="Text 5"/>
          <p:cNvSpPr/>
          <p:nvPr/>
        </p:nvSpPr>
        <p:spPr>
          <a:xfrm>
            <a:off x="694944" y="2655318"/>
            <a:ext cx="2121408" cy="420624"/>
          </a:xfrm>
          <a:prstGeom prst="rect">
            <a:avLst/>
          </a:prstGeom>
          <a:noFill/>
          <a:ln/>
        </p:spPr>
        <p:txBody>
          <a:bodyPr wrap="square" lIns="0" tIns="0" rIns="0" bIns="0" rtlCol="0" anchor="ctr"/>
          <a:lstStyle/>
          <a:p>
            <a:pPr marL="0" indent="0" algn="l">
              <a:buNone/>
            </a:pPr>
            <a:r>
              <a:rPr lang="en-US" sz="1250" b="1" dirty="0">
                <a:solidFill>
                  <a:srgbClr val="FFFFFF"/>
                </a:solidFill>
                <a:latin typeface="Calibri" pitchFamily="34" charset="0"/>
                <a:ea typeface="Calibri" pitchFamily="34" charset="-122"/>
                <a:cs typeface="Calibri" pitchFamily="34" charset="-120"/>
              </a:rPr>
              <a:t>Word length B</a:t>
            </a:r>
            <a:endParaRPr lang="en-US" sz="1250" dirty="0"/>
          </a:p>
        </p:txBody>
      </p:sp>
      <p:sp>
        <p:nvSpPr>
          <p:cNvPr id="9" name="Text 6"/>
          <p:cNvSpPr/>
          <p:nvPr/>
        </p:nvSpPr>
        <p:spPr>
          <a:xfrm>
            <a:off x="3072384" y="2655318"/>
            <a:ext cx="2121408" cy="420624"/>
          </a:xfrm>
          <a:prstGeom prst="rect">
            <a:avLst/>
          </a:prstGeom>
          <a:noFill/>
          <a:ln/>
        </p:spPr>
        <p:txBody>
          <a:bodyPr wrap="square" lIns="0" tIns="0" rIns="0" bIns="0" rtlCol="0" anchor="ctr"/>
          <a:lstStyle/>
          <a:p>
            <a:pPr marL="0" indent="0" algn="l">
              <a:buNone/>
            </a:pPr>
            <a:r>
              <a:rPr lang="en-US" sz="1250" b="1" dirty="0">
                <a:solidFill>
                  <a:srgbClr val="FFFFFF"/>
                </a:solidFill>
                <a:latin typeface="Calibri" pitchFamily="34" charset="0"/>
                <a:ea typeface="Calibri" pitchFamily="34" charset="-122"/>
                <a:cs typeface="Calibri" pitchFamily="34" charset="-120"/>
              </a:rPr>
              <a:t>Best-case SNR</a:t>
            </a:r>
            <a:endParaRPr lang="en-US" sz="1250" dirty="0"/>
          </a:p>
        </p:txBody>
      </p:sp>
      <p:sp>
        <p:nvSpPr>
          <p:cNvPr id="10" name="Text 7"/>
          <p:cNvSpPr/>
          <p:nvPr/>
        </p:nvSpPr>
        <p:spPr>
          <a:xfrm>
            <a:off x="5449824" y="2655318"/>
            <a:ext cx="6016752" cy="420624"/>
          </a:xfrm>
          <a:prstGeom prst="rect">
            <a:avLst/>
          </a:prstGeom>
          <a:noFill/>
          <a:ln/>
        </p:spPr>
        <p:txBody>
          <a:bodyPr wrap="square" lIns="0" tIns="0" rIns="0" bIns="0" rtlCol="0" anchor="ctr"/>
          <a:lstStyle/>
          <a:p>
            <a:pPr marL="0" indent="0" algn="l">
              <a:buNone/>
            </a:pPr>
            <a:r>
              <a:rPr lang="en-US" sz="1250" b="1" dirty="0">
                <a:solidFill>
                  <a:srgbClr val="FFFFFF"/>
                </a:solidFill>
                <a:latin typeface="Calibri" pitchFamily="34" charset="0"/>
                <a:ea typeface="Calibri" pitchFamily="34" charset="-122"/>
                <a:cs typeface="Calibri" pitchFamily="34" charset="-120"/>
              </a:rPr>
              <a:t>Typical use</a:t>
            </a:r>
            <a:endParaRPr lang="en-US" sz="1250" dirty="0"/>
          </a:p>
        </p:txBody>
      </p:sp>
      <p:sp>
        <p:nvSpPr>
          <p:cNvPr id="11" name="Shape 8"/>
          <p:cNvSpPr/>
          <p:nvPr/>
        </p:nvSpPr>
        <p:spPr>
          <a:xfrm>
            <a:off x="566928" y="3075942"/>
            <a:ext cx="11027664" cy="457200"/>
          </a:xfrm>
          <a:prstGeom prst="rect">
            <a:avLst/>
          </a:prstGeom>
          <a:solidFill>
            <a:srgbClr val="FFFFFF"/>
          </a:solidFill>
          <a:ln w="6350">
            <a:solidFill>
              <a:srgbClr val="D3DDE4"/>
            </a:solidFill>
            <a:prstDash val="solid"/>
          </a:ln>
        </p:spPr>
      </p:sp>
      <p:sp>
        <p:nvSpPr>
          <p:cNvPr id="12" name="Text 9"/>
          <p:cNvSpPr/>
          <p:nvPr/>
        </p:nvSpPr>
        <p:spPr>
          <a:xfrm>
            <a:off x="694944" y="3075942"/>
            <a:ext cx="2121408" cy="457200"/>
          </a:xfrm>
          <a:prstGeom prst="rect">
            <a:avLst/>
          </a:prstGeom>
          <a:noFill/>
          <a:ln/>
        </p:spPr>
        <p:txBody>
          <a:bodyPr wrap="square" lIns="0" tIns="0" rIns="0" bIns="0" rtlCol="0" anchor="ctr"/>
          <a:lstStyle/>
          <a:p>
            <a:pPr marL="0" indent="0" algn="l">
              <a:buNone/>
            </a:pPr>
            <a:r>
              <a:rPr lang="en-US" sz="1250" dirty="0">
                <a:solidFill>
                  <a:srgbClr val="22354F"/>
                </a:solidFill>
                <a:latin typeface="Calibri" pitchFamily="34" charset="0"/>
                <a:ea typeface="Calibri" pitchFamily="34" charset="-122"/>
                <a:cs typeface="Calibri" pitchFamily="34" charset="-120"/>
              </a:rPr>
              <a:t>8</a:t>
            </a:r>
            <a:endParaRPr lang="en-US" sz="1250" dirty="0"/>
          </a:p>
        </p:txBody>
      </p:sp>
      <p:sp>
        <p:nvSpPr>
          <p:cNvPr id="13" name="Text 10"/>
          <p:cNvSpPr/>
          <p:nvPr/>
        </p:nvSpPr>
        <p:spPr>
          <a:xfrm>
            <a:off x="3072384" y="3075942"/>
            <a:ext cx="2121408" cy="457200"/>
          </a:xfrm>
          <a:prstGeom prst="rect">
            <a:avLst/>
          </a:prstGeom>
          <a:noFill/>
          <a:ln/>
        </p:spPr>
        <p:txBody>
          <a:bodyPr wrap="square" lIns="0" tIns="0" rIns="0" bIns="0" rtlCol="0" anchor="ctr"/>
          <a:lstStyle/>
          <a:p>
            <a:pPr marL="0" indent="0" algn="l">
              <a:buNone/>
            </a:pPr>
            <a:r>
              <a:rPr lang="en-US" sz="1250" dirty="0">
                <a:solidFill>
                  <a:srgbClr val="22354F"/>
                </a:solidFill>
                <a:latin typeface="Calibri" pitchFamily="34" charset="0"/>
                <a:ea typeface="Calibri" pitchFamily="34" charset="-122"/>
                <a:cs typeface="Calibri" pitchFamily="34" charset="-120"/>
              </a:rPr>
              <a:t>≈ 50 dB</a:t>
            </a:r>
            <a:endParaRPr lang="en-US" sz="1250" dirty="0"/>
          </a:p>
        </p:txBody>
      </p:sp>
      <p:sp>
        <p:nvSpPr>
          <p:cNvPr id="14" name="Text 11"/>
          <p:cNvSpPr/>
          <p:nvPr/>
        </p:nvSpPr>
        <p:spPr>
          <a:xfrm>
            <a:off x="5449824" y="3075942"/>
            <a:ext cx="6016752" cy="457200"/>
          </a:xfrm>
          <a:prstGeom prst="rect">
            <a:avLst/>
          </a:prstGeom>
          <a:noFill/>
          <a:ln/>
        </p:spPr>
        <p:txBody>
          <a:bodyPr wrap="square" lIns="0" tIns="0" rIns="0" bIns="0" rtlCol="0" anchor="ctr"/>
          <a:lstStyle/>
          <a:p>
            <a:pPr marL="0" indent="0" algn="l">
              <a:buNone/>
            </a:pPr>
            <a:r>
              <a:rPr lang="en-US" sz="1250" dirty="0">
                <a:solidFill>
                  <a:srgbClr val="22354F"/>
                </a:solidFill>
                <a:latin typeface="Calibri" pitchFamily="34" charset="0"/>
                <a:ea typeface="Calibri" pitchFamily="34" charset="-122"/>
                <a:cs typeface="Calibri" pitchFamily="34" charset="-120"/>
              </a:rPr>
              <a:t>Basic telephony, simple instrumentation</a:t>
            </a:r>
            <a:endParaRPr lang="en-US" sz="1250" dirty="0"/>
          </a:p>
        </p:txBody>
      </p:sp>
      <p:sp>
        <p:nvSpPr>
          <p:cNvPr id="15" name="Shape 12"/>
          <p:cNvSpPr/>
          <p:nvPr/>
        </p:nvSpPr>
        <p:spPr>
          <a:xfrm>
            <a:off x="566928" y="3533142"/>
            <a:ext cx="11027664" cy="457200"/>
          </a:xfrm>
          <a:prstGeom prst="rect">
            <a:avLst/>
          </a:prstGeom>
          <a:solidFill>
            <a:srgbClr val="F7FAFB"/>
          </a:solidFill>
          <a:ln w="6350">
            <a:solidFill>
              <a:srgbClr val="D3DDE4"/>
            </a:solidFill>
            <a:prstDash val="solid"/>
          </a:ln>
        </p:spPr>
      </p:sp>
      <p:sp>
        <p:nvSpPr>
          <p:cNvPr id="16" name="Text 13"/>
          <p:cNvSpPr/>
          <p:nvPr/>
        </p:nvSpPr>
        <p:spPr>
          <a:xfrm>
            <a:off x="694944" y="3533142"/>
            <a:ext cx="2121408" cy="457200"/>
          </a:xfrm>
          <a:prstGeom prst="rect">
            <a:avLst/>
          </a:prstGeom>
          <a:noFill/>
          <a:ln/>
        </p:spPr>
        <p:txBody>
          <a:bodyPr wrap="square" lIns="0" tIns="0" rIns="0" bIns="0" rtlCol="0" anchor="ctr"/>
          <a:lstStyle/>
          <a:p>
            <a:pPr marL="0" indent="0" algn="l">
              <a:buNone/>
            </a:pPr>
            <a:r>
              <a:rPr lang="en-US" sz="1250" dirty="0">
                <a:solidFill>
                  <a:srgbClr val="22354F"/>
                </a:solidFill>
                <a:latin typeface="Calibri" pitchFamily="34" charset="0"/>
                <a:ea typeface="Calibri" pitchFamily="34" charset="-122"/>
                <a:cs typeface="Calibri" pitchFamily="34" charset="-120"/>
              </a:rPr>
              <a:t>12</a:t>
            </a:r>
            <a:endParaRPr lang="en-US" sz="1250" dirty="0"/>
          </a:p>
        </p:txBody>
      </p:sp>
      <p:sp>
        <p:nvSpPr>
          <p:cNvPr id="17" name="Text 14"/>
          <p:cNvSpPr/>
          <p:nvPr/>
        </p:nvSpPr>
        <p:spPr>
          <a:xfrm>
            <a:off x="3072384" y="3533142"/>
            <a:ext cx="2121408" cy="457200"/>
          </a:xfrm>
          <a:prstGeom prst="rect">
            <a:avLst/>
          </a:prstGeom>
          <a:noFill/>
          <a:ln/>
        </p:spPr>
        <p:txBody>
          <a:bodyPr wrap="square" lIns="0" tIns="0" rIns="0" bIns="0" rtlCol="0" anchor="ctr"/>
          <a:lstStyle/>
          <a:p>
            <a:pPr marL="0" indent="0" algn="l">
              <a:buNone/>
            </a:pPr>
            <a:r>
              <a:rPr lang="en-US" sz="1250" dirty="0">
                <a:solidFill>
                  <a:srgbClr val="22354F"/>
                </a:solidFill>
                <a:latin typeface="Calibri" pitchFamily="34" charset="0"/>
                <a:ea typeface="Calibri" pitchFamily="34" charset="-122"/>
                <a:cs typeface="Calibri" pitchFamily="34" charset="-120"/>
              </a:rPr>
              <a:t>≈ 74 dB</a:t>
            </a:r>
            <a:endParaRPr lang="en-US" sz="1250" dirty="0"/>
          </a:p>
        </p:txBody>
      </p:sp>
      <p:sp>
        <p:nvSpPr>
          <p:cNvPr id="18" name="Text 15"/>
          <p:cNvSpPr/>
          <p:nvPr/>
        </p:nvSpPr>
        <p:spPr>
          <a:xfrm>
            <a:off x="5449824" y="3533142"/>
            <a:ext cx="6016752" cy="457200"/>
          </a:xfrm>
          <a:prstGeom prst="rect">
            <a:avLst/>
          </a:prstGeom>
          <a:noFill/>
          <a:ln/>
        </p:spPr>
        <p:txBody>
          <a:bodyPr wrap="square" lIns="0" tIns="0" rIns="0" bIns="0" rtlCol="0" anchor="ctr"/>
          <a:lstStyle/>
          <a:p>
            <a:pPr marL="0" indent="0" algn="l">
              <a:buNone/>
            </a:pPr>
            <a:r>
              <a:rPr lang="en-US" sz="1250" dirty="0">
                <a:solidFill>
                  <a:srgbClr val="22354F"/>
                </a:solidFill>
                <a:latin typeface="Calibri" pitchFamily="34" charset="0"/>
                <a:ea typeface="Calibri" pitchFamily="34" charset="-122"/>
                <a:cs typeface="Calibri" pitchFamily="34" charset="-120"/>
              </a:rPr>
              <a:t>Industrial data acquisition, control loops</a:t>
            </a:r>
            <a:endParaRPr lang="en-US" sz="1250" dirty="0"/>
          </a:p>
        </p:txBody>
      </p:sp>
      <p:sp>
        <p:nvSpPr>
          <p:cNvPr id="19" name="Shape 16"/>
          <p:cNvSpPr/>
          <p:nvPr/>
        </p:nvSpPr>
        <p:spPr>
          <a:xfrm>
            <a:off x="566928" y="3990342"/>
            <a:ext cx="11027664" cy="457200"/>
          </a:xfrm>
          <a:prstGeom prst="rect">
            <a:avLst/>
          </a:prstGeom>
          <a:solidFill>
            <a:srgbClr val="FFFFFF"/>
          </a:solidFill>
          <a:ln w="6350">
            <a:solidFill>
              <a:srgbClr val="D3DDE4"/>
            </a:solidFill>
            <a:prstDash val="solid"/>
          </a:ln>
        </p:spPr>
      </p:sp>
      <p:sp>
        <p:nvSpPr>
          <p:cNvPr id="20" name="Text 17"/>
          <p:cNvSpPr/>
          <p:nvPr/>
        </p:nvSpPr>
        <p:spPr>
          <a:xfrm>
            <a:off x="694944" y="3990342"/>
            <a:ext cx="2121408" cy="457200"/>
          </a:xfrm>
          <a:prstGeom prst="rect">
            <a:avLst/>
          </a:prstGeom>
          <a:noFill/>
          <a:ln/>
        </p:spPr>
        <p:txBody>
          <a:bodyPr wrap="square" lIns="0" tIns="0" rIns="0" bIns="0" rtlCol="0" anchor="ctr"/>
          <a:lstStyle/>
          <a:p>
            <a:pPr marL="0" indent="0" algn="l">
              <a:buNone/>
            </a:pPr>
            <a:r>
              <a:rPr lang="en-US" sz="1250" dirty="0">
                <a:solidFill>
                  <a:srgbClr val="22354F"/>
                </a:solidFill>
                <a:latin typeface="Calibri" pitchFamily="34" charset="0"/>
                <a:ea typeface="Calibri" pitchFamily="34" charset="-122"/>
                <a:cs typeface="Calibri" pitchFamily="34" charset="-120"/>
              </a:rPr>
              <a:t>16</a:t>
            </a:r>
            <a:endParaRPr lang="en-US" sz="1250" dirty="0"/>
          </a:p>
        </p:txBody>
      </p:sp>
      <p:sp>
        <p:nvSpPr>
          <p:cNvPr id="21" name="Text 18"/>
          <p:cNvSpPr/>
          <p:nvPr/>
        </p:nvSpPr>
        <p:spPr>
          <a:xfrm>
            <a:off x="3072384" y="3990342"/>
            <a:ext cx="2121408" cy="457200"/>
          </a:xfrm>
          <a:prstGeom prst="rect">
            <a:avLst/>
          </a:prstGeom>
          <a:noFill/>
          <a:ln/>
        </p:spPr>
        <p:txBody>
          <a:bodyPr wrap="square" lIns="0" tIns="0" rIns="0" bIns="0" rtlCol="0" anchor="ctr"/>
          <a:lstStyle/>
          <a:p>
            <a:pPr marL="0" indent="0" algn="l">
              <a:buNone/>
            </a:pPr>
            <a:r>
              <a:rPr lang="en-US" sz="1250" dirty="0">
                <a:solidFill>
                  <a:srgbClr val="22354F"/>
                </a:solidFill>
                <a:latin typeface="Calibri" pitchFamily="34" charset="0"/>
                <a:ea typeface="Calibri" pitchFamily="34" charset="-122"/>
                <a:cs typeface="Calibri" pitchFamily="34" charset="-120"/>
              </a:rPr>
              <a:t>≈ 98 dB</a:t>
            </a:r>
            <a:endParaRPr lang="en-US" sz="1250" dirty="0"/>
          </a:p>
        </p:txBody>
      </p:sp>
      <p:sp>
        <p:nvSpPr>
          <p:cNvPr id="22" name="Text 19"/>
          <p:cNvSpPr/>
          <p:nvPr/>
        </p:nvSpPr>
        <p:spPr>
          <a:xfrm>
            <a:off x="5449824" y="3990342"/>
            <a:ext cx="6016752" cy="457200"/>
          </a:xfrm>
          <a:prstGeom prst="rect">
            <a:avLst/>
          </a:prstGeom>
          <a:noFill/>
          <a:ln/>
        </p:spPr>
        <p:txBody>
          <a:bodyPr wrap="square" lIns="0" tIns="0" rIns="0" bIns="0" rtlCol="0" anchor="ctr"/>
          <a:lstStyle/>
          <a:p>
            <a:pPr marL="0" indent="0" algn="l">
              <a:buNone/>
            </a:pPr>
            <a:r>
              <a:rPr lang="en-US" sz="1250" dirty="0">
                <a:solidFill>
                  <a:srgbClr val="22354F"/>
                </a:solidFill>
                <a:latin typeface="Calibri" pitchFamily="34" charset="0"/>
                <a:ea typeface="Calibri" pitchFamily="34" charset="-122"/>
                <a:cs typeface="Calibri" pitchFamily="34" charset="-120"/>
              </a:rPr>
              <a:t>Compact-disc audio, most biomedical recording</a:t>
            </a:r>
            <a:endParaRPr lang="en-US" sz="1250" dirty="0"/>
          </a:p>
        </p:txBody>
      </p:sp>
      <p:sp>
        <p:nvSpPr>
          <p:cNvPr id="23" name="Shape 20"/>
          <p:cNvSpPr/>
          <p:nvPr/>
        </p:nvSpPr>
        <p:spPr>
          <a:xfrm>
            <a:off x="566928" y="4447542"/>
            <a:ext cx="11027664" cy="457200"/>
          </a:xfrm>
          <a:prstGeom prst="rect">
            <a:avLst/>
          </a:prstGeom>
          <a:solidFill>
            <a:srgbClr val="F7FAFB"/>
          </a:solidFill>
          <a:ln w="6350">
            <a:solidFill>
              <a:srgbClr val="D3DDE4"/>
            </a:solidFill>
            <a:prstDash val="solid"/>
          </a:ln>
        </p:spPr>
      </p:sp>
      <p:sp>
        <p:nvSpPr>
          <p:cNvPr id="24" name="Text 21"/>
          <p:cNvSpPr/>
          <p:nvPr/>
        </p:nvSpPr>
        <p:spPr>
          <a:xfrm>
            <a:off x="694944" y="4447542"/>
            <a:ext cx="2121408" cy="457200"/>
          </a:xfrm>
          <a:prstGeom prst="rect">
            <a:avLst/>
          </a:prstGeom>
          <a:noFill/>
          <a:ln/>
        </p:spPr>
        <p:txBody>
          <a:bodyPr wrap="square" lIns="0" tIns="0" rIns="0" bIns="0" rtlCol="0" anchor="ctr"/>
          <a:lstStyle/>
          <a:p>
            <a:pPr marL="0" indent="0" algn="l">
              <a:buNone/>
            </a:pPr>
            <a:r>
              <a:rPr lang="en-US" sz="1250" dirty="0">
                <a:solidFill>
                  <a:srgbClr val="22354F"/>
                </a:solidFill>
                <a:latin typeface="Calibri" pitchFamily="34" charset="0"/>
                <a:ea typeface="Calibri" pitchFamily="34" charset="-122"/>
                <a:cs typeface="Calibri" pitchFamily="34" charset="-120"/>
              </a:rPr>
              <a:t>24</a:t>
            </a:r>
            <a:endParaRPr lang="en-US" sz="1250" dirty="0"/>
          </a:p>
        </p:txBody>
      </p:sp>
      <p:sp>
        <p:nvSpPr>
          <p:cNvPr id="25" name="Text 22"/>
          <p:cNvSpPr/>
          <p:nvPr/>
        </p:nvSpPr>
        <p:spPr>
          <a:xfrm>
            <a:off x="3072384" y="4447542"/>
            <a:ext cx="2121408" cy="457200"/>
          </a:xfrm>
          <a:prstGeom prst="rect">
            <a:avLst/>
          </a:prstGeom>
          <a:noFill/>
          <a:ln/>
        </p:spPr>
        <p:txBody>
          <a:bodyPr wrap="square" lIns="0" tIns="0" rIns="0" bIns="0" rtlCol="0" anchor="ctr"/>
          <a:lstStyle/>
          <a:p>
            <a:pPr marL="0" indent="0" algn="l">
              <a:buNone/>
            </a:pPr>
            <a:r>
              <a:rPr lang="en-US" sz="1250" dirty="0">
                <a:solidFill>
                  <a:srgbClr val="22354F"/>
                </a:solidFill>
                <a:latin typeface="Calibri" pitchFamily="34" charset="0"/>
                <a:ea typeface="Calibri" pitchFamily="34" charset="-122"/>
                <a:cs typeface="Calibri" pitchFamily="34" charset="-120"/>
              </a:rPr>
              <a:t>≈ 146 dB</a:t>
            </a:r>
            <a:endParaRPr lang="en-US" sz="1250" dirty="0"/>
          </a:p>
        </p:txBody>
      </p:sp>
      <p:sp>
        <p:nvSpPr>
          <p:cNvPr id="26" name="Text 23"/>
          <p:cNvSpPr/>
          <p:nvPr/>
        </p:nvSpPr>
        <p:spPr>
          <a:xfrm>
            <a:off x="5449824" y="4447542"/>
            <a:ext cx="6016752" cy="457200"/>
          </a:xfrm>
          <a:prstGeom prst="rect">
            <a:avLst/>
          </a:prstGeom>
          <a:noFill/>
          <a:ln/>
        </p:spPr>
        <p:txBody>
          <a:bodyPr wrap="square" lIns="0" tIns="0" rIns="0" bIns="0" rtlCol="0" anchor="ctr"/>
          <a:lstStyle/>
          <a:p>
            <a:pPr marL="0" indent="0" algn="l">
              <a:buNone/>
            </a:pPr>
            <a:r>
              <a:rPr lang="en-US" sz="1250" dirty="0">
                <a:solidFill>
                  <a:srgbClr val="22354F"/>
                </a:solidFill>
                <a:latin typeface="Calibri" pitchFamily="34" charset="0"/>
                <a:ea typeface="Calibri" pitchFamily="34" charset="-122"/>
                <a:cs typeface="Calibri" pitchFamily="34" charset="-120"/>
              </a:rPr>
              <a:t>Studio mastering; well below the analog noise floor of most front ends</a:t>
            </a:r>
            <a:endParaRPr lang="en-US" sz="1250" dirty="0"/>
          </a:p>
        </p:txBody>
      </p:sp>
      <p:sp>
        <p:nvSpPr>
          <p:cNvPr id="27" name="Text 24"/>
          <p:cNvSpPr/>
          <p:nvPr/>
        </p:nvSpPr>
        <p:spPr>
          <a:xfrm>
            <a:off x="566928" y="5179062"/>
            <a:ext cx="11027664" cy="1097280"/>
          </a:xfrm>
          <a:prstGeom prst="rect">
            <a:avLst/>
          </a:prstGeom>
          <a:noFill/>
          <a:ln/>
        </p:spPr>
        <p:txBody>
          <a:bodyPr wrap="square" lIns="0" tIns="0" rIns="0" bIns="0" rtlCol="0" anchor="t"/>
          <a:lstStyle/>
          <a:p>
            <a:pPr marL="190500" indent="-190500">
              <a:lnSpc>
                <a:spcPct val="106000"/>
              </a:lnSpc>
              <a:spcAft>
                <a:spcPts val="800"/>
              </a:spcAft>
              <a:buSzPct val="100000"/>
              <a:buChar char="▪"/>
            </a:pPr>
            <a:r>
              <a:rPr lang="en-US" sz="1300" dirty="0">
                <a:solidFill>
                  <a:srgbClr val="22354F"/>
                </a:solidFill>
                <a:latin typeface="Calibri" pitchFamily="34" charset="0"/>
                <a:ea typeface="Calibri" pitchFamily="34" charset="-122"/>
                <a:cs typeface="Calibri" pitchFamily="34" charset="-120"/>
              </a:rPr>
              <a:t>That number is the best case, for a signal that fills the whole input range. Any smaller signal does worse, by exactly the amount of range it leaves unused.</a:t>
            </a:r>
            <a:endParaRPr lang="en-US" sz="1300" dirty="0"/>
          </a:p>
          <a:p>
            <a:pPr marL="190500" indent="-190500">
              <a:lnSpc>
                <a:spcPct val="106000"/>
              </a:lnSpc>
              <a:spcAft>
                <a:spcPts val="800"/>
              </a:spcAft>
              <a:buSzPct val="100000"/>
              <a:buChar char="▪"/>
            </a:pPr>
            <a:r>
              <a:rPr lang="en-US" sz="1300" dirty="0">
                <a:solidFill>
                  <a:srgbClr val="22354F"/>
                </a:solidFill>
                <a:latin typeface="Calibri" pitchFamily="34" charset="0"/>
                <a:ea typeface="Calibri" pitchFamily="34" charset="-122"/>
                <a:cs typeface="Calibri" pitchFamily="34" charset="-120"/>
              </a:rPr>
              <a:t>Past about twenty bits, the noise of the amplifier in front takes over. Extra bits then improve the number on the datasheet and not the actual measurement.</a:t>
            </a:r>
            <a:endParaRPr lang="en-US" sz="1300" dirty="0"/>
          </a:p>
        </p:txBody>
      </p:sp>
      <p:sp>
        <p:nvSpPr>
          <p:cNvPr id="28" name="Text 25"/>
          <p:cNvSpPr/>
          <p:nvPr/>
        </p:nvSpPr>
        <p:spPr>
          <a:xfrm>
            <a:off x="566928" y="6473952"/>
            <a:ext cx="8595360" cy="237744"/>
          </a:xfrm>
          <a:prstGeom prst="rect">
            <a:avLst/>
          </a:prstGeom>
          <a:noFill/>
          <a:ln/>
        </p:spPr>
        <p:txBody>
          <a:bodyPr wrap="square" lIns="0" tIns="0" rIns="0" bIns="0" rtlCol="0" anchor="ctr"/>
          <a:lstStyle/>
          <a:p>
            <a:pPr marL="0" indent="0">
              <a:buNone/>
            </a:pPr>
            <a:r>
              <a:rPr lang="en-US" sz="900" dirty="0">
                <a:solidFill>
                  <a:srgbClr val="5A6B7D"/>
                </a:solidFill>
                <a:latin typeface="Calibri" pitchFamily="34" charset="0"/>
                <a:ea typeface="Calibri" pitchFamily="34" charset="-122"/>
                <a:cs typeface="Calibri" pitchFamily="34" charset="-120"/>
              </a:rPr>
              <a:t>CSE 5112  ·  Module 1  ·  Foundations of DSP</a:t>
            </a:r>
            <a:endParaRPr lang="en-US" sz="900" dirty="0"/>
          </a:p>
        </p:txBody>
      </p:sp>
      <p:sp>
        <p:nvSpPr>
          <p:cNvPr id="29" name="Text 26"/>
          <p:cNvSpPr/>
          <p:nvPr/>
        </p:nvSpPr>
        <p:spPr>
          <a:xfrm>
            <a:off x="10680192" y="6473952"/>
            <a:ext cx="914400" cy="237744"/>
          </a:xfrm>
          <a:prstGeom prst="rect">
            <a:avLst/>
          </a:prstGeom>
          <a:noFill/>
          <a:ln/>
        </p:spPr>
        <p:txBody>
          <a:bodyPr wrap="square" lIns="0" tIns="0" rIns="0" bIns="0" rtlCol="0" anchor="ctr"/>
          <a:lstStyle/>
          <a:p>
            <a:pPr marL="0" indent="0" algn="r">
              <a:buNone/>
            </a:pPr>
            <a:r>
              <a:rPr lang="en-US" sz="900" dirty="0">
                <a:solidFill>
                  <a:srgbClr val="5A6B7D"/>
                </a:solidFill>
                <a:latin typeface="Calibri" pitchFamily="34" charset="0"/>
                <a:ea typeface="Calibri" pitchFamily="34" charset="-122"/>
                <a:cs typeface="Calibri" pitchFamily="34" charset="-120"/>
              </a:rPr>
              <a:t>70</a:t>
            </a:r>
            <a:endParaRPr lang="en-US" sz="900"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7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66928" y="365760"/>
            <a:ext cx="11027664" cy="566928"/>
          </a:xfrm>
          <a:prstGeom prst="rect">
            <a:avLst/>
          </a:prstGeom>
          <a:noFill/>
          <a:ln/>
        </p:spPr>
        <p:txBody>
          <a:bodyPr wrap="square" lIns="0" tIns="0" rIns="0" bIns="0" rtlCol="0" anchor="ctr"/>
          <a:lstStyle/>
          <a:p>
            <a:pPr marL="0" indent="0">
              <a:buNone/>
            </a:pPr>
            <a:r>
              <a:rPr lang="en-US" sz="2900" b="1" dirty="0">
                <a:solidFill>
                  <a:srgbClr val="16243D"/>
                </a:solidFill>
                <a:latin typeface="Cambria" pitchFamily="34" charset="0"/>
                <a:ea typeface="Cambria" pitchFamily="34" charset="-122"/>
                <a:cs typeface="Cambria" pitchFamily="34" charset="-120"/>
              </a:rPr>
              <a:t>Worked example in full: what SNR will I actually get?</a:t>
            </a:r>
            <a:endParaRPr lang="en-US" sz="2900" dirty="0"/>
          </a:p>
        </p:txBody>
      </p:sp>
      <p:sp>
        <p:nvSpPr>
          <p:cNvPr id="3" name="Text 1"/>
          <p:cNvSpPr/>
          <p:nvPr/>
        </p:nvSpPr>
        <p:spPr>
          <a:xfrm>
            <a:off x="566928" y="914400"/>
            <a:ext cx="11027664" cy="347472"/>
          </a:xfrm>
          <a:prstGeom prst="rect">
            <a:avLst/>
          </a:prstGeom>
          <a:noFill/>
          <a:ln/>
        </p:spPr>
        <p:txBody>
          <a:bodyPr wrap="square" lIns="0" tIns="0" rIns="0" bIns="0" rtlCol="0" anchor="ctr"/>
          <a:lstStyle/>
          <a:p>
            <a:pPr marL="0" indent="0">
              <a:buNone/>
            </a:pPr>
            <a:r>
              <a:rPr lang="en-US" sz="1350" dirty="0">
                <a:solidFill>
                  <a:srgbClr val="43596E"/>
                </a:solidFill>
                <a:latin typeface="Calibri" pitchFamily="34" charset="0"/>
                <a:ea typeface="Calibri" pitchFamily="34" charset="-122"/>
                <a:cs typeface="Calibri" pitchFamily="34" charset="-120"/>
              </a:rPr>
              <a:t>A real number for a real converter, with every step written out</a:t>
            </a:r>
            <a:endParaRPr lang="en-US" sz="1350" dirty="0"/>
          </a:p>
        </p:txBody>
      </p:sp>
      <p:sp>
        <p:nvSpPr>
          <p:cNvPr id="4" name="Shape 2"/>
          <p:cNvSpPr/>
          <p:nvPr/>
        </p:nvSpPr>
        <p:spPr>
          <a:xfrm>
            <a:off x="566928" y="1389888"/>
            <a:ext cx="11027664" cy="731520"/>
          </a:xfrm>
          <a:prstGeom prst="roundRect">
            <a:avLst>
              <a:gd name="adj" fmla="val 11250"/>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5" name="Shape 3"/>
          <p:cNvSpPr/>
          <p:nvPr/>
        </p:nvSpPr>
        <p:spPr>
          <a:xfrm>
            <a:off x="768096" y="1554480"/>
            <a:ext cx="402336" cy="402336"/>
          </a:xfrm>
          <a:prstGeom prst="ellipse">
            <a:avLst/>
          </a:prstGeom>
          <a:solidFill>
            <a:srgbClr val="1C7293"/>
          </a:solidFill>
          <a:ln w="12700">
            <a:solidFill>
              <a:srgbClr val="333333"/>
            </a:solidFill>
            <a:prstDash val="solid"/>
          </a:ln>
        </p:spPr>
      </p:sp>
      <p:sp>
        <p:nvSpPr>
          <p:cNvPr id="6" name="Text 4"/>
          <p:cNvSpPr/>
          <p:nvPr/>
        </p:nvSpPr>
        <p:spPr>
          <a:xfrm>
            <a:off x="768096" y="1554480"/>
            <a:ext cx="402336" cy="402336"/>
          </a:xfrm>
          <a:prstGeom prst="rect">
            <a:avLst/>
          </a:prstGeom>
          <a:noFill/>
          <a:ln/>
        </p:spPr>
        <p:txBody>
          <a:bodyPr wrap="square" lIns="0" tIns="0" rIns="0" bIns="0"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1</a:t>
            </a:r>
            <a:endParaRPr lang="en-US" sz="1250" dirty="0"/>
          </a:p>
        </p:txBody>
      </p:sp>
      <p:sp>
        <p:nvSpPr>
          <p:cNvPr id="7" name="Text 5"/>
          <p:cNvSpPr/>
          <p:nvPr/>
        </p:nvSpPr>
        <p:spPr>
          <a:xfrm>
            <a:off x="1335024" y="1463040"/>
            <a:ext cx="3840480" cy="585216"/>
          </a:xfrm>
          <a:prstGeom prst="rect">
            <a:avLst/>
          </a:prstGeom>
          <a:noFill/>
          <a:ln/>
        </p:spPr>
        <p:txBody>
          <a:bodyPr wrap="square" lIns="0" tIns="0" rIns="0" bIns="0" rtlCol="0" anchor="ctr"/>
          <a:lstStyle/>
          <a:p>
            <a:pPr marL="0" indent="0">
              <a:buNone/>
            </a:pPr>
            <a:r>
              <a:rPr lang="en-US" sz="1250" b="1" dirty="0">
                <a:solidFill>
                  <a:srgbClr val="1C7293"/>
                </a:solidFill>
                <a:latin typeface="Calibri" pitchFamily="34" charset="0"/>
                <a:ea typeface="Calibri" pitchFamily="34" charset="-122"/>
                <a:cs typeface="Calibri" pitchFamily="34" charset="-120"/>
              </a:rPr>
              <a:t>Start from the best case</a:t>
            </a:r>
            <a:endParaRPr lang="en-US" sz="1250" dirty="0"/>
          </a:p>
        </p:txBody>
      </p:sp>
      <p:sp>
        <p:nvSpPr>
          <p:cNvPr id="8" name="Text 6"/>
          <p:cNvSpPr/>
          <p:nvPr/>
        </p:nvSpPr>
        <p:spPr>
          <a:xfrm>
            <a:off x="5340096" y="1463040"/>
            <a:ext cx="6035040" cy="585216"/>
          </a:xfrm>
          <a:prstGeom prst="rect">
            <a:avLst/>
          </a:prstGeom>
          <a:noFill/>
          <a:ln/>
        </p:spPr>
        <p:txBody>
          <a:bodyPr wrap="square" lIns="0" tIns="0" rIns="0" bIns="0" rtlCol="0" anchor="ctr"/>
          <a:lstStyle/>
          <a:p>
            <a:pPr marL="0" indent="0">
              <a:buNone/>
            </a:pPr>
            <a:r>
              <a:rPr lang="en-US" sz="1150" dirty="0">
                <a:solidFill>
                  <a:srgbClr val="22354F"/>
                </a:solidFill>
                <a:latin typeface="Calibri" pitchFamily="34" charset="0"/>
                <a:ea typeface="Calibri" pitchFamily="34" charset="-122"/>
                <a:cs typeface="Calibri" pitchFamily="34" charset="-120"/>
              </a:rPr>
              <a:t>The rule gives the SNR for a signal that uses the entire input range. For B = 12, that is 6.02 times 12 plus 1.76, which comes to about 74 decibels. This is a ceiling, not a promise.</a:t>
            </a:r>
            <a:endParaRPr lang="en-US" sz="1150" dirty="0"/>
          </a:p>
        </p:txBody>
      </p:sp>
      <p:sp>
        <p:nvSpPr>
          <p:cNvPr id="9" name="Shape 7"/>
          <p:cNvSpPr/>
          <p:nvPr/>
        </p:nvSpPr>
        <p:spPr>
          <a:xfrm>
            <a:off x="566928" y="2212848"/>
            <a:ext cx="11027664" cy="731520"/>
          </a:xfrm>
          <a:prstGeom prst="roundRect">
            <a:avLst>
              <a:gd name="adj" fmla="val 11250"/>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10" name="Shape 8"/>
          <p:cNvSpPr/>
          <p:nvPr/>
        </p:nvSpPr>
        <p:spPr>
          <a:xfrm>
            <a:off x="768096" y="2377440"/>
            <a:ext cx="402336" cy="402336"/>
          </a:xfrm>
          <a:prstGeom prst="ellipse">
            <a:avLst/>
          </a:prstGeom>
          <a:solidFill>
            <a:srgbClr val="C97A1E"/>
          </a:solidFill>
          <a:ln w="12700">
            <a:solidFill>
              <a:srgbClr val="333333"/>
            </a:solidFill>
            <a:prstDash val="solid"/>
          </a:ln>
        </p:spPr>
      </p:sp>
      <p:sp>
        <p:nvSpPr>
          <p:cNvPr id="11" name="Text 9"/>
          <p:cNvSpPr/>
          <p:nvPr/>
        </p:nvSpPr>
        <p:spPr>
          <a:xfrm>
            <a:off x="768096" y="2377440"/>
            <a:ext cx="402336" cy="402336"/>
          </a:xfrm>
          <a:prstGeom prst="rect">
            <a:avLst/>
          </a:prstGeom>
          <a:noFill/>
          <a:ln/>
        </p:spPr>
        <p:txBody>
          <a:bodyPr wrap="square" lIns="0" tIns="0" rIns="0" bIns="0"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2</a:t>
            </a:r>
            <a:endParaRPr lang="en-US" sz="1250" dirty="0"/>
          </a:p>
        </p:txBody>
      </p:sp>
      <p:sp>
        <p:nvSpPr>
          <p:cNvPr id="12" name="Text 10"/>
          <p:cNvSpPr/>
          <p:nvPr/>
        </p:nvSpPr>
        <p:spPr>
          <a:xfrm>
            <a:off x="1335024" y="2286000"/>
            <a:ext cx="3840480" cy="585216"/>
          </a:xfrm>
          <a:prstGeom prst="rect">
            <a:avLst/>
          </a:prstGeom>
          <a:noFill/>
          <a:ln/>
        </p:spPr>
        <p:txBody>
          <a:bodyPr wrap="square" lIns="0" tIns="0" rIns="0" bIns="0" rtlCol="0" anchor="ctr"/>
          <a:lstStyle/>
          <a:p>
            <a:pPr marL="0" indent="0">
              <a:buNone/>
            </a:pPr>
            <a:r>
              <a:rPr lang="en-US" sz="1250" b="1" dirty="0">
                <a:solidFill>
                  <a:srgbClr val="C97A1E"/>
                </a:solidFill>
                <a:latin typeface="Calibri" pitchFamily="34" charset="0"/>
                <a:ea typeface="Calibri" pitchFamily="34" charset="-122"/>
                <a:cs typeface="Calibri" pitchFamily="34" charset="-120"/>
              </a:rPr>
              <a:t>Work out the headroom you are wasting</a:t>
            </a:r>
            <a:endParaRPr lang="en-US" sz="1250" dirty="0"/>
          </a:p>
        </p:txBody>
      </p:sp>
      <p:sp>
        <p:nvSpPr>
          <p:cNvPr id="13" name="Text 11"/>
          <p:cNvSpPr/>
          <p:nvPr/>
        </p:nvSpPr>
        <p:spPr>
          <a:xfrm>
            <a:off x="5340096" y="2286000"/>
            <a:ext cx="6035040" cy="585216"/>
          </a:xfrm>
          <a:prstGeom prst="rect">
            <a:avLst/>
          </a:prstGeom>
          <a:noFill/>
          <a:ln/>
        </p:spPr>
        <p:txBody>
          <a:bodyPr wrap="square" lIns="0" tIns="0" rIns="0" bIns="0" rtlCol="0" anchor="ctr"/>
          <a:lstStyle/>
          <a:p>
            <a:pPr marL="0" indent="0">
              <a:buNone/>
            </a:pPr>
            <a:r>
              <a:rPr lang="en-US" sz="1150" dirty="0">
                <a:solidFill>
                  <a:srgbClr val="22354F"/>
                </a:solidFill>
                <a:latin typeface="Calibri" pitchFamily="34" charset="0"/>
                <a:ea typeface="Calibri" pitchFamily="34" charset="-122"/>
                <a:cs typeface="Calibri" pitchFamily="34" charset="-120"/>
              </a:rPr>
              <a:t>The signal peaks at one quarter of full scale, so three quarters of the converter's range is never used. A factor of four in amplitude is 20 log₁₀(4), which is about 12 decibels.</a:t>
            </a:r>
            <a:endParaRPr lang="en-US" sz="1150" dirty="0"/>
          </a:p>
        </p:txBody>
      </p:sp>
      <p:sp>
        <p:nvSpPr>
          <p:cNvPr id="14" name="Shape 12"/>
          <p:cNvSpPr/>
          <p:nvPr/>
        </p:nvSpPr>
        <p:spPr>
          <a:xfrm>
            <a:off x="566928" y="3035808"/>
            <a:ext cx="11027664" cy="731520"/>
          </a:xfrm>
          <a:prstGeom prst="roundRect">
            <a:avLst>
              <a:gd name="adj" fmla="val 11250"/>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15" name="Shape 13"/>
          <p:cNvSpPr/>
          <p:nvPr/>
        </p:nvSpPr>
        <p:spPr>
          <a:xfrm>
            <a:off x="768096" y="3200400"/>
            <a:ext cx="402336" cy="402336"/>
          </a:xfrm>
          <a:prstGeom prst="ellipse">
            <a:avLst/>
          </a:prstGeom>
          <a:solidFill>
            <a:srgbClr val="C97A1E"/>
          </a:solidFill>
          <a:ln w="12700">
            <a:solidFill>
              <a:srgbClr val="333333"/>
            </a:solidFill>
            <a:prstDash val="solid"/>
          </a:ln>
        </p:spPr>
      </p:sp>
      <p:sp>
        <p:nvSpPr>
          <p:cNvPr id="16" name="Text 14"/>
          <p:cNvSpPr/>
          <p:nvPr/>
        </p:nvSpPr>
        <p:spPr>
          <a:xfrm>
            <a:off x="768096" y="3200400"/>
            <a:ext cx="402336" cy="402336"/>
          </a:xfrm>
          <a:prstGeom prst="rect">
            <a:avLst/>
          </a:prstGeom>
          <a:noFill/>
          <a:ln/>
        </p:spPr>
        <p:txBody>
          <a:bodyPr wrap="square" lIns="0" tIns="0" rIns="0" bIns="0"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3</a:t>
            </a:r>
            <a:endParaRPr lang="en-US" sz="1250" dirty="0"/>
          </a:p>
        </p:txBody>
      </p:sp>
      <p:sp>
        <p:nvSpPr>
          <p:cNvPr id="17" name="Text 15"/>
          <p:cNvSpPr/>
          <p:nvPr/>
        </p:nvSpPr>
        <p:spPr>
          <a:xfrm>
            <a:off x="1335024" y="3108960"/>
            <a:ext cx="3840480" cy="585216"/>
          </a:xfrm>
          <a:prstGeom prst="rect">
            <a:avLst/>
          </a:prstGeom>
          <a:noFill/>
          <a:ln/>
        </p:spPr>
        <p:txBody>
          <a:bodyPr wrap="square" lIns="0" tIns="0" rIns="0" bIns="0" rtlCol="0" anchor="ctr"/>
          <a:lstStyle/>
          <a:p>
            <a:pPr marL="0" indent="0">
              <a:buNone/>
            </a:pPr>
            <a:r>
              <a:rPr lang="en-US" sz="1250" b="1" dirty="0">
                <a:solidFill>
                  <a:srgbClr val="C97A1E"/>
                </a:solidFill>
                <a:latin typeface="Calibri" pitchFamily="34" charset="0"/>
                <a:ea typeface="Calibri" pitchFamily="34" charset="-122"/>
                <a:cs typeface="Calibri" pitchFamily="34" charset="-120"/>
              </a:rPr>
              <a:t>Subtract it</a:t>
            </a:r>
            <a:endParaRPr lang="en-US" sz="1250" dirty="0"/>
          </a:p>
        </p:txBody>
      </p:sp>
      <p:sp>
        <p:nvSpPr>
          <p:cNvPr id="18" name="Text 16"/>
          <p:cNvSpPr/>
          <p:nvPr/>
        </p:nvSpPr>
        <p:spPr>
          <a:xfrm>
            <a:off x="5340096" y="3108960"/>
            <a:ext cx="6035040" cy="585216"/>
          </a:xfrm>
          <a:prstGeom prst="rect">
            <a:avLst/>
          </a:prstGeom>
          <a:noFill/>
          <a:ln/>
        </p:spPr>
        <p:txBody>
          <a:bodyPr wrap="square" lIns="0" tIns="0" rIns="0" bIns="0" rtlCol="0" anchor="ctr"/>
          <a:lstStyle/>
          <a:p>
            <a:pPr marL="0" indent="0">
              <a:buNone/>
            </a:pPr>
            <a:r>
              <a:rPr lang="en-US" sz="1150" dirty="0">
                <a:solidFill>
                  <a:srgbClr val="22354F"/>
                </a:solidFill>
                <a:latin typeface="Calibri" pitchFamily="34" charset="0"/>
                <a:ea typeface="Calibri" pitchFamily="34" charset="-122"/>
                <a:cs typeface="Calibri" pitchFamily="34" charset="-120"/>
              </a:rPr>
              <a:t>Those 12 decibels are gone. The quantization error does not shrink when the signal does; the step size Δ was fixed the moment the converter and its range were chosen. So the achieved SNR is roughly 74 minus 12.</a:t>
            </a:r>
            <a:endParaRPr lang="en-US" sz="1150" dirty="0"/>
          </a:p>
        </p:txBody>
      </p:sp>
      <p:sp>
        <p:nvSpPr>
          <p:cNvPr id="19" name="Shape 17"/>
          <p:cNvSpPr/>
          <p:nvPr/>
        </p:nvSpPr>
        <p:spPr>
          <a:xfrm>
            <a:off x="566928" y="3858768"/>
            <a:ext cx="11027664" cy="731520"/>
          </a:xfrm>
          <a:prstGeom prst="roundRect">
            <a:avLst>
              <a:gd name="adj" fmla="val 11250"/>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20" name="Shape 18"/>
          <p:cNvSpPr/>
          <p:nvPr/>
        </p:nvSpPr>
        <p:spPr>
          <a:xfrm>
            <a:off x="768096" y="4023360"/>
            <a:ext cx="402336" cy="402336"/>
          </a:xfrm>
          <a:prstGeom prst="ellipse">
            <a:avLst/>
          </a:prstGeom>
          <a:solidFill>
            <a:srgbClr val="B23A48"/>
          </a:solidFill>
          <a:ln w="12700">
            <a:solidFill>
              <a:srgbClr val="333333"/>
            </a:solidFill>
            <a:prstDash val="solid"/>
          </a:ln>
        </p:spPr>
      </p:sp>
      <p:sp>
        <p:nvSpPr>
          <p:cNvPr id="21" name="Text 19"/>
          <p:cNvSpPr/>
          <p:nvPr/>
        </p:nvSpPr>
        <p:spPr>
          <a:xfrm>
            <a:off x="768096" y="4023360"/>
            <a:ext cx="402336" cy="402336"/>
          </a:xfrm>
          <a:prstGeom prst="rect">
            <a:avLst/>
          </a:prstGeom>
          <a:noFill/>
          <a:ln/>
        </p:spPr>
        <p:txBody>
          <a:bodyPr wrap="square" lIns="0" tIns="0" rIns="0" bIns="0"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4</a:t>
            </a:r>
            <a:endParaRPr lang="en-US" sz="1250" dirty="0"/>
          </a:p>
        </p:txBody>
      </p:sp>
      <p:sp>
        <p:nvSpPr>
          <p:cNvPr id="22" name="Text 20"/>
          <p:cNvSpPr/>
          <p:nvPr/>
        </p:nvSpPr>
        <p:spPr>
          <a:xfrm>
            <a:off x="1335024" y="3931920"/>
            <a:ext cx="3840480" cy="585216"/>
          </a:xfrm>
          <a:prstGeom prst="rect">
            <a:avLst/>
          </a:prstGeom>
          <a:noFill/>
          <a:ln/>
        </p:spPr>
        <p:txBody>
          <a:bodyPr wrap="square" lIns="0" tIns="0" rIns="0" bIns="0" rtlCol="0" anchor="ctr"/>
          <a:lstStyle/>
          <a:p>
            <a:pPr marL="0" indent="0">
              <a:buNone/>
            </a:pPr>
            <a:r>
              <a:rPr lang="en-US" sz="1250" b="1" dirty="0">
                <a:solidFill>
                  <a:srgbClr val="B23A48"/>
                </a:solidFill>
                <a:latin typeface="Calibri" pitchFamily="34" charset="0"/>
                <a:ea typeface="Calibri" pitchFamily="34" charset="-122"/>
                <a:cs typeface="Calibri" pitchFamily="34" charset="-120"/>
              </a:rPr>
              <a:t>State the answer and the lesson</a:t>
            </a:r>
            <a:endParaRPr lang="en-US" sz="1250" dirty="0"/>
          </a:p>
        </p:txBody>
      </p:sp>
      <p:sp>
        <p:nvSpPr>
          <p:cNvPr id="23" name="Text 21"/>
          <p:cNvSpPr/>
          <p:nvPr/>
        </p:nvSpPr>
        <p:spPr>
          <a:xfrm>
            <a:off x="5340096" y="3931920"/>
            <a:ext cx="6035040" cy="585216"/>
          </a:xfrm>
          <a:prstGeom prst="rect">
            <a:avLst/>
          </a:prstGeom>
          <a:noFill/>
          <a:ln/>
        </p:spPr>
        <p:txBody>
          <a:bodyPr wrap="square" lIns="0" tIns="0" rIns="0" bIns="0" rtlCol="0" anchor="ctr"/>
          <a:lstStyle/>
          <a:p>
            <a:pPr marL="0" indent="0">
              <a:buNone/>
            </a:pPr>
            <a:r>
              <a:rPr lang="en-US" sz="1150" dirty="0">
                <a:solidFill>
                  <a:srgbClr val="22354F"/>
                </a:solidFill>
                <a:latin typeface="Calibri" pitchFamily="34" charset="0"/>
                <a:ea typeface="Calibri" pitchFamily="34" charset="-122"/>
                <a:cs typeface="Calibri" pitchFamily="34" charset="-120"/>
              </a:rPr>
              <a:t>About 62 decibels, which is what a ten-bit converter would have given at full scale. Two bits have been thrown away by poor gain staging, and no amount of later processing recovers them.</a:t>
            </a:r>
            <a:endParaRPr lang="en-US" sz="1150" dirty="0"/>
          </a:p>
        </p:txBody>
      </p:sp>
      <p:pic>
        <p:nvPicPr>
          <p:cNvPr id="24" name="Image 0" descr="assets/eq/snr_w.png"/>
          <p:cNvPicPr>
            <a:picLocks noChangeAspect="1"/>
          </p:cNvPicPr>
          <p:nvPr/>
        </p:nvPicPr>
        <p:blipFill>
          <a:blip r:embed="rId3"/>
          <a:stretch>
            <a:fillRect/>
          </a:stretch>
        </p:blipFill>
        <p:spPr>
          <a:xfrm>
            <a:off x="3886200" y="4791456"/>
            <a:ext cx="4389120" cy="358108"/>
          </a:xfrm>
          <a:prstGeom prst="rect">
            <a:avLst/>
          </a:prstGeom>
        </p:spPr>
      </p:pic>
      <p:sp>
        <p:nvSpPr>
          <p:cNvPr id="25" name="Shape 22"/>
          <p:cNvSpPr/>
          <p:nvPr/>
        </p:nvSpPr>
        <p:spPr>
          <a:xfrm>
            <a:off x="566928" y="5431536"/>
            <a:ext cx="11027664" cy="896112"/>
          </a:xfrm>
          <a:prstGeom prst="roundRect">
            <a:avLst>
              <a:gd name="adj" fmla="val 8163"/>
            </a:avLst>
          </a:prstGeom>
          <a:solidFill>
            <a:srgbClr val="EDF2F5"/>
          </a:solidFill>
          <a:ln w="13970">
            <a:solidFill>
              <a:srgbClr val="2E7D5B"/>
            </a:solidFill>
            <a:prstDash val="solid"/>
          </a:ln>
        </p:spPr>
      </p:sp>
      <p:sp>
        <p:nvSpPr>
          <p:cNvPr id="26" name="Text 23"/>
          <p:cNvSpPr/>
          <p:nvPr/>
        </p:nvSpPr>
        <p:spPr>
          <a:xfrm>
            <a:off x="786384" y="5559552"/>
            <a:ext cx="10588752" cy="256032"/>
          </a:xfrm>
          <a:prstGeom prst="rect">
            <a:avLst/>
          </a:prstGeom>
          <a:noFill/>
          <a:ln/>
        </p:spPr>
        <p:txBody>
          <a:bodyPr wrap="square" lIns="0" tIns="0" rIns="0" bIns="0" rtlCol="0" anchor="ctr"/>
          <a:lstStyle/>
          <a:p>
            <a:pPr marL="0" indent="0">
              <a:buNone/>
            </a:pPr>
            <a:r>
              <a:rPr lang="en-US" sz="1150" b="1" dirty="0">
                <a:solidFill>
                  <a:srgbClr val="2E7D5B"/>
                </a:solidFill>
                <a:latin typeface="Calibri" pitchFamily="34" charset="0"/>
                <a:ea typeface="Calibri" pitchFamily="34" charset="-122"/>
                <a:cs typeface="Calibri" pitchFamily="34" charset="-120"/>
              </a:rPr>
              <a:t>What to do about it in practice</a:t>
            </a:r>
            <a:endParaRPr lang="en-US" sz="1150" dirty="0"/>
          </a:p>
        </p:txBody>
      </p:sp>
      <p:sp>
        <p:nvSpPr>
          <p:cNvPr id="27" name="Text 24"/>
          <p:cNvSpPr/>
          <p:nvPr/>
        </p:nvSpPr>
        <p:spPr>
          <a:xfrm>
            <a:off x="786384" y="5833872"/>
            <a:ext cx="10588752" cy="347472"/>
          </a:xfrm>
          <a:prstGeom prst="rect">
            <a:avLst/>
          </a:prstGeom>
          <a:noFill/>
          <a:ln/>
        </p:spPr>
        <p:txBody>
          <a:bodyPr wrap="square" lIns="0" tIns="0" rIns="0" bIns="0" rtlCol="0" anchor="t"/>
          <a:lstStyle/>
          <a:p>
            <a:pPr marL="0" indent="0">
              <a:lnSpc>
                <a:spcPct val="110000"/>
              </a:lnSpc>
              <a:buNone/>
            </a:pPr>
            <a:r>
              <a:rPr lang="en-US" sz="1250" dirty="0">
                <a:solidFill>
                  <a:srgbClr val="22354F"/>
                </a:solidFill>
                <a:latin typeface="Calibri" pitchFamily="34" charset="0"/>
                <a:ea typeface="Calibri" pitchFamily="34" charset="-122"/>
                <a:cs typeface="Calibri" pitchFamily="34" charset="-120"/>
              </a:rPr>
              <a:t>Put an adjustable amplifier before the converter and set its gain so the largest expected signal just fills the input range. This usually buys more real accuracy than upgrading the converter. Clipping is far worse than wasted headroom, so leave a safety margin.</a:t>
            </a:r>
            <a:endParaRPr lang="en-US" sz="1250" dirty="0"/>
          </a:p>
        </p:txBody>
      </p:sp>
      <p:sp>
        <p:nvSpPr>
          <p:cNvPr id="28" name="Text 25"/>
          <p:cNvSpPr/>
          <p:nvPr/>
        </p:nvSpPr>
        <p:spPr>
          <a:xfrm>
            <a:off x="566928" y="6473952"/>
            <a:ext cx="8595360" cy="237744"/>
          </a:xfrm>
          <a:prstGeom prst="rect">
            <a:avLst/>
          </a:prstGeom>
          <a:noFill/>
          <a:ln/>
        </p:spPr>
        <p:txBody>
          <a:bodyPr wrap="square" lIns="0" tIns="0" rIns="0" bIns="0" rtlCol="0" anchor="ctr"/>
          <a:lstStyle/>
          <a:p>
            <a:pPr marL="0" indent="0">
              <a:buNone/>
            </a:pPr>
            <a:r>
              <a:rPr lang="en-US" sz="900" dirty="0">
                <a:solidFill>
                  <a:srgbClr val="5A6B7D"/>
                </a:solidFill>
                <a:latin typeface="Calibri" pitchFamily="34" charset="0"/>
                <a:ea typeface="Calibri" pitchFamily="34" charset="-122"/>
                <a:cs typeface="Calibri" pitchFamily="34" charset="-120"/>
              </a:rPr>
              <a:t>CSE 5112  ·  Module 1  ·  Foundations of DSP</a:t>
            </a:r>
            <a:endParaRPr lang="en-US" sz="900" dirty="0"/>
          </a:p>
        </p:txBody>
      </p:sp>
      <p:sp>
        <p:nvSpPr>
          <p:cNvPr id="29" name="Text 26"/>
          <p:cNvSpPr/>
          <p:nvPr/>
        </p:nvSpPr>
        <p:spPr>
          <a:xfrm>
            <a:off x="10680192" y="6473952"/>
            <a:ext cx="914400" cy="237744"/>
          </a:xfrm>
          <a:prstGeom prst="rect">
            <a:avLst/>
          </a:prstGeom>
          <a:noFill/>
          <a:ln/>
        </p:spPr>
        <p:txBody>
          <a:bodyPr wrap="square" lIns="0" tIns="0" rIns="0" bIns="0" rtlCol="0" anchor="ctr"/>
          <a:lstStyle/>
          <a:p>
            <a:pPr marL="0" indent="0" algn="r">
              <a:buNone/>
            </a:pPr>
            <a:r>
              <a:rPr lang="en-US" sz="900" dirty="0">
                <a:solidFill>
                  <a:srgbClr val="5A6B7D"/>
                </a:solidFill>
                <a:latin typeface="Calibri" pitchFamily="34" charset="0"/>
                <a:ea typeface="Calibri" pitchFamily="34" charset="-122"/>
                <a:cs typeface="Calibri" pitchFamily="34" charset="-120"/>
              </a:rPr>
              <a:t>71</a:t>
            </a:r>
            <a:endParaRPr lang="en-US" sz="900"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7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66928" y="365760"/>
            <a:ext cx="11027664" cy="566928"/>
          </a:xfrm>
          <a:prstGeom prst="rect">
            <a:avLst/>
          </a:prstGeom>
          <a:noFill/>
          <a:ln/>
        </p:spPr>
        <p:txBody>
          <a:bodyPr wrap="square" lIns="0" tIns="0" rIns="0" bIns="0" rtlCol="0" anchor="ctr"/>
          <a:lstStyle/>
          <a:p>
            <a:pPr marL="0" indent="0">
              <a:buNone/>
            </a:pPr>
            <a:r>
              <a:rPr lang="en-US" sz="2900" b="1" dirty="0">
                <a:solidFill>
                  <a:srgbClr val="16243D"/>
                </a:solidFill>
                <a:latin typeface="Cambria" pitchFamily="34" charset="0"/>
                <a:ea typeface="Cambria" pitchFamily="34" charset="-122"/>
                <a:cs typeface="Cambria" pitchFamily="34" charset="-120"/>
              </a:rPr>
              <a:t>Putting it together: specifying a data acquisition chain</a:t>
            </a:r>
            <a:endParaRPr lang="en-US" sz="2900" dirty="0"/>
          </a:p>
        </p:txBody>
      </p:sp>
      <p:sp>
        <p:nvSpPr>
          <p:cNvPr id="3" name="Text 1"/>
          <p:cNvSpPr/>
          <p:nvPr/>
        </p:nvSpPr>
        <p:spPr>
          <a:xfrm>
            <a:off x="566928" y="914400"/>
            <a:ext cx="11027664" cy="347472"/>
          </a:xfrm>
          <a:prstGeom prst="rect">
            <a:avLst/>
          </a:prstGeom>
          <a:noFill/>
          <a:ln/>
        </p:spPr>
        <p:txBody>
          <a:bodyPr wrap="square" lIns="0" tIns="0" rIns="0" bIns="0" rtlCol="0" anchor="ctr"/>
          <a:lstStyle/>
          <a:p>
            <a:pPr marL="0" indent="0">
              <a:buNone/>
            </a:pPr>
            <a:r>
              <a:rPr lang="en-US" sz="1350" dirty="0">
                <a:solidFill>
                  <a:srgbClr val="43596E"/>
                </a:solidFill>
                <a:latin typeface="Calibri" pitchFamily="34" charset="0"/>
                <a:ea typeface="Calibri" pitchFamily="34" charset="-122"/>
                <a:cs typeface="Calibri" pitchFamily="34" charset="-120"/>
              </a:rPr>
              <a:t>Choosing a sampling rate and a word length for an actual instrument</a:t>
            </a:r>
            <a:endParaRPr lang="en-US" sz="1350" dirty="0"/>
          </a:p>
        </p:txBody>
      </p:sp>
      <p:sp>
        <p:nvSpPr>
          <p:cNvPr id="4" name="Shape 2"/>
          <p:cNvSpPr/>
          <p:nvPr/>
        </p:nvSpPr>
        <p:spPr>
          <a:xfrm>
            <a:off x="566928" y="1389888"/>
            <a:ext cx="11027664" cy="786384"/>
          </a:xfrm>
          <a:prstGeom prst="roundRect">
            <a:avLst>
              <a:gd name="adj" fmla="val 10465"/>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5" name="Shape 3"/>
          <p:cNvSpPr/>
          <p:nvPr/>
        </p:nvSpPr>
        <p:spPr>
          <a:xfrm>
            <a:off x="786384" y="1581912"/>
            <a:ext cx="402336" cy="402336"/>
          </a:xfrm>
          <a:prstGeom prst="ellipse">
            <a:avLst/>
          </a:prstGeom>
          <a:solidFill>
            <a:srgbClr val="1C7293"/>
          </a:solidFill>
          <a:ln w="12700">
            <a:solidFill>
              <a:srgbClr val="333333"/>
            </a:solidFill>
            <a:prstDash val="solid"/>
          </a:ln>
        </p:spPr>
      </p:sp>
      <p:sp>
        <p:nvSpPr>
          <p:cNvPr id="6" name="Text 4"/>
          <p:cNvSpPr/>
          <p:nvPr/>
        </p:nvSpPr>
        <p:spPr>
          <a:xfrm>
            <a:off x="786384" y="1581912"/>
            <a:ext cx="402336" cy="402336"/>
          </a:xfrm>
          <a:prstGeom prst="rect">
            <a:avLst/>
          </a:prstGeom>
          <a:noFill/>
          <a:ln/>
        </p:spPr>
        <p:txBody>
          <a:bodyPr wrap="square" lIns="0" tIns="0" rIns="0" bIns="0"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1</a:t>
            </a:r>
            <a:endParaRPr lang="en-US" sz="1250" dirty="0"/>
          </a:p>
        </p:txBody>
      </p:sp>
      <p:sp>
        <p:nvSpPr>
          <p:cNvPr id="7" name="Text 5"/>
          <p:cNvSpPr/>
          <p:nvPr/>
        </p:nvSpPr>
        <p:spPr>
          <a:xfrm>
            <a:off x="1371600" y="1481328"/>
            <a:ext cx="2651760" cy="603504"/>
          </a:xfrm>
          <a:prstGeom prst="rect">
            <a:avLst/>
          </a:prstGeom>
          <a:noFill/>
          <a:ln/>
        </p:spPr>
        <p:txBody>
          <a:bodyPr wrap="square" lIns="0" tIns="0" rIns="0" bIns="0" rtlCol="0" anchor="ctr"/>
          <a:lstStyle/>
          <a:p>
            <a:pPr marL="0" indent="0">
              <a:buNone/>
            </a:pPr>
            <a:r>
              <a:rPr lang="en-US" sz="1250" b="1" dirty="0">
                <a:solidFill>
                  <a:srgbClr val="1C7293"/>
                </a:solidFill>
                <a:latin typeface="Calibri" pitchFamily="34" charset="0"/>
                <a:ea typeface="Calibri" pitchFamily="34" charset="-122"/>
                <a:cs typeface="Calibri" pitchFamily="34" charset="-120"/>
              </a:rPr>
              <a:t>Identify the band of interest</a:t>
            </a:r>
            <a:endParaRPr lang="en-US" sz="1250" dirty="0"/>
          </a:p>
        </p:txBody>
      </p:sp>
      <p:sp>
        <p:nvSpPr>
          <p:cNvPr id="8" name="Text 6"/>
          <p:cNvSpPr/>
          <p:nvPr/>
        </p:nvSpPr>
        <p:spPr>
          <a:xfrm>
            <a:off x="4096512" y="1481328"/>
            <a:ext cx="5084064" cy="603504"/>
          </a:xfrm>
          <a:prstGeom prst="rect">
            <a:avLst/>
          </a:prstGeom>
          <a:noFill/>
          <a:ln/>
        </p:spPr>
        <p:txBody>
          <a:bodyPr wrap="square" lIns="0" tIns="0" rIns="0" bIns="0" rtlCol="0" anchor="ctr"/>
          <a:lstStyle/>
          <a:p>
            <a:pPr marL="0" indent="0">
              <a:buNone/>
            </a:pPr>
            <a:r>
              <a:rPr lang="en-US" sz="1150" dirty="0">
                <a:solidFill>
                  <a:srgbClr val="22354F"/>
                </a:solidFill>
                <a:latin typeface="Calibri" pitchFamily="34" charset="0"/>
                <a:ea typeface="Calibri" pitchFamily="34" charset="-122"/>
                <a:cs typeface="Calibri" pitchFamily="34" charset="-120"/>
              </a:rPr>
              <a:t>Signs of a failing bearing show up to about 10 kHz. Anything faster than that tells us nothing useful here.</a:t>
            </a:r>
            <a:endParaRPr lang="en-US" sz="1150" dirty="0"/>
          </a:p>
        </p:txBody>
      </p:sp>
      <p:sp>
        <p:nvSpPr>
          <p:cNvPr id="9" name="Shape 7"/>
          <p:cNvSpPr/>
          <p:nvPr/>
        </p:nvSpPr>
        <p:spPr>
          <a:xfrm>
            <a:off x="9308592" y="1581912"/>
            <a:ext cx="2084832" cy="402336"/>
          </a:xfrm>
          <a:prstGeom prst="roundRect">
            <a:avLst>
              <a:gd name="adj" fmla="val 15909"/>
            </a:avLst>
          </a:prstGeom>
          <a:solidFill>
            <a:srgbClr val="EDF2F5"/>
          </a:solidFill>
          <a:ln w="12700">
            <a:solidFill>
              <a:srgbClr val="1C7293"/>
            </a:solidFill>
            <a:prstDash val="solid"/>
          </a:ln>
        </p:spPr>
      </p:sp>
      <p:sp>
        <p:nvSpPr>
          <p:cNvPr id="10" name="Text 8"/>
          <p:cNvSpPr/>
          <p:nvPr/>
        </p:nvSpPr>
        <p:spPr>
          <a:xfrm>
            <a:off x="9308592" y="1581912"/>
            <a:ext cx="2084832" cy="402336"/>
          </a:xfrm>
          <a:prstGeom prst="rect">
            <a:avLst/>
          </a:prstGeom>
          <a:noFill/>
          <a:ln/>
        </p:spPr>
        <p:txBody>
          <a:bodyPr wrap="square" lIns="0" tIns="0" rIns="0" bIns="0" rtlCol="0" anchor="ctr"/>
          <a:lstStyle/>
          <a:p>
            <a:pPr marL="0" indent="0" algn="ctr">
              <a:buNone/>
            </a:pPr>
            <a:r>
              <a:rPr lang="en-US" sz="1050" b="1" dirty="0">
                <a:solidFill>
                  <a:srgbClr val="1C7293"/>
                </a:solidFill>
                <a:latin typeface="Calibri" pitchFamily="34" charset="0"/>
                <a:ea typeface="Calibri" pitchFamily="34" charset="-122"/>
                <a:cs typeface="Calibri" pitchFamily="34" charset="-120"/>
              </a:rPr>
              <a:t>fₘₐₓ = 10 kHz</a:t>
            </a:r>
            <a:endParaRPr lang="en-US" sz="1050" dirty="0"/>
          </a:p>
        </p:txBody>
      </p:sp>
      <p:sp>
        <p:nvSpPr>
          <p:cNvPr id="11" name="Shape 9"/>
          <p:cNvSpPr/>
          <p:nvPr/>
        </p:nvSpPr>
        <p:spPr>
          <a:xfrm>
            <a:off x="566928" y="2286000"/>
            <a:ext cx="11027664" cy="786384"/>
          </a:xfrm>
          <a:prstGeom prst="roundRect">
            <a:avLst>
              <a:gd name="adj" fmla="val 10465"/>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12" name="Shape 10"/>
          <p:cNvSpPr/>
          <p:nvPr/>
        </p:nvSpPr>
        <p:spPr>
          <a:xfrm>
            <a:off x="786384" y="2478024"/>
            <a:ext cx="402336" cy="402336"/>
          </a:xfrm>
          <a:prstGeom prst="ellipse">
            <a:avLst/>
          </a:prstGeom>
          <a:solidFill>
            <a:srgbClr val="1C7293"/>
          </a:solidFill>
          <a:ln w="12700">
            <a:solidFill>
              <a:srgbClr val="333333"/>
            </a:solidFill>
            <a:prstDash val="solid"/>
          </a:ln>
        </p:spPr>
      </p:sp>
      <p:sp>
        <p:nvSpPr>
          <p:cNvPr id="13" name="Text 11"/>
          <p:cNvSpPr/>
          <p:nvPr/>
        </p:nvSpPr>
        <p:spPr>
          <a:xfrm>
            <a:off x="786384" y="2478024"/>
            <a:ext cx="402336" cy="402336"/>
          </a:xfrm>
          <a:prstGeom prst="rect">
            <a:avLst/>
          </a:prstGeom>
          <a:noFill/>
          <a:ln/>
        </p:spPr>
        <p:txBody>
          <a:bodyPr wrap="square" lIns="0" tIns="0" rIns="0" bIns="0"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2</a:t>
            </a:r>
            <a:endParaRPr lang="en-US" sz="1250" dirty="0"/>
          </a:p>
        </p:txBody>
      </p:sp>
      <p:sp>
        <p:nvSpPr>
          <p:cNvPr id="14" name="Text 12"/>
          <p:cNvSpPr/>
          <p:nvPr/>
        </p:nvSpPr>
        <p:spPr>
          <a:xfrm>
            <a:off x="1371600" y="2377440"/>
            <a:ext cx="2651760" cy="603504"/>
          </a:xfrm>
          <a:prstGeom prst="rect">
            <a:avLst/>
          </a:prstGeom>
          <a:noFill/>
          <a:ln/>
        </p:spPr>
        <p:txBody>
          <a:bodyPr wrap="square" lIns="0" tIns="0" rIns="0" bIns="0" rtlCol="0" anchor="ctr"/>
          <a:lstStyle/>
          <a:p>
            <a:pPr marL="0" indent="0">
              <a:buNone/>
            </a:pPr>
            <a:r>
              <a:rPr lang="en-US" sz="1250" b="1" dirty="0">
                <a:solidFill>
                  <a:srgbClr val="1C7293"/>
                </a:solidFill>
                <a:latin typeface="Calibri" pitchFamily="34" charset="0"/>
                <a:ea typeface="Calibri" pitchFamily="34" charset="-122"/>
                <a:cs typeface="Calibri" pitchFamily="34" charset="-120"/>
              </a:rPr>
              <a:t>Choose the sampling rate</a:t>
            </a:r>
            <a:endParaRPr lang="en-US" sz="1250" dirty="0"/>
          </a:p>
        </p:txBody>
      </p:sp>
      <p:sp>
        <p:nvSpPr>
          <p:cNvPr id="15" name="Text 13"/>
          <p:cNvSpPr/>
          <p:nvPr/>
        </p:nvSpPr>
        <p:spPr>
          <a:xfrm>
            <a:off x="4096512" y="2377440"/>
            <a:ext cx="5084064" cy="603504"/>
          </a:xfrm>
          <a:prstGeom prst="rect">
            <a:avLst/>
          </a:prstGeom>
          <a:noFill/>
          <a:ln/>
        </p:spPr>
        <p:txBody>
          <a:bodyPr wrap="square" lIns="0" tIns="0" rIns="0" bIns="0" rtlCol="0" anchor="ctr"/>
          <a:lstStyle/>
          <a:p>
            <a:pPr marL="0" indent="0">
              <a:buNone/>
            </a:pPr>
            <a:r>
              <a:rPr lang="en-US" sz="1150" dirty="0">
                <a:solidFill>
                  <a:srgbClr val="22354F"/>
                </a:solidFill>
                <a:latin typeface="Calibri" pitchFamily="34" charset="0"/>
                <a:ea typeface="Calibri" pitchFamily="34" charset="-122"/>
                <a:cs typeface="Calibri" pitchFamily="34" charset="-120"/>
              </a:rPr>
              <a:t>Twice 10 kHz is 20 kHz, so that is the minimum. Sample at 25.6 kHz instead to give the filter room. This is a standard rate on vibration instruments.</a:t>
            </a:r>
            <a:endParaRPr lang="en-US" sz="1150" dirty="0"/>
          </a:p>
        </p:txBody>
      </p:sp>
      <p:sp>
        <p:nvSpPr>
          <p:cNvPr id="16" name="Shape 14"/>
          <p:cNvSpPr/>
          <p:nvPr/>
        </p:nvSpPr>
        <p:spPr>
          <a:xfrm>
            <a:off x="9308592" y="2478024"/>
            <a:ext cx="2084832" cy="402336"/>
          </a:xfrm>
          <a:prstGeom prst="roundRect">
            <a:avLst>
              <a:gd name="adj" fmla="val 15909"/>
            </a:avLst>
          </a:prstGeom>
          <a:solidFill>
            <a:srgbClr val="EDF2F5"/>
          </a:solidFill>
          <a:ln w="12700">
            <a:solidFill>
              <a:srgbClr val="1C7293"/>
            </a:solidFill>
            <a:prstDash val="solid"/>
          </a:ln>
        </p:spPr>
      </p:sp>
      <p:sp>
        <p:nvSpPr>
          <p:cNvPr id="17" name="Text 15"/>
          <p:cNvSpPr/>
          <p:nvPr/>
        </p:nvSpPr>
        <p:spPr>
          <a:xfrm>
            <a:off x="9308592" y="2478024"/>
            <a:ext cx="2084832" cy="402336"/>
          </a:xfrm>
          <a:prstGeom prst="rect">
            <a:avLst/>
          </a:prstGeom>
          <a:noFill/>
          <a:ln/>
        </p:spPr>
        <p:txBody>
          <a:bodyPr wrap="square" lIns="0" tIns="0" rIns="0" bIns="0" rtlCol="0" anchor="ctr"/>
          <a:lstStyle/>
          <a:p>
            <a:pPr marL="0" indent="0" algn="ctr">
              <a:buNone/>
            </a:pPr>
            <a:r>
              <a:rPr lang="en-US" sz="1050" b="1" dirty="0">
                <a:solidFill>
                  <a:srgbClr val="1C7293"/>
                </a:solidFill>
                <a:latin typeface="Calibri" pitchFamily="34" charset="0"/>
                <a:ea typeface="Calibri" pitchFamily="34" charset="-122"/>
                <a:cs typeface="Calibri" pitchFamily="34" charset="-120"/>
              </a:rPr>
              <a:t>fₛ = 25.6 kHz</a:t>
            </a:r>
            <a:endParaRPr lang="en-US" sz="1050" dirty="0"/>
          </a:p>
        </p:txBody>
      </p:sp>
      <p:sp>
        <p:nvSpPr>
          <p:cNvPr id="18" name="Shape 16"/>
          <p:cNvSpPr/>
          <p:nvPr/>
        </p:nvSpPr>
        <p:spPr>
          <a:xfrm>
            <a:off x="566928" y="3182112"/>
            <a:ext cx="11027664" cy="786384"/>
          </a:xfrm>
          <a:prstGeom prst="roundRect">
            <a:avLst>
              <a:gd name="adj" fmla="val 10465"/>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19" name="Shape 17"/>
          <p:cNvSpPr/>
          <p:nvPr/>
        </p:nvSpPr>
        <p:spPr>
          <a:xfrm>
            <a:off x="786384" y="3374136"/>
            <a:ext cx="402336" cy="402336"/>
          </a:xfrm>
          <a:prstGeom prst="ellipse">
            <a:avLst/>
          </a:prstGeom>
          <a:solidFill>
            <a:srgbClr val="C97A1E"/>
          </a:solidFill>
          <a:ln w="12700">
            <a:solidFill>
              <a:srgbClr val="333333"/>
            </a:solidFill>
            <a:prstDash val="solid"/>
          </a:ln>
        </p:spPr>
      </p:sp>
      <p:sp>
        <p:nvSpPr>
          <p:cNvPr id="20" name="Text 18"/>
          <p:cNvSpPr/>
          <p:nvPr/>
        </p:nvSpPr>
        <p:spPr>
          <a:xfrm>
            <a:off x="786384" y="3374136"/>
            <a:ext cx="402336" cy="402336"/>
          </a:xfrm>
          <a:prstGeom prst="rect">
            <a:avLst/>
          </a:prstGeom>
          <a:noFill/>
          <a:ln/>
        </p:spPr>
        <p:txBody>
          <a:bodyPr wrap="square" lIns="0" tIns="0" rIns="0" bIns="0"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3</a:t>
            </a:r>
            <a:endParaRPr lang="en-US" sz="1250" dirty="0"/>
          </a:p>
        </p:txBody>
      </p:sp>
      <p:sp>
        <p:nvSpPr>
          <p:cNvPr id="21" name="Text 19"/>
          <p:cNvSpPr/>
          <p:nvPr/>
        </p:nvSpPr>
        <p:spPr>
          <a:xfrm>
            <a:off x="1371600" y="3273552"/>
            <a:ext cx="2651760" cy="603504"/>
          </a:xfrm>
          <a:prstGeom prst="rect">
            <a:avLst/>
          </a:prstGeom>
          <a:noFill/>
          <a:ln/>
        </p:spPr>
        <p:txBody>
          <a:bodyPr wrap="square" lIns="0" tIns="0" rIns="0" bIns="0" rtlCol="0" anchor="ctr"/>
          <a:lstStyle/>
          <a:p>
            <a:pPr marL="0" indent="0">
              <a:buNone/>
            </a:pPr>
            <a:r>
              <a:rPr lang="en-US" sz="1250" b="1" dirty="0">
                <a:solidFill>
                  <a:srgbClr val="C97A1E"/>
                </a:solidFill>
                <a:latin typeface="Calibri" pitchFamily="34" charset="0"/>
                <a:ea typeface="Calibri" pitchFamily="34" charset="-122"/>
                <a:cs typeface="Calibri" pitchFamily="34" charset="-120"/>
              </a:rPr>
              <a:t>Specify the anti-aliasing filter</a:t>
            </a:r>
            <a:endParaRPr lang="en-US" sz="1250" dirty="0"/>
          </a:p>
        </p:txBody>
      </p:sp>
      <p:sp>
        <p:nvSpPr>
          <p:cNvPr id="22" name="Text 20"/>
          <p:cNvSpPr/>
          <p:nvPr/>
        </p:nvSpPr>
        <p:spPr>
          <a:xfrm>
            <a:off x="4096512" y="3273552"/>
            <a:ext cx="5084064" cy="603504"/>
          </a:xfrm>
          <a:prstGeom prst="rect">
            <a:avLst/>
          </a:prstGeom>
          <a:noFill/>
          <a:ln/>
        </p:spPr>
        <p:txBody>
          <a:bodyPr wrap="square" lIns="0" tIns="0" rIns="0" bIns="0" rtlCol="0" anchor="ctr"/>
          <a:lstStyle/>
          <a:p>
            <a:pPr marL="0" indent="0">
              <a:buNone/>
            </a:pPr>
            <a:r>
              <a:rPr lang="en-US" sz="1150" dirty="0">
                <a:solidFill>
                  <a:srgbClr val="22354F"/>
                </a:solidFill>
                <a:latin typeface="Calibri" pitchFamily="34" charset="0"/>
                <a:ea typeface="Calibri" pitchFamily="34" charset="-122"/>
                <a:cs typeface="Calibri" pitchFamily="34" charset="-120"/>
              </a:rPr>
              <a:t>Let everything below 10 kHz through, and block everything above 12.8 kHz. The blocking has to be strong enough to reach the converter noise floor, about 96 dB for 16 bits.</a:t>
            </a:r>
            <a:endParaRPr lang="en-US" sz="1150" dirty="0"/>
          </a:p>
        </p:txBody>
      </p:sp>
      <p:sp>
        <p:nvSpPr>
          <p:cNvPr id="23" name="Shape 21"/>
          <p:cNvSpPr/>
          <p:nvPr/>
        </p:nvSpPr>
        <p:spPr>
          <a:xfrm>
            <a:off x="9308592" y="3374136"/>
            <a:ext cx="2084832" cy="402336"/>
          </a:xfrm>
          <a:prstGeom prst="roundRect">
            <a:avLst>
              <a:gd name="adj" fmla="val 15909"/>
            </a:avLst>
          </a:prstGeom>
          <a:solidFill>
            <a:srgbClr val="EDF2F5"/>
          </a:solidFill>
          <a:ln w="12700">
            <a:solidFill>
              <a:srgbClr val="C97A1E"/>
            </a:solidFill>
            <a:prstDash val="solid"/>
          </a:ln>
        </p:spPr>
      </p:sp>
      <p:sp>
        <p:nvSpPr>
          <p:cNvPr id="24" name="Text 22"/>
          <p:cNvSpPr/>
          <p:nvPr/>
        </p:nvSpPr>
        <p:spPr>
          <a:xfrm>
            <a:off x="9308592" y="3374136"/>
            <a:ext cx="2084832" cy="402336"/>
          </a:xfrm>
          <a:prstGeom prst="rect">
            <a:avLst/>
          </a:prstGeom>
          <a:noFill/>
          <a:ln/>
        </p:spPr>
        <p:txBody>
          <a:bodyPr wrap="square" lIns="0" tIns="0" rIns="0" bIns="0" rtlCol="0" anchor="ctr"/>
          <a:lstStyle/>
          <a:p>
            <a:pPr marL="0" indent="0" algn="ctr">
              <a:buNone/>
            </a:pPr>
            <a:r>
              <a:rPr lang="en-US" sz="1050" b="1" dirty="0">
                <a:solidFill>
                  <a:srgbClr val="C97A1E"/>
                </a:solidFill>
                <a:latin typeface="Calibri" pitchFamily="34" charset="0"/>
                <a:ea typeface="Calibri" pitchFamily="34" charset="-122"/>
                <a:cs typeface="Calibri" pitchFamily="34" charset="-120"/>
              </a:rPr>
              <a:t>8th-order analog low pass</a:t>
            </a:r>
            <a:endParaRPr lang="en-US" sz="1050" dirty="0"/>
          </a:p>
        </p:txBody>
      </p:sp>
      <p:sp>
        <p:nvSpPr>
          <p:cNvPr id="25" name="Shape 23"/>
          <p:cNvSpPr/>
          <p:nvPr/>
        </p:nvSpPr>
        <p:spPr>
          <a:xfrm>
            <a:off x="566928" y="4078224"/>
            <a:ext cx="11027664" cy="786384"/>
          </a:xfrm>
          <a:prstGeom prst="roundRect">
            <a:avLst>
              <a:gd name="adj" fmla="val 10465"/>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26" name="Shape 24"/>
          <p:cNvSpPr/>
          <p:nvPr/>
        </p:nvSpPr>
        <p:spPr>
          <a:xfrm>
            <a:off x="786384" y="4270248"/>
            <a:ext cx="402336" cy="402336"/>
          </a:xfrm>
          <a:prstGeom prst="ellipse">
            <a:avLst/>
          </a:prstGeom>
          <a:solidFill>
            <a:srgbClr val="C97A1E"/>
          </a:solidFill>
          <a:ln w="12700">
            <a:solidFill>
              <a:srgbClr val="333333"/>
            </a:solidFill>
            <a:prstDash val="solid"/>
          </a:ln>
        </p:spPr>
      </p:sp>
      <p:sp>
        <p:nvSpPr>
          <p:cNvPr id="27" name="Text 25"/>
          <p:cNvSpPr/>
          <p:nvPr/>
        </p:nvSpPr>
        <p:spPr>
          <a:xfrm>
            <a:off x="786384" y="4270248"/>
            <a:ext cx="402336" cy="402336"/>
          </a:xfrm>
          <a:prstGeom prst="rect">
            <a:avLst/>
          </a:prstGeom>
          <a:noFill/>
          <a:ln/>
        </p:spPr>
        <p:txBody>
          <a:bodyPr wrap="square" lIns="0" tIns="0" rIns="0" bIns="0"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4</a:t>
            </a:r>
            <a:endParaRPr lang="en-US" sz="1250" dirty="0"/>
          </a:p>
        </p:txBody>
      </p:sp>
      <p:sp>
        <p:nvSpPr>
          <p:cNvPr id="28" name="Text 26"/>
          <p:cNvSpPr/>
          <p:nvPr/>
        </p:nvSpPr>
        <p:spPr>
          <a:xfrm>
            <a:off x="1371600" y="4169664"/>
            <a:ext cx="2651760" cy="603504"/>
          </a:xfrm>
          <a:prstGeom prst="rect">
            <a:avLst/>
          </a:prstGeom>
          <a:noFill/>
          <a:ln/>
        </p:spPr>
        <p:txBody>
          <a:bodyPr wrap="square" lIns="0" tIns="0" rIns="0" bIns="0" rtlCol="0" anchor="ctr"/>
          <a:lstStyle/>
          <a:p>
            <a:pPr marL="0" indent="0">
              <a:buNone/>
            </a:pPr>
            <a:r>
              <a:rPr lang="en-US" sz="1250" b="1" dirty="0">
                <a:solidFill>
                  <a:srgbClr val="C97A1E"/>
                </a:solidFill>
                <a:latin typeface="Calibri" pitchFamily="34" charset="0"/>
                <a:ea typeface="Calibri" pitchFamily="34" charset="-122"/>
                <a:cs typeface="Calibri" pitchFamily="34" charset="-120"/>
              </a:rPr>
              <a:t>Choose the word length</a:t>
            </a:r>
            <a:endParaRPr lang="en-US" sz="1250" dirty="0"/>
          </a:p>
        </p:txBody>
      </p:sp>
      <p:sp>
        <p:nvSpPr>
          <p:cNvPr id="29" name="Text 27"/>
          <p:cNvSpPr/>
          <p:nvPr/>
        </p:nvSpPr>
        <p:spPr>
          <a:xfrm>
            <a:off x="4096512" y="4169664"/>
            <a:ext cx="5084064" cy="603504"/>
          </a:xfrm>
          <a:prstGeom prst="rect">
            <a:avLst/>
          </a:prstGeom>
          <a:noFill/>
          <a:ln/>
        </p:spPr>
        <p:txBody>
          <a:bodyPr wrap="square" lIns="0" tIns="0" rIns="0" bIns="0" rtlCol="0" anchor="ctr"/>
          <a:lstStyle/>
          <a:p>
            <a:pPr marL="0" indent="0">
              <a:buNone/>
            </a:pPr>
            <a:r>
              <a:rPr lang="en-US" sz="1150" dirty="0">
                <a:solidFill>
                  <a:srgbClr val="22354F"/>
                </a:solidFill>
                <a:latin typeface="Calibri" pitchFamily="34" charset="0"/>
                <a:ea typeface="Calibri" pitchFamily="34" charset="-122"/>
                <a:cs typeface="Calibri" pitchFamily="34" charset="-120"/>
              </a:rPr>
              <a:t>The gap between a healthy bearing and an early fault is about 70 dB. Sixteen bits gives 98 dB, which leaves comfortable room.</a:t>
            </a:r>
            <a:endParaRPr lang="en-US" sz="1150" dirty="0"/>
          </a:p>
        </p:txBody>
      </p:sp>
      <p:sp>
        <p:nvSpPr>
          <p:cNvPr id="30" name="Shape 28"/>
          <p:cNvSpPr/>
          <p:nvPr/>
        </p:nvSpPr>
        <p:spPr>
          <a:xfrm>
            <a:off x="9308592" y="4270248"/>
            <a:ext cx="2084832" cy="402336"/>
          </a:xfrm>
          <a:prstGeom prst="roundRect">
            <a:avLst>
              <a:gd name="adj" fmla="val 15909"/>
            </a:avLst>
          </a:prstGeom>
          <a:solidFill>
            <a:srgbClr val="EDF2F5"/>
          </a:solidFill>
          <a:ln w="12700">
            <a:solidFill>
              <a:srgbClr val="C97A1E"/>
            </a:solidFill>
            <a:prstDash val="solid"/>
          </a:ln>
        </p:spPr>
      </p:sp>
      <p:sp>
        <p:nvSpPr>
          <p:cNvPr id="31" name="Text 29"/>
          <p:cNvSpPr/>
          <p:nvPr/>
        </p:nvSpPr>
        <p:spPr>
          <a:xfrm>
            <a:off x="9308592" y="4270248"/>
            <a:ext cx="2084832" cy="402336"/>
          </a:xfrm>
          <a:prstGeom prst="rect">
            <a:avLst/>
          </a:prstGeom>
          <a:noFill/>
          <a:ln/>
        </p:spPr>
        <p:txBody>
          <a:bodyPr wrap="square" lIns="0" tIns="0" rIns="0" bIns="0" rtlCol="0" anchor="ctr"/>
          <a:lstStyle/>
          <a:p>
            <a:pPr marL="0" indent="0" algn="ctr">
              <a:buNone/>
            </a:pPr>
            <a:r>
              <a:rPr lang="en-US" sz="1050" b="1" dirty="0">
                <a:solidFill>
                  <a:srgbClr val="C97A1E"/>
                </a:solidFill>
                <a:latin typeface="Calibri" pitchFamily="34" charset="0"/>
                <a:ea typeface="Calibri" pitchFamily="34" charset="-122"/>
                <a:cs typeface="Calibri" pitchFamily="34" charset="-120"/>
              </a:rPr>
              <a:t>B = 16 bits</a:t>
            </a:r>
            <a:endParaRPr lang="en-US" sz="1050" dirty="0"/>
          </a:p>
        </p:txBody>
      </p:sp>
      <p:sp>
        <p:nvSpPr>
          <p:cNvPr id="32" name="Shape 30"/>
          <p:cNvSpPr/>
          <p:nvPr/>
        </p:nvSpPr>
        <p:spPr>
          <a:xfrm>
            <a:off x="566928" y="4974336"/>
            <a:ext cx="11027664" cy="932688"/>
          </a:xfrm>
          <a:prstGeom prst="roundRect">
            <a:avLst>
              <a:gd name="adj" fmla="val 8824"/>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33" name="Shape 31"/>
          <p:cNvSpPr/>
          <p:nvPr/>
        </p:nvSpPr>
        <p:spPr>
          <a:xfrm>
            <a:off x="786384" y="5239512"/>
            <a:ext cx="402336" cy="402336"/>
          </a:xfrm>
          <a:prstGeom prst="ellipse">
            <a:avLst/>
          </a:prstGeom>
          <a:solidFill>
            <a:srgbClr val="B23A48"/>
          </a:solidFill>
          <a:ln w="12700">
            <a:solidFill>
              <a:srgbClr val="333333"/>
            </a:solidFill>
            <a:prstDash val="solid"/>
          </a:ln>
        </p:spPr>
      </p:sp>
      <p:sp>
        <p:nvSpPr>
          <p:cNvPr id="34" name="Text 32"/>
          <p:cNvSpPr/>
          <p:nvPr/>
        </p:nvSpPr>
        <p:spPr>
          <a:xfrm>
            <a:off x="786384" y="5239512"/>
            <a:ext cx="402336" cy="402336"/>
          </a:xfrm>
          <a:prstGeom prst="rect">
            <a:avLst/>
          </a:prstGeom>
          <a:noFill/>
          <a:ln/>
        </p:spPr>
        <p:txBody>
          <a:bodyPr wrap="square" lIns="0" tIns="0" rIns="0" bIns="0"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5</a:t>
            </a:r>
            <a:endParaRPr lang="en-US" sz="1250" dirty="0"/>
          </a:p>
        </p:txBody>
      </p:sp>
      <p:sp>
        <p:nvSpPr>
          <p:cNvPr id="35" name="Text 33"/>
          <p:cNvSpPr/>
          <p:nvPr/>
        </p:nvSpPr>
        <p:spPr>
          <a:xfrm>
            <a:off x="1371600" y="5065776"/>
            <a:ext cx="2651760" cy="749808"/>
          </a:xfrm>
          <a:prstGeom prst="rect">
            <a:avLst/>
          </a:prstGeom>
          <a:noFill/>
          <a:ln/>
        </p:spPr>
        <p:txBody>
          <a:bodyPr wrap="square" lIns="0" tIns="0" rIns="0" bIns="0" rtlCol="0" anchor="ctr"/>
          <a:lstStyle/>
          <a:p>
            <a:pPr marL="0" indent="0">
              <a:buNone/>
            </a:pPr>
            <a:r>
              <a:rPr lang="en-US" sz="1250" b="1" dirty="0">
                <a:solidFill>
                  <a:srgbClr val="B23A48"/>
                </a:solidFill>
                <a:latin typeface="Calibri" pitchFamily="34" charset="0"/>
                <a:ea typeface="Calibri" pitchFamily="34" charset="-122"/>
                <a:cs typeface="Calibri" pitchFamily="34" charset="-120"/>
              </a:rPr>
              <a:t>Check the consequences</a:t>
            </a:r>
            <a:endParaRPr lang="en-US" sz="1250" dirty="0"/>
          </a:p>
        </p:txBody>
      </p:sp>
      <p:sp>
        <p:nvSpPr>
          <p:cNvPr id="36" name="Text 34"/>
          <p:cNvSpPr/>
          <p:nvPr/>
        </p:nvSpPr>
        <p:spPr>
          <a:xfrm>
            <a:off x="4096512" y="5065776"/>
            <a:ext cx="5084064" cy="749808"/>
          </a:xfrm>
          <a:prstGeom prst="rect">
            <a:avLst/>
          </a:prstGeom>
          <a:noFill/>
          <a:ln/>
        </p:spPr>
        <p:txBody>
          <a:bodyPr wrap="square" lIns="0" tIns="0" rIns="0" bIns="0" rtlCol="0" anchor="ctr"/>
          <a:lstStyle/>
          <a:p>
            <a:pPr marL="0" indent="0">
              <a:buNone/>
            </a:pPr>
            <a:r>
              <a:rPr lang="en-US" sz="1150" dirty="0">
                <a:solidFill>
                  <a:srgbClr val="22354F"/>
                </a:solidFill>
                <a:latin typeface="Calibri" pitchFamily="34" charset="0"/>
                <a:ea typeface="Calibri" pitchFamily="34" charset="-122"/>
                <a:cs typeface="Calibri" pitchFamily="34" charset="-120"/>
              </a:rPr>
              <a:t>A 12 kHz component that slips through would alias to 25.6 − 12 = 13.6 kHz, outside the band of interest. A 20 kHz component would alias to 5.6 kHz, squarely inside it and indistinguishable from a real fault.</a:t>
            </a:r>
            <a:endParaRPr lang="en-US" sz="1150" dirty="0"/>
          </a:p>
        </p:txBody>
      </p:sp>
      <p:sp>
        <p:nvSpPr>
          <p:cNvPr id="37" name="Shape 35"/>
          <p:cNvSpPr/>
          <p:nvPr/>
        </p:nvSpPr>
        <p:spPr>
          <a:xfrm>
            <a:off x="9308592" y="5239512"/>
            <a:ext cx="2084832" cy="402336"/>
          </a:xfrm>
          <a:prstGeom prst="roundRect">
            <a:avLst>
              <a:gd name="adj" fmla="val 15909"/>
            </a:avLst>
          </a:prstGeom>
          <a:solidFill>
            <a:srgbClr val="EDF2F5"/>
          </a:solidFill>
          <a:ln w="12700">
            <a:solidFill>
              <a:srgbClr val="B23A48"/>
            </a:solidFill>
            <a:prstDash val="solid"/>
          </a:ln>
        </p:spPr>
      </p:sp>
      <p:sp>
        <p:nvSpPr>
          <p:cNvPr id="38" name="Text 36"/>
          <p:cNvSpPr/>
          <p:nvPr/>
        </p:nvSpPr>
        <p:spPr>
          <a:xfrm>
            <a:off x="9308592" y="5239512"/>
            <a:ext cx="2084832" cy="402336"/>
          </a:xfrm>
          <a:prstGeom prst="rect">
            <a:avLst/>
          </a:prstGeom>
          <a:noFill/>
          <a:ln/>
        </p:spPr>
        <p:txBody>
          <a:bodyPr wrap="square" lIns="0" tIns="0" rIns="0" bIns="0" rtlCol="0" anchor="ctr"/>
          <a:lstStyle/>
          <a:p>
            <a:pPr marL="0" indent="0" algn="ctr">
              <a:buNone/>
            </a:pPr>
            <a:r>
              <a:rPr lang="en-US" sz="1050" b="1" dirty="0">
                <a:solidFill>
                  <a:srgbClr val="B23A48"/>
                </a:solidFill>
                <a:latin typeface="Calibri" pitchFamily="34" charset="0"/>
                <a:ea typeface="Calibri" pitchFamily="34" charset="-122"/>
                <a:cs typeface="Calibri" pitchFamily="34" charset="-120"/>
              </a:rPr>
              <a:t>This is why step 3 matters</a:t>
            </a:r>
            <a:endParaRPr lang="en-US" sz="1050" dirty="0"/>
          </a:p>
        </p:txBody>
      </p:sp>
      <p:sp>
        <p:nvSpPr>
          <p:cNvPr id="39" name="Text 37"/>
          <p:cNvSpPr/>
          <p:nvPr/>
        </p:nvSpPr>
        <p:spPr>
          <a:xfrm>
            <a:off x="566928" y="6473952"/>
            <a:ext cx="8595360" cy="237744"/>
          </a:xfrm>
          <a:prstGeom prst="rect">
            <a:avLst/>
          </a:prstGeom>
          <a:noFill/>
          <a:ln/>
        </p:spPr>
        <p:txBody>
          <a:bodyPr wrap="square" lIns="0" tIns="0" rIns="0" bIns="0" rtlCol="0" anchor="ctr"/>
          <a:lstStyle/>
          <a:p>
            <a:pPr marL="0" indent="0">
              <a:buNone/>
            </a:pPr>
            <a:r>
              <a:rPr lang="en-US" sz="900" dirty="0">
                <a:solidFill>
                  <a:srgbClr val="5A6B7D"/>
                </a:solidFill>
                <a:latin typeface="Calibri" pitchFamily="34" charset="0"/>
                <a:ea typeface="Calibri" pitchFamily="34" charset="-122"/>
                <a:cs typeface="Calibri" pitchFamily="34" charset="-120"/>
              </a:rPr>
              <a:t>CSE 5112  ·  Module 1  ·  Foundations of DSP</a:t>
            </a:r>
            <a:endParaRPr lang="en-US" sz="900" dirty="0"/>
          </a:p>
        </p:txBody>
      </p:sp>
      <p:sp>
        <p:nvSpPr>
          <p:cNvPr id="40" name="Text 38"/>
          <p:cNvSpPr/>
          <p:nvPr/>
        </p:nvSpPr>
        <p:spPr>
          <a:xfrm>
            <a:off x="10680192" y="6473952"/>
            <a:ext cx="914400" cy="237744"/>
          </a:xfrm>
          <a:prstGeom prst="rect">
            <a:avLst/>
          </a:prstGeom>
          <a:noFill/>
          <a:ln/>
        </p:spPr>
        <p:txBody>
          <a:bodyPr wrap="square" lIns="0" tIns="0" rIns="0" bIns="0" rtlCol="0" anchor="ctr"/>
          <a:lstStyle/>
          <a:p>
            <a:pPr marL="0" indent="0" algn="r">
              <a:buNone/>
            </a:pPr>
            <a:r>
              <a:rPr lang="en-US" sz="900" dirty="0">
                <a:solidFill>
                  <a:srgbClr val="5A6B7D"/>
                </a:solidFill>
                <a:latin typeface="Calibri" pitchFamily="34" charset="0"/>
                <a:ea typeface="Calibri" pitchFamily="34" charset="-122"/>
                <a:cs typeface="Calibri" pitchFamily="34" charset="-120"/>
              </a:rPr>
              <a:t>72</a:t>
            </a:r>
            <a:endParaRPr lang="en-US" sz="900"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7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66928" y="365760"/>
            <a:ext cx="11027664" cy="566928"/>
          </a:xfrm>
          <a:prstGeom prst="rect">
            <a:avLst/>
          </a:prstGeom>
          <a:noFill/>
          <a:ln/>
        </p:spPr>
        <p:txBody>
          <a:bodyPr wrap="square" lIns="0" tIns="0" rIns="0" bIns="0" rtlCol="0" anchor="ctr"/>
          <a:lstStyle/>
          <a:p>
            <a:pPr marL="0" indent="0">
              <a:buNone/>
            </a:pPr>
            <a:r>
              <a:rPr lang="en-US" sz="2900" b="1" dirty="0">
                <a:solidFill>
                  <a:srgbClr val="16243D"/>
                </a:solidFill>
                <a:latin typeface="Cambria" pitchFamily="34" charset="0"/>
                <a:ea typeface="Cambria" pitchFamily="34" charset="-122"/>
                <a:cs typeface="Cambria" pitchFamily="34" charset="-120"/>
              </a:rPr>
              <a:t>MATLAB corner: watch aliasing happen</a:t>
            </a:r>
            <a:endParaRPr lang="en-US" sz="2900" dirty="0"/>
          </a:p>
        </p:txBody>
      </p:sp>
      <p:sp>
        <p:nvSpPr>
          <p:cNvPr id="3" name="Text 1"/>
          <p:cNvSpPr/>
          <p:nvPr/>
        </p:nvSpPr>
        <p:spPr>
          <a:xfrm>
            <a:off x="566928" y="914400"/>
            <a:ext cx="11027664" cy="347472"/>
          </a:xfrm>
          <a:prstGeom prst="rect">
            <a:avLst/>
          </a:prstGeom>
          <a:noFill/>
          <a:ln/>
        </p:spPr>
        <p:txBody>
          <a:bodyPr wrap="square" lIns="0" tIns="0" rIns="0" bIns="0" rtlCol="0" anchor="ctr"/>
          <a:lstStyle/>
          <a:p>
            <a:pPr marL="0" indent="0">
              <a:buNone/>
            </a:pPr>
            <a:r>
              <a:rPr lang="en-US" sz="1350" dirty="0">
                <a:solidFill>
                  <a:srgbClr val="43596E"/>
                </a:solidFill>
                <a:latin typeface="Calibri" pitchFamily="34" charset="0"/>
                <a:ea typeface="Calibri" pitchFamily="34" charset="-122"/>
                <a:cs typeface="Calibri" pitchFamily="34" charset="-120"/>
              </a:rPr>
              <a:t>Ten lines that let you watch a 7 kHz tone turn into 3 kHz</a:t>
            </a:r>
            <a:endParaRPr lang="en-US" sz="1350" dirty="0"/>
          </a:p>
        </p:txBody>
      </p:sp>
      <p:sp>
        <p:nvSpPr>
          <p:cNvPr id="4" name="Shape 2"/>
          <p:cNvSpPr/>
          <p:nvPr/>
        </p:nvSpPr>
        <p:spPr>
          <a:xfrm>
            <a:off x="566928" y="1389888"/>
            <a:ext cx="5943600" cy="2798064"/>
          </a:xfrm>
          <a:prstGeom prst="roundRect">
            <a:avLst>
              <a:gd name="adj" fmla="val 2288"/>
            </a:avLst>
          </a:prstGeom>
          <a:solidFill>
            <a:srgbClr val="16243D"/>
          </a:solidFill>
          <a:ln w="12700">
            <a:solidFill>
              <a:srgbClr val="333333"/>
            </a:solidFill>
            <a:prstDash val="solid"/>
          </a:ln>
          <a:effectLst>
            <a:outerShdw blurRad="127000" dist="25400" dir="5400000" algn="bl" rotWithShape="0">
              <a:srgbClr val="9FB0BE">
                <a:alpha val="26000"/>
              </a:srgbClr>
            </a:outerShdw>
          </a:effectLst>
        </p:spPr>
      </p:sp>
      <p:sp>
        <p:nvSpPr>
          <p:cNvPr id="5" name="Text 3"/>
          <p:cNvSpPr/>
          <p:nvPr/>
        </p:nvSpPr>
        <p:spPr>
          <a:xfrm>
            <a:off x="786384" y="1554480"/>
            <a:ext cx="5504688" cy="2468880"/>
          </a:xfrm>
          <a:prstGeom prst="rect">
            <a:avLst/>
          </a:prstGeom>
          <a:noFill/>
          <a:ln/>
        </p:spPr>
        <p:txBody>
          <a:bodyPr wrap="square" lIns="0" tIns="0" rIns="0" bIns="0" rtlCol="0" anchor="t"/>
          <a:lstStyle/>
          <a:p>
            <a:pPr marL="0" indent="0">
              <a:lnSpc>
                <a:spcPct val="102000"/>
              </a:lnSpc>
              <a:spcAft>
                <a:spcPts val="100"/>
              </a:spcAft>
              <a:buNone/>
            </a:pPr>
            <a:r>
              <a:rPr lang="en-US" sz="1150" i="1" dirty="0">
                <a:solidFill>
                  <a:srgbClr val="7FA8BE"/>
                </a:solidFill>
                <a:latin typeface="Courier New" pitchFamily="34" charset="0"/>
                <a:ea typeface="Courier New" pitchFamily="34" charset="-122"/>
                <a:cs typeface="Courier New" pitchFamily="34" charset="-120"/>
              </a:rPr>
              <a:t>%% one signal, two sampling rates</a:t>
            </a:r>
            <a:endParaRPr lang="en-US" sz="1150" dirty="0"/>
          </a:p>
          <a:p>
            <a:pPr marL="0" indent="0">
              <a:lnSpc>
                <a:spcPct val="102000"/>
              </a:lnSpc>
              <a:spcAft>
                <a:spcPts val="100"/>
              </a:spcAft>
              <a:buNone/>
            </a:pPr>
            <a:r>
              <a:rPr lang="en-US" sz="1150" dirty="0">
                <a:solidFill>
                  <a:srgbClr val="E8F0F5"/>
                </a:solidFill>
                <a:latin typeface="Courier New" pitchFamily="34" charset="0"/>
                <a:ea typeface="Courier New" pitchFamily="34" charset="-122"/>
                <a:cs typeface="Courier New" pitchFamily="34" charset="-120"/>
              </a:rPr>
              <a:t>f0 = 7000;   fs1 = 40000;   fs2 = 10000;</a:t>
            </a:r>
            <a:endParaRPr lang="en-US" sz="1150" dirty="0"/>
          </a:p>
          <a:p>
            <a:pPr marL="0" indent="0">
              <a:lnSpc>
                <a:spcPct val="102000"/>
              </a:lnSpc>
              <a:spcAft>
                <a:spcPts val="100"/>
              </a:spcAft>
              <a:buNone/>
            </a:pPr>
            <a:r>
              <a:rPr lang="en-US" sz="1150" dirty="0">
                <a:solidFill>
                  <a:srgbClr val="E8F0F5"/>
                </a:solidFill>
                <a:latin typeface="Courier New" pitchFamily="34" charset="0"/>
                <a:ea typeface="Courier New" pitchFamily="34" charset="-122"/>
                <a:cs typeface="Courier New" pitchFamily="34" charset="-120"/>
              </a:rPr>
              <a:t> </a:t>
            </a:r>
            <a:endParaRPr lang="en-US" sz="1150" dirty="0"/>
          </a:p>
          <a:p>
            <a:pPr marL="0" indent="0">
              <a:lnSpc>
                <a:spcPct val="102000"/>
              </a:lnSpc>
              <a:spcAft>
                <a:spcPts val="100"/>
              </a:spcAft>
              <a:buNone/>
            </a:pPr>
            <a:r>
              <a:rPr lang="en-US" sz="1150" dirty="0">
                <a:solidFill>
                  <a:srgbClr val="E8F0F5"/>
                </a:solidFill>
                <a:latin typeface="Courier New" pitchFamily="34" charset="0"/>
                <a:ea typeface="Courier New" pitchFamily="34" charset="-122"/>
                <a:cs typeface="Courier New" pitchFamily="34" charset="-120"/>
              </a:rPr>
              <a:t>t  = 0 : 1/fs1 : 0.004;         % dense, effectively analog</a:t>
            </a:r>
            <a:endParaRPr lang="en-US" sz="1150" dirty="0"/>
          </a:p>
          <a:p>
            <a:pPr marL="0" indent="0">
              <a:lnSpc>
                <a:spcPct val="102000"/>
              </a:lnSpc>
              <a:spcAft>
                <a:spcPts val="100"/>
              </a:spcAft>
              <a:buNone/>
            </a:pPr>
            <a:r>
              <a:rPr lang="en-US" sz="1150" dirty="0">
                <a:solidFill>
                  <a:srgbClr val="E8F0F5"/>
                </a:solidFill>
                <a:latin typeface="Courier New" pitchFamily="34" charset="0"/>
                <a:ea typeface="Courier New" pitchFamily="34" charset="-122"/>
                <a:cs typeface="Courier New" pitchFamily="34" charset="-120"/>
              </a:rPr>
              <a:t>n  = 0 : 1/fs2 : 0.004;         % undersampled</a:t>
            </a:r>
            <a:endParaRPr lang="en-US" sz="1150" dirty="0"/>
          </a:p>
          <a:p>
            <a:pPr marL="0" indent="0">
              <a:lnSpc>
                <a:spcPct val="102000"/>
              </a:lnSpc>
              <a:spcAft>
                <a:spcPts val="100"/>
              </a:spcAft>
              <a:buNone/>
            </a:pPr>
            <a:r>
              <a:rPr lang="en-US" sz="1150" dirty="0">
                <a:solidFill>
                  <a:srgbClr val="E8F0F5"/>
                </a:solidFill>
                <a:latin typeface="Courier New" pitchFamily="34" charset="0"/>
                <a:ea typeface="Courier New" pitchFamily="34" charset="-122"/>
                <a:cs typeface="Courier New" pitchFamily="34" charset="-120"/>
              </a:rPr>
              <a:t> </a:t>
            </a:r>
            <a:endParaRPr lang="en-US" sz="1150" dirty="0"/>
          </a:p>
          <a:p>
            <a:pPr marL="0" indent="0">
              <a:lnSpc>
                <a:spcPct val="102000"/>
              </a:lnSpc>
              <a:spcAft>
                <a:spcPts val="100"/>
              </a:spcAft>
              <a:buNone/>
            </a:pPr>
            <a:r>
              <a:rPr lang="en-US" sz="1150" dirty="0">
                <a:solidFill>
                  <a:srgbClr val="E8F0F5"/>
                </a:solidFill>
                <a:latin typeface="Courier New" pitchFamily="34" charset="0"/>
                <a:ea typeface="Courier New" pitchFamily="34" charset="-122"/>
                <a:cs typeface="Courier New" pitchFamily="34" charset="-120"/>
              </a:rPr>
              <a:t>plot(t, cos(2*pi*f0*t)); hold on</a:t>
            </a:r>
            <a:endParaRPr lang="en-US" sz="1150" dirty="0"/>
          </a:p>
          <a:p>
            <a:pPr marL="0" indent="0">
              <a:lnSpc>
                <a:spcPct val="102000"/>
              </a:lnSpc>
              <a:spcAft>
                <a:spcPts val="100"/>
              </a:spcAft>
              <a:buNone/>
            </a:pPr>
            <a:r>
              <a:rPr lang="en-US" sz="1150" dirty="0">
                <a:solidFill>
                  <a:srgbClr val="E8F0F5"/>
                </a:solidFill>
                <a:latin typeface="Courier New" pitchFamily="34" charset="0"/>
                <a:ea typeface="Courier New" pitchFamily="34" charset="-122"/>
                <a:cs typeface="Courier New" pitchFamily="34" charset="-120"/>
              </a:rPr>
              <a:t>stem(n, cos(2*pi*f0*n), 'filled')</a:t>
            </a:r>
            <a:endParaRPr lang="en-US" sz="1150" dirty="0"/>
          </a:p>
          <a:p>
            <a:pPr marL="0" indent="0">
              <a:lnSpc>
                <a:spcPct val="102000"/>
              </a:lnSpc>
              <a:spcAft>
                <a:spcPts val="100"/>
              </a:spcAft>
              <a:buNone/>
            </a:pPr>
            <a:r>
              <a:rPr lang="en-US" sz="1150" dirty="0">
                <a:solidFill>
                  <a:srgbClr val="E8F0F5"/>
                </a:solidFill>
                <a:latin typeface="Courier New" pitchFamily="34" charset="0"/>
                <a:ea typeface="Courier New" pitchFamily="34" charset="-122"/>
                <a:cs typeface="Courier New" pitchFamily="34" charset="-120"/>
              </a:rPr>
              <a:t>plot(t, cos(2*pi*3000*t), '--')  % the 3 kHz alias</a:t>
            </a:r>
            <a:endParaRPr lang="en-US" sz="1150" dirty="0"/>
          </a:p>
          <a:p>
            <a:pPr marL="0" indent="0">
              <a:lnSpc>
                <a:spcPct val="102000"/>
              </a:lnSpc>
              <a:spcAft>
                <a:spcPts val="100"/>
              </a:spcAft>
              <a:buNone/>
            </a:pPr>
            <a:r>
              <a:rPr lang="en-US" sz="1150" dirty="0">
                <a:solidFill>
                  <a:srgbClr val="E8F0F5"/>
                </a:solidFill>
                <a:latin typeface="Courier New" pitchFamily="34" charset="0"/>
                <a:ea typeface="Courier New" pitchFamily="34" charset="-122"/>
                <a:cs typeface="Courier New" pitchFamily="34" charset="-120"/>
              </a:rPr>
              <a:t> </a:t>
            </a:r>
            <a:endParaRPr lang="en-US" sz="1150" dirty="0"/>
          </a:p>
          <a:p>
            <a:pPr marL="0" indent="0">
              <a:lnSpc>
                <a:spcPct val="102000"/>
              </a:lnSpc>
              <a:spcAft>
                <a:spcPts val="100"/>
              </a:spcAft>
              <a:buNone/>
            </a:pPr>
            <a:r>
              <a:rPr lang="en-US" sz="1150" i="1" dirty="0">
                <a:solidFill>
                  <a:srgbClr val="7FA8BE"/>
                </a:solidFill>
                <a:latin typeface="Courier New" pitchFamily="34" charset="0"/>
                <a:ea typeface="Courier New" pitchFamily="34" charset="-122"/>
                <a:cs typeface="Courier New" pitchFamily="34" charset="-120"/>
              </a:rPr>
              <a:t>% the dashed 3 kHz curve passes through every sample</a:t>
            </a:r>
            <a:endParaRPr lang="en-US" sz="1150" dirty="0"/>
          </a:p>
        </p:txBody>
      </p:sp>
      <p:sp>
        <p:nvSpPr>
          <p:cNvPr id="6" name="Shape 4"/>
          <p:cNvSpPr/>
          <p:nvPr/>
        </p:nvSpPr>
        <p:spPr>
          <a:xfrm>
            <a:off x="6803136" y="1389888"/>
            <a:ext cx="4791456" cy="859536"/>
          </a:xfrm>
          <a:prstGeom prst="roundRect">
            <a:avLst>
              <a:gd name="adj" fmla="val 9574"/>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7" name="Text 5"/>
          <p:cNvSpPr/>
          <p:nvPr/>
        </p:nvSpPr>
        <p:spPr>
          <a:xfrm>
            <a:off x="7004304" y="1481328"/>
            <a:ext cx="1280160" cy="274320"/>
          </a:xfrm>
          <a:prstGeom prst="rect">
            <a:avLst/>
          </a:prstGeom>
          <a:noFill/>
          <a:ln/>
        </p:spPr>
        <p:txBody>
          <a:bodyPr wrap="square" lIns="0" tIns="0" rIns="0" bIns="0" rtlCol="0" anchor="ctr"/>
          <a:lstStyle/>
          <a:p>
            <a:pPr marL="0" indent="0">
              <a:buNone/>
            </a:pPr>
            <a:r>
              <a:rPr lang="en-US" sz="1200" b="1" dirty="0">
                <a:solidFill>
                  <a:srgbClr val="1C7293"/>
                </a:solidFill>
                <a:latin typeface="Calibri" pitchFamily="34" charset="0"/>
                <a:ea typeface="Calibri" pitchFamily="34" charset="-122"/>
                <a:cs typeface="Calibri" pitchFamily="34" charset="-120"/>
              </a:rPr>
              <a:t>Exercise 1</a:t>
            </a:r>
            <a:endParaRPr lang="en-US" sz="1200" dirty="0"/>
          </a:p>
        </p:txBody>
      </p:sp>
      <p:sp>
        <p:nvSpPr>
          <p:cNvPr id="8" name="Text 6"/>
          <p:cNvSpPr/>
          <p:nvPr/>
        </p:nvSpPr>
        <p:spPr>
          <a:xfrm>
            <a:off x="7004304" y="1737360"/>
            <a:ext cx="4389120" cy="475488"/>
          </a:xfrm>
          <a:prstGeom prst="rect">
            <a:avLst/>
          </a:prstGeom>
          <a:noFill/>
          <a:ln/>
        </p:spPr>
        <p:txBody>
          <a:bodyPr wrap="square" lIns="0" tIns="0" rIns="0" bIns="0" rtlCol="0" anchor="t"/>
          <a:lstStyle/>
          <a:p>
            <a:pPr marL="0" indent="0">
              <a:buNone/>
            </a:pPr>
            <a:r>
              <a:rPr lang="en-US" sz="1100" dirty="0">
                <a:solidFill>
                  <a:srgbClr val="22354F"/>
                </a:solidFill>
                <a:latin typeface="Calibri" pitchFamily="34" charset="0"/>
                <a:ea typeface="Calibri" pitchFamily="34" charset="-122"/>
                <a:cs typeface="Calibri" pitchFamily="34" charset="-120"/>
              </a:rPr>
              <a:t>Change f0 to 3 kHz and confirm the samples now trace the correct waveform.</a:t>
            </a:r>
            <a:endParaRPr lang="en-US" sz="1100" dirty="0"/>
          </a:p>
        </p:txBody>
      </p:sp>
      <p:sp>
        <p:nvSpPr>
          <p:cNvPr id="9" name="Shape 7"/>
          <p:cNvSpPr/>
          <p:nvPr/>
        </p:nvSpPr>
        <p:spPr>
          <a:xfrm>
            <a:off x="6803136" y="2322576"/>
            <a:ext cx="4791456" cy="859536"/>
          </a:xfrm>
          <a:prstGeom prst="roundRect">
            <a:avLst>
              <a:gd name="adj" fmla="val 9574"/>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10" name="Text 8"/>
          <p:cNvSpPr/>
          <p:nvPr/>
        </p:nvSpPr>
        <p:spPr>
          <a:xfrm>
            <a:off x="7004304" y="2414016"/>
            <a:ext cx="1280160" cy="274320"/>
          </a:xfrm>
          <a:prstGeom prst="rect">
            <a:avLst/>
          </a:prstGeom>
          <a:noFill/>
          <a:ln/>
        </p:spPr>
        <p:txBody>
          <a:bodyPr wrap="square" lIns="0" tIns="0" rIns="0" bIns="0" rtlCol="0" anchor="ctr"/>
          <a:lstStyle/>
          <a:p>
            <a:pPr marL="0" indent="0">
              <a:buNone/>
            </a:pPr>
            <a:r>
              <a:rPr lang="en-US" sz="1200" b="1" dirty="0">
                <a:solidFill>
                  <a:srgbClr val="C97A1E"/>
                </a:solidFill>
                <a:latin typeface="Calibri" pitchFamily="34" charset="0"/>
                <a:ea typeface="Calibri" pitchFamily="34" charset="-122"/>
                <a:cs typeface="Calibri" pitchFamily="34" charset="-120"/>
              </a:rPr>
              <a:t>Exercise 2</a:t>
            </a:r>
            <a:endParaRPr lang="en-US" sz="1200" dirty="0"/>
          </a:p>
        </p:txBody>
      </p:sp>
      <p:sp>
        <p:nvSpPr>
          <p:cNvPr id="11" name="Text 9"/>
          <p:cNvSpPr/>
          <p:nvPr/>
        </p:nvSpPr>
        <p:spPr>
          <a:xfrm>
            <a:off x="7004304" y="2670048"/>
            <a:ext cx="4389120" cy="475488"/>
          </a:xfrm>
          <a:prstGeom prst="rect">
            <a:avLst/>
          </a:prstGeom>
          <a:noFill/>
          <a:ln/>
        </p:spPr>
        <p:txBody>
          <a:bodyPr wrap="square" lIns="0" tIns="0" rIns="0" bIns="0" rtlCol="0" anchor="t"/>
          <a:lstStyle/>
          <a:p>
            <a:pPr marL="0" indent="0">
              <a:buNone/>
            </a:pPr>
            <a:r>
              <a:rPr lang="en-US" sz="1100" dirty="0">
                <a:solidFill>
                  <a:srgbClr val="22354F"/>
                </a:solidFill>
                <a:latin typeface="Calibri" pitchFamily="34" charset="0"/>
                <a:ea typeface="Calibri" pitchFamily="34" charset="-122"/>
                <a:cs typeface="Calibri" pitchFamily="34" charset="-120"/>
              </a:rPr>
              <a:t>Set f0 to 5 kHz, exactly fₛ/2, and vary the start phase. Explain why the sampled amplitude changes.</a:t>
            </a:r>
            <a:endParaRPr lang="en-US" sz="1100" dirty="0"/>
          </a:p>
        </p:txBody>
      </p:sp>
      <p:sp>
        <p:nvSpPr>
          <p:cNvPr id="12" name="Shape 10"/>
          <p:cNvSpPr/>
          <p:nvPr/>
        </p:nvSpPr>
        <p:spPr>
          <a:xfrm>
            <a:off x="6803136" y="3255264"/>
            <a:ext cx="4791456" cy="859536"/>
          </a:xfrm>
          <a:prstGeom prst="roundRect">
            <a:avLst>
              <a:gd name="adj" fmla="val 9574"/>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13" name="Text 11"/>
          <p:cNvSpPr/>
          <p:nvPr/>
        </p:nvSpPr>
        <p:spPr>
          <a:xfrm>
            <a:off x="7004304" y="3346704"/>
            <a:ext cx="1280160" cy="274320"/>
          </a:xfrm>
          <a:prstGeom prst="rect">
            <a:avLst/>
          </a:prstGeom>
          <a:noFill/>
          <a:ln/>
        </p:spPr>
        <p:txBody>
          <a:bodyPr wrap="square" lIns="0" tIns="0" rIns="0" bIns="0" rtlCol="0" anchor="ctr"/>
          <a:lstStyle/>
          <a:p>
            <a:pPr marL="0" indent="0">
              <a:buNone/>
            </a:pPr>
            <a:r>
              <a:rPr lang="en-US" sz="1200" b="1" dirty="0">
                <a:solidFill>
                  <a:srgbClr val="2E7D5B"/>
                </a:solidFill>
                <a:latin typeface="Calibri" pitchFamily="34" charset="0"/>
                <a:ea typeface="Calibri" pitchFamily="34" charset="-122"/>
                <a:cs typeface="Calibri" pitchFamily="34" charset="-120"/>
              </a:rPr>
              <a:t>Exercise 3</a:t>
            </a:r>
            <a:endParaRPr lang="en-US" sz="1200" dirty="0"/>
          </a:p>
        </p:txBody>
      </p:sp>
      <p:sp>
        <p:nvSpPr>
          <p:cNvPr id="14" name="Text 12"/>
          <p:cNvSpPr/>
          <p:nvPr/>
        </p:nvSpPr>
        <p:spPr>
          <a:xfrm>
            <a:off x="7004304" y="3602736"/>
            <a:ext cx="4389120" cy="475488"/>
          </a:xfrm>
          <a:prstGeom prst="rect">
            <a:avLst/>
          </a:prstGeom>
          <a:noFill/>
          <a:ln/>
        </p:spPr>
        <p:txBody>
          <a:bodyPr wrap="square" lIns="0" tIns="0" rIns="0" bIns="0" rtlCol="0" anchor="t"/>
          <a:lstStyle/>
          <a:p>
            <a:pPr marL="0" indent="0">
              <a:buNone/>
            </a:pPr>
            <a:r>
              <a:rPr lang="en-US" sz="1100" dirty="0">
                <a:solidFill>
                  <a:srgbClr val="22354F"/>
                </a:solidFill>
                <a:latin typeface="Calibri" pitchFamily="34" charset="0"/>
                <a:ea typeface="Calibri" pitchFamily="34" charset="-122"/>
                <a:cs typeface="Calibri" pitchFamily="34" charset="-120"/>
              </a:rPr>
              <a:t>Quantize the samples to 4 bits with round(x*8)/8 and plot the error. Confirm it stays within ±Δ/2.</a:t>
            </a:r>
            <a:endParaRPr lang="en-US" sz="1100" dirty="0"/>
          </a:p>
        </p:txBody>
      </p:sp>
      <p:sp>
        <p:nvSpPr>
          <p:cNvPr id="15" name="Shape 13"/>
          <p:cNvSpPr/>
          <p:nvPr/>
        </p:nvSpPr>
        <p:spPr>
          <a:xfrm>
            <a:off x="6803136" y="4187952"/>
            <a:ext cx="4791456" cy="859536"/>
          </a:xfrm>
          <a:prstGeom prst="roundRect">
            <a:avLst>
              <a:gd name="adj" fmla="val 9574"/>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16" name="Text 14"/>
          <p:cNvSpPr/>
          <p:nvPr/>
        </p:nvSpPr>
        <p:spPr>
          <a:xfrm>
            <a:off x="7004304" y="4279392"/>
            <a:ext cx="1280160" cy="274320"/>
          </a:xfrm>
          <a:prstGeom prst="rect">
            <a:avLst/>
          </a:prstGeom>
          <a:noFill/>
          <a:ln/>
        </p:spPr>
        <p:txBody>
          <a:bodyPr wrap="square" lIns="0" tIns="0" rIns="0" bIns="0" rtlCol="0" anchor="ctr"/>
          <a:lstStyle/>
          <a:p>
            <a:pPr marL="0" indent="0">
              <a:buNone/>
            </a:pPr>
            <a:r>
              <a:rPr lang="en-US" sz="1200" b="1" dirty="0">
                <a:solidFill>
                  <a:srgbClr val="B23A48"/>
                </a:solidFill>
                <a:latin typeface="Calibri" pitchFamily="34" charset="0"/>
                <a:ea typeface="Calibri" pitchFamily="34" charset="-122"/>
                <a:cs typeface="Calibri" pitchFamily="34" charset="-120"/>
              </a:rPr>
              <a:t>Exercise 4</a:t>
            </a:r>
            <a:endParaRPr lang="en-US" sz="1200" dirty="0"/>
          </a:p>
        </p:txBody>
      </p:sp>
      <p:sp>
        <p:nvSpPr>
          <p:cNvPr id="17" name="Text 15"/>
          <p:cNvSpPr/>
          <p:nvPr/>
        </p:nvSpPr>
        <p:spPr>
          <a:xfrm>
            <a:off x="7004304" y="4535424"/>
            <a:ext cx="4389120" cy="475488"/>
          </a:xfrm>
          <a:prstGeom prst="rect">
            <a:avLst/>
          </a:prstGeom>
          <a:noFill/>
          <a:ln/>
        </p:spPr>
        <p:txBody>
          <a:bodyPr wrap="square" lIns="0" tIns="0" rIns="0" bIns="0" rtlCol="0" anchor="t"/>
          <a:lstStyle/>
          <a:p>
            <a:pPr marL="0" indent="0">
              <a:buNone/>
            </a:pPr>
            <a:r>
              <a:rPr lang="en-US" sz="1100" dirty="0">
                <a:solidFill>
                  <a:srgbClr val="22354F"/>
                </a:solidFill>
                <a:latin typeface="Calibri" pitchFamily="34" charset="0"/>
                <a:ea typeface="Calibri" pitchFamily="34" charset="-122"/>
                <a:cs typeface="Calibri" pitchFamily="34" charset="-120"/>
              </a:rPr>
              <a:t>Reconstruct with interp1 using linear interpolation and compare against the sinc formula of equation 4.6.</a:t>
            </a:r>
            <a:endParaRPr lang="en-US" sz="1100" dirty="0"/>
          </a:p>
        </p:txBody>
      </p:sp>
      <p:sp>
        <p:nvSpPr>
          <p:cNvPr id="18" name="Shape 16"/>
          <p:cNvSpPr/>
          <p:nvPr/>
        </p:nvSpPr>
        <p:spPr>
          <a:xfrm>
            <a:off x="566928" y="5230368"/>
            <a:ext cx="11027664" cy="676656"/>
          </a:xfrm>
          <a:prstGeom prst="roundRect">
            <a:avLst>
              <a:gd name="adj" fmla="val 10811"/>
            </a:avLst>
          </a:prstGeom>
          <a:solidFill>
            <a:srgbClr val="EDF2F5"/>
          </a:solidFill>
          <a:ln w="13970">
            <a:solidFill>
              <a:srgbClr val="C97A1E"/>
            </a:solidFill>
            <a:prstDash val="solid"/>
          </a:ln>
        </p:spPr>
      </p:sp>
      <p:sp>
        <p:nvSpPr>
          <p:cNvPr id="19" name="Text 17"/>
          <p:cNvSpPr/>
          <p:nvPr/>
        </p:nvSpPr>
        <p:spPr>
          <a:xfrm>
            <a:off x="786384" y="5230368"/>
            <a:ext cx="10588752" cy="676656"/>
          </a:xfrm>
          <a:prstGeom prst="rect">
            <a:avLst/>
          </a:prstGeom>
          <a:noFill/>
          <a:ln/>
        </p:spPr>
        <p:txBody>
          <a:bodyPr wrap="square" lIns="0" tIns="0" rIns="0" bIns="0" rtlCol="0" anchor="ctr"/>
          <a:lstStyle/>
          <a:p>
            <a:pPr marL="0" indent="0">
              <a:buNone/>
            </a:pPr>
            <a:r>
              <a:rPr lang="en-US" sz="1150" b="1" dirty="0">
                <a:solidFill>
                  <a:srgbClr val="C97A1E"/>
                </a:solidFill>
                <a:latin typeface="Calibri" pitchFamily="34" charset="0"/>
                <a:ea typeface="Calibri" pitchFamily="34" charset="-122"/>
                <a:cs typeface="Calibri" pitchFamily="34" charset="-120"/>
              </a:rPr>
              <a:t>Key point   </a:t>
            </a:r>
            <a:r>
              <a:rPr lang="en-US" sz="1300" dirty="0">
                <a:solidFill>
                  <a:srgbClr val="22354F"/>
                </a:solidFill>
                <a:latin typeface="Calibri" pitchFamily="34" charset="0"/>
                <a:ea typeface="Calibri" pitchFamily="34" charset="-122"/>
                <a:cs typeface="Calibri" pitchFamily="34" charset="-120"/>
              </a:rPr>
              <a:t>Exercise 2 is the edge case in the sampling theorem made concrete. At exactly fₛ/2 the recovered amplitude depends on phase, which is why the inequality in the theorem is strict.</a:t>
            </a:r>
            <a:endParaRPr lang="en-US" sz="1150" dirty="0"/>
          </a:p>
        </p:txBody>
      </p:sp>
      <p:sp>
        <p:nvSpPr>
          <p:cNvPr id="20" name="Text 18"/>
          <p:cNvSpPr/>
          <p:nvPr/>
        </p:nvSpPr>
        <p:spPr>
          <a:xfrm>
            <a:off x="566928" y="6473952"/>
            <a:ext cx="8595360" cy="237744"/>
          </a:xfrm>
          <a:prstGeom prst="rect">
            <a:avLst/>
          </a:prstGeom>
          <a:noFill/>
          <a:ln/>
        </p:spPr>
        <p:txBody>
          <a:bodyPr wrap="square" lIns="0" tIns="0" rIns="0" bIns="0" rtlCol="0" anchor="ctr"/>
          <a:lstStyle/>
          <a:p>
            <a:pPr marL="0" indent="0">
              <a:buNone/>
            </a:pPr>
            <a:r>
              <a:rPr lang="en-US" sz="900" dirty="0">
                <a:solidFill>
                  <a:srgbClr val="5A6B7D"/>
                </a:solidFill>
                <a:latin typeface="Calibri" pitchFamily="34" charset="0"/>
                <a:ea typeface="Calibri" pitchFamily="34" charset="-122"/>
                <a:cs typeface="Calibri" pitchFamily="34" charset="-120"/>
              </a:rPr>
              <a:t>CSE 5112  ·  Module 1  ·  Foundations of DSP</a:t>
            </a:r>
            <a:endParaRPr lang="en-US" sz="900" dirty="0"/>
          </a:p>
        </p:txBody>
      </p:sp>
      <p:sp>
        <p:nvSpPr>
          <p:cNvPr id="21" name="Text 19"/>
          <p:cNvSpPr/>
          <p:nvPr/>
        </p:nvSpPr>
        <p:spPr>
          <a:xfrm>
            <a:off x="10680192" y="6473952"/>
            <a:ext cx="914400" cy="237744"/>
          </a:xfrm>
          <a:prstGeom prst="rect">
            <a:avLst/>
          </a:prstGeom>
          <a:noFill/>
          <a:ln/>
        </p:spPr>
        <p:txBody>
          <a:bodyPr wrap="square" lIns="0" tIns="0" rIns="0" bIns="0" rtlCol="0" anchor="ctr"/>
          <a:lstStyle/>
          <a:p>
            <a:pPr marL="0" indent="0" algn="r">
              <a:buNone/>
            </a:pPr>
            <a:r>
              <a:rPr lang="en-US" sz="900" dirty="0">
                <a:solidFill>
                  <a:srgbClr val="5A6B7D"/>
                </a:solidFill>
                <a:latin typeface="Calibri" pitchFamily="34" charset="0"/>
                <a:ea typeface="Calibri" pitchFamily="34" charset="-122"/>
                <a:cs typeface="Calibri" pitchFamily="34" charset="-120"/>
              </a:rPr>
              <a:t>73</a:t>
            </a:r>
            <a:endParaRPr lang="en-US" sz="900"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7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66928" y="365760"/>
            <a:ext cx="11027664" cy="566928"/>
          </a:xfrm>
          <a:prstGeom prst="rect">
            <a:avLst/>
          </a:prstGeom>
          <a:noFill/>
          <a:ln/>
        </p:spPr>
        <p:txBody>
          <a:bodyPr wrap="square" lIns="0" tIns="0" rIns="0" bIns="0" rtlCol="0" anchor="ctr"/>
          <a:lstStyle/>
          <a:p>
            <a:pPr marL="0" indent="0">
              <a:buNone/>
            </a:pPr>
            <a:r>
              <a:rPr lang="en-US" sz="2900" b="1" dirty="0">
                <a:solidFill>
                  <a:srgbClr val="16243D"/>
                </a:solidFill>
                <a:latin typeface="Cambria" pitchFamily="34" charset="0"/>
                <a:ea typeface="Cambria" pitchFamily="34" charset="-122"/>
                <a:cs typeface="Cambria" pitchFamily="34" charset="-120"/>
              </a:rPr>
              <a:t>Module 1 in one page</a:t>
            </a:r>
            <a:endParaRPr lang="en-US" sz="2900" dirty="0"/>
          </a:p>
        </p:txBody>
      </p:sp>
      <p:sp>
        <p:nvSpPr>
          <p:cNvPr id="3" name="Text 1"/>
          <p:cNvSpPr/>
          <p:nvPr/>
        </p:nvSpPr>
        <p:spPr>
          <a:xfrm>
            <a:off x="566928" y="914400"/>
            <a:ext cx="11027664" cy="347472"/>
          </a:xfrm>
          <a:prstGeom prst="rect">
            <a:avLst/>
          </a:prstGeom>
          <a:noFill/>
          <a:ln/>
        </p:spPr>
        <p:txBody>
          <a:bodyPr wrap="square" lIns="0" tIns="0" rIns="0" bIns="0" rtlCol="0" anchor="ctr"/>
          <a:lstStyle/>
          <a:p>
            <a:pPr marL="0" indent="0">
              <a:buNone/>
            </a:pPr>
            <a:r>
              <a:rPr lang="en-US" sz="1350" dirty="0">
                <a:solidFill>
                  <a:srgbClr val="43596E"/>
                </a:solidFill>
                <a:latin typeface="Calibri" pitchFamily="34" charset="0"/>
                <a:ea typeface="Calibri" pitchFamily="34" charset="-122"/>
                <a:cs typeface="Calibri" pitchFamily="34" charset="-120"/>
              </a:rPr>
              <a:t>Six results. If you keep only these, you are ready for Module 2.</a:t>
            </a:r>
            <a:endParaRPr lang="en-US" sz="1350" dirty="0"/>
          </a:p>
        </p:txBody>
      </p:sp>
      <p:sp>
        <p:nvSpPr>
          <p:cNvPr id="4" name="Shape 2"/>
          <p:cNvSpPr/>
          <p:nvPr/>
        </p:nvSpPr>
        <p:spPr>
          <a:xfrm>
            <a:off x="566928" y="1389888"/>
            <a:ext cx="11027664" cy="694944"/>
          </a:xfrm>
          <a:prstGeom prst="roundRect">
            <a:avLst>
              <a:gd name="adj" fmla="val 11842"/>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5" name="Shape 3"/>
          <p:cNvSpPr/>
          <p:nvPr/>
        </p:nvSpPr>
        <p:spPr>
          <a:xfrm>
            <a:off x="768096" y="1545336"/>
            <a:ext cx="384048" cy="384048"/>
          </a:xfrm>
          <a:prstGeom prst="ellipse">
            <a:avLst/>
          </a:prstGeom>
          <a:solidFill>
            <a:srgbClr val="5A6B7D"/>
          </a:solidFill>
          <a:ln w="12700">
            <a:solidFill>
              <a:srgbClr val="333333"/>
            </a:solidFill>
            <a:prstDash val="solid"/>
          </a:ln>
        </p:spPr>
      </p:sp>
      <p:sp>
        <p:nvSpPr>
          <p:cNvPr id="6" name="Text 4"/>
          <p:cNvSpPr/>
          <p:nvPr/>
        </p:nvSpPr>
        <p:spPr>
          <a:xfrm>
            <a:off x="768096" y="1545336"/>
            <a:ext cx="384048" cy="384048"/>
          </a:xfrm>
          <a:prstGeom prst="rect">
            <a:avLst/>
          </a:prstGeom>
          <a:noFill/>
          <a:ln/>
        </p:spPr>
        <p:txBody>
          <a:bodyPr wrap="square" lIns="0" tIns="0" rIns="0" bIns="0"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1</a:t>
            </a:r>
            <a:endParaRPr lang="en-US" sz="1250" dirty="0"/>
          </a:p>
        </p:txBody>
      </p:sp>
      <p:sp>
        <p:nvSpPr>
          <p:cNvPr id="7" name="Text 5"/>
          <p:cNvSpPr/>
          <p:nvPr/>
        </p:nvSpPr>
        <p:spPr>
          <a:xfrm>
            <a:off x="1298448" y="1444752"/>
            <a:ext cx="5029200" cy="585216"/>
          </a:xfrm>
          <a:prstGeom prst="rect">
            <a:avLst/>
          </a:prstGeom>
          <a:noFill/>
          <a:ln/>
        </p:spPr>
        <p:txBody>
          <a:bodyPr wrap="square" lIns="0" tIns="0" rIns="0" bIns="0" rtlCol="0" anchor="ctr"/>
          <a:lstStyle/>
          <a:p>
            <a:pPr marL="0" indent="0">
              <a:buNone/>
            </a:pPr>
            <a:r>
              <a:rPr lang="en-US" sz="1300" b="1" dirty="0">
                <a:solidFill>
                  <a:srgbClr val="16243D"/>
                </a:solidFill>
                <a:latin typeface="Calibri" pitchFamily="34" charset="0"/>
                <a:ea typeface="Calibri" pitchFamily="34" charset="-122"/>
                <a:cs typeface="Calibri" pitchFamily="34" charset="-120"/>
              </a:rPr>
              <a:t>A signal is something that changes; a system turns one into another</a:t>
            </a:r>
            <a:endParaRPr lang="en-US" sz="1300" dirty="0"/>
          </a:p>
        </p:txBody>
      </p:sp>
      <p:sp>
        <p:nvSpPr>
          <p:cNvPr id="8" name="Shape 6"/>
          <p:cNvSpPr/>
          <p:nvPr/>
        </p:nvSpPr>
        <p:spPr>
          <a:xfrm>
            <a:off x="6437376" y="1563624"/>
            <a:ext cx="1042416" cy="347472"/>
          </a:xfrm>
          <a:prstGeom prst="roundRect">
            <a:avLst>
              <a:gd name="adj" fmla="val 15789"/>
            </a:avLst>
          </a:prstGeom>
          <a:solidFill>
            <a:srgbClr val="EDF2F5"/>
          </a:solidFill>
          <a:ln w="11430">
            <a:solidFill>
              <a:srgbClr val="5A6B7D"/>
            </a:solidFill>
            <a:prstDash val="solid"/>
          </a:ln>
        </p:spPr>
      </p:sp>
      <p:sp>
        <p:nvSpPr>
          <p:cNvPr id="9" name="Text 7"/>
          <p:cNvSpPr/>
          <p:nvPr/>
        </p:nvSpPr>
        <p:spPr>
          <a:xfrm>
            <a:off x="6437376" y="1563624"/>
            <a:ext cx="1042416" cy="347472"/>
          </a:xfrm>
          <a:prstGeom prst="rect">
            <a:avLst/>
          </a:prstGeom>
          <a:noFill/>
          <a:ln/>
        </p:spPr>
        <p:txBody>
          <a:bodyPr wrap="square" lIns="0" tIns="0" rIns="0" bIns="0" rtlCol="0" anchor="ctr"/>
          <a:lstStyle/>
          <a:p>
            <a:pPr marL="0" indent="0" algn="ctr">
              <a:buNone/>
            </a:pPr>
            <a:r>
              <a:rPr lang="en-US" sz="1000" b="1" dirty="0">
                <a:solidFill>
                  <a:srgbClr val="5A6B7D"/>
                </a:solidFill>
                <a:latin typeface="Calibri" pitchFamily="34" charset="0"/>
                <a:ea typeface="Calibri" pitchFamily="34" charset="-122"/>
                <a:cs typeface="Calibri" pitchFamily="34" charset="-120"/>
              </a:rPr>
              <a:t>Chapter 1</a:t>
            </a:r>
            <a:endParaRPr lang="en-US" sz="1000" dirty="0"/>
          </a:p>
        </p:txBody>
      </p:sp>
      <p:sp>
        <p:nvSpPr>
          <p:cNvPr id="10" name="Text 8"/>
          <p:cNvSpPr/>
          <p:nvPr/>
        </p:nvSpPr>
        <p:spPr>
          <a:xfrm>
            <a:off x="7626096" y="1444752"/>
            <a:ext cx="3767328" cy="585216"/>
          </a:xfrm>
          <a:prstGeom prst="rect">
            <a:avLst/>
          </a:prstGeom>
          <a:noFill/>
          <a:ln/>
        </p:spPr>
        <p:txBody>
          <a:bodyPr wrap="square" lIns="0" tIns="0" rIns="0" bIns="0" rtlCol="0" anchor="ctr"/>
          <a:lstStyle/>
          <a:p>
            <a:pPr marL="0" indent="0">
              <a:buNone/>
            </a:pPr>
            <a:r>
              <a:rPr lang="en-US" sz="1150" dirty="0">
                <a:solidFill>
                  <a:srgbClr val="22354F"/>
                </a:solidFill>
                <a:latin typeface="Calibri" pitchFamily="34" charset="0"/>
                <a:ea typeface="Calibri" pitchFamily="34" charset="-122"/>
                <a:cs typeface="Calibri" pitchFamily="34" charset="-120"/>
              </a:rPr>
              <a:t>Everything else is detail about which signals and which systems.</a:t>
            </a:r>
            <a:endParaRPr lang="en-US" sz="1150" dirty="0"/>
          </a:p>
        </p:txBody>
      </p:sp>
      <p:sp>
        <p:nvSpPr>
          <p:cNvPr id="11" name="Shape 9"/>
          <p:cNvSpPr/>
          <p:nvPr/>
        </p:nvSpPr>
        <p:spPr>
          <a:xfrm>
            <a:off x="566928" y="2176272"/>
            <a:ext cx="11027664" cy="694944"/>
          </a:xfrm>
          <a:prstGeom prst="roundRect">
            <a:avLst>
              <a:gd name="adj" fmla="val 11842"/>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12" name="Shape 10"/>
          <p:cNvSpPr/>
          <p:nvPr/>
        </p:nvSpPr>
        <p:spPr>
          <a:xfrm>
            <a:off x="768096" y="2331720"/>
            <a:ext cx="384048" cy="384048"/>
          </a:xfrm>
          <a:prstGeom prst="ellipse">
            <a:avLst/>
          </a:prstGeom>
          <a:solidFill>
            <a:srgbClr val="1C7293"/>
          </a:solidFill>
          <a:ln w="12700">
            <a:solidFill>
              <a:srgbClr val="333333"/>
            </a:solidFill>
            <a:prstDash val="solid"/>
          </a:ln>
        </p:spPr>
      </p:sp>
      <p:sp>
        <p:nvSpPr>
          <p:cNvPr id="13" name="Text 11"/>
          <p:cNvSpPr/>
          <p:nvPr/>
        </p:nvSpPr>
        <p:spPr>
          <a:xfrm>
            <a:off x="768096" y="2331720"/>
            <a:ext cx="384048" cy="384048"/>
          </a:xfrm>
          <a:prstGeom prst="rect">
            <a:avLst/>
          </a:prstGeom>
          <a:noFill/>
          <a:ln/>
        </p:spPr>
        <p:txBody>
          <a:bodyPr wrap="square" lIns="0" tIns="0" rIns="0" bIns="0"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2</a:t>
            </a:r>
            <a:endParaRPr lang="en-US" sz="1250" dirty="0"/>
          </a:p>
        </p:txBody>
      </p:sp>
      <p:sp>
        <p:nvSpPr>
          <p:cNvPr id="14" name="Text 12"/>
          <p:cNvSpPr/>
          <p:nvPr/>
        </p:nvSpPr>
        <p:spPr>
          <a:xfrm>
            <a:off x="1298448" y="2231136"/>
            <a:ext cx="5029200" cy="585216"/>
          </a:xfrm>
          <a:prstGeom prst="rect">
            <a:avLst/>
          </a:prstGeom>
          <a:noFill/>
          <a:ln/>
        </p:spPr>
        <p:txBody>
          <a:bodyPr wrap="square" lIns="0" tIns="0" rIns="0" bIns="0" rtlCol="0" anchor="ctr"/>
          <a:lstStyle/>
          <a:p>
            <a:pPr marL="0" indent="0">
              <a:buNone/>
            </a:pPr>
            <a:r>
              <a:rPr lang="en-US" sz="1300" b="1" dirty="0">
                <a:solidFill>
                  <a:srgbClr val="16243D"/>
                </a:solidFill>
                <a:latin typeface="Calibri" pitchFamily="34" charset="0"/>
                <a:ea typeface="Calibri" pitchFamily="34" charset="-122"/>
                <a:cs typeface="Calibri" pitchFamily="34" charset="-120"/>
              </a:rPr>
              <a:t>Combining in time is just multiplying in frequency</a:t>
            </a:r>
            <a:endParaRPr lang="en-US" sz="1300" dirty="0"/>
          </a:p>
        </p:txBody>
      </p:sp>
      <p:sp>
        <p:nvSpPr>
          <p:cNvPr id="15" name="Shape 13"/>
          <p:cNvSpPr/>
          <p:nvPr/>
        </p:nvSpPr>
        <p:spPr>
          <a:xfrm>
            <a:off x="6437376" y="2350008"/>
            <a:ext cx="1042416" cy="347472"/>
          </a:xfrm>
          <a:prstGeom prst="roundRect">
            <a:avLst>
              <a:gd name="adj" fmla="val 15789"/>
            </a:avLst>
          </a:prstGeom>
          <a:solidFill>
            <a:srgbClr val="EDF2F5"/>
          </a:solidFill>
          <a:ln w="11430">
            <a:solidFill>
              <a:srgbClr val="1C7293"/>
            </a:solidFill>
            <a:prstDash val="solid"/>
          </a:ln>
        </p:spPr>
      </p:sp>
      <p:sp>
        <p:nvSpPr>
          <p:cNvPr id="16" name="Text 14"/>
          <p:cNvSpPr/>
          <p:nvPr/>
        </p:nvSpPr>
        <p:spPr>
          <a:xfrm>
            <a:off x="6437376" y="2350008"/>
            <a:ext cx="1042416" cy="347472"/>
          </a:xfrm>
          <a:prstGeom prst="rect">
            <a:avLst/>
          </a:prstGeom>
          <a:noFill/>
          <a:ln/>
        </p:spPr>
        <p:txBody>
          <a:bodyPr wrap="square" lIns="0" tIns="0" rIns="0" bIns="0" rtlCol="0" anchor="ctr"/>
          <a:lstStyle/>
          <a:p>
            <a:pPr marL="0" indent="0" algn="ctr">
              <a:buNone/>
            </a:pPr>
            <a:r>
              <a:rPr lang="en-US" sz="1000" b="1" dirty="0">
                <a:solidFill>
                  <a:srgbClr val="1C7293"/>
                </a:solidFill>
                <a:latin typeface="Calibri" pitchFamily="34" charset="0"/>
                <a:ea typeface="Calibri" pitchFamily="34" charset="-122"/>
                <a:cs typeface="Calibri" pitchFamily="34" charset="-120"/>
              </a:rPr>
              <a:t>Chapter 2</a:t>
            </a:r>
            <a:endParaRPr lang="en-US" sz="1000" dirty="0"/>
          </a:p>
        </p:txBody>
      </p:sp>
      <p:sp>
        <p:nvSpPr>
          <p:cNvPr id="17" name="Text 15"/>
          <p:cNvSpPr/>
          <p:nvPr/>
        </p:nvSpPr>
        <p:spPr>
          <a:xfrm>
            <a:off x="7626096" y="2231136"/>
            <a:ext cx="3767328" cy="585216"/>
          </a:xfrm>
          <a:prstGeom prst="rect">
            <a:avLst/>
          </a:prstGeom>
          <a:noFill/>
          <a:ln/>
        </p:spPr>
        <p:txBody>
          <a:bodyPr wrap="square" lIns="0" tIns="0" rIns="0" bIns="0" rtlCol="0" anchor="ctr"/>
          <a:lstStyle/>
          <a:p>
            <a:pPr marL="0" indent="0">
              <a:buNone/>
            </a:pPr>
            <a:r>
              <a:rPr lang="en-US" sz="1150" dirty="0">
                <a:solidFill>
                  <a:srgbClr val="22354F"/>
                </a:solidFill>
                <a:latin typeface="Calibri" pitchFamily="34" charset="0"/>
                <a:ea typeface="Calibri" pitchFamily="34" charset="-122"/>
                <a:cs typeface="Calibri" pitchFamily="34" charset="-120"/>
              </a:rPr>
              <a:t>This is the reason we bother with frequency at all.</a:t>
            </a:r>
            <a:endParaRPr lang="en-US" sz="1150" dirty="0"/>
          </a:p>
        </p:txBody>
      </p:sp>
      <p:sp>
        <p:nvSpPr>
          <p:cNvPr id="18" name="Shape 16"/>
          <p:cNvSpPr/>
          <p:nvPr/>
        </p:nvSpPr>
        <p:spPr>
          <a:xfrm>
            <a:off x="566928" y="2962656"/>
            <a:ext cx="11027664" cy="694944"/>
          </a:xfrm>
          <a:prstGeom prst="roundRect">
            <a:avLst>
              <a:gd name="adj" fmla="val 11842"/>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19" name="Shape 17"/>
          <p:cNvSpPr/>
          <p:nvPr/>
        </p:nvSpPr>
        <p:spPr>
          <a:xfrm>
            <a:off x="768096" y="3118104"/>
            <a:ext cx="384048" cy="384048"/>
          </a:xfrm>
          <a:prstGeom prst="ellipse">
            <a:avLst/>
          </a:prstGeom>
          <a:solidFill>
            <a:srgbClr val="C97A1E"/>
          </a:solidFill>
          <a:ln w="12700">
            <a:solidFill>
              <a:srgbClr val="333333"/>
            </a:solidFill>
            <a:prstDash val="solid"/>
          </a:ln>
        </p:spPr>
      </p:sp>
      <p:sp>
        <p:nvSpPr>
          <p:cNvPr id="20" name="Text 18"/>
          <p:cNvSpPr/>
          <p:nvPr/>
        </p:nvSpPr>
        <p:spPr>
          <a:xfrm>
            <a:off x="768096" y="3118104"/>
            <a:ext cx="384048" cy="384048"/>
          </a:xfrm>
          <a:prstGeom prst="rect">
            <a:avLst/>
          </a:prstGeom>
          <a:noFill/>
          <a:ln/>
        </p:spPr>
        <p:txBody>
          <a:bodyPr wrap="square" lIns="0" tIns="0" rIns="0" bIns="0"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3</a:t>
            </a:r>
            <a:endParaRPr lang="en-US" sz="1250" dirty="0"/>
          </a:p>
        </p:txBody>
      </p:sp>
      <p:sp>
        <p:nvSpPr>
          <p:cNvPr id="21" name="Text 19"/>
          <p:cNvSpPr/>
          <p:nvPr/>
        </p:nvSpPr>
        <p:spPr>
          <a:xfrm>
            <a:off x="1298448" y="3017520"/>
            <a:ext cx="5029200" cy="585216"/>
          </a:xfrm>
          <a:prstGeom prst="rect">
            <a:avLst/>
          </a:prstGeom>
          <a:noFill/>
          <a:ln/>
        </p:spPr>
        <p:txBody>
          <a:bodyPr wrap="square" lIns="0" tIns="0" rIns="0" bIns="0" rtlCol="0" anchor="ctr"/>
          <a:lstStyle/>
          <a:p>
            <a:pPr marL="0" indent="0">
              <a:buNone/>
            </a:pPr>
            <a:r>
              <a:rPr lang="en-US" sz="1300" b="1" dirty="0">
                <a:solidFill>
                  <a:srgbClr val="16243D"/>
                </a:solidFill>
                <a:latin typeface="Calibri" pitchFamily="34" charset="0"/>
                <a:ea typeface="Calibri" pitchFamily="34" charset="-122"/>
                <a:cs typeface="Calibri" pitchFamily="34" charset="-120"/>
              </a:rPr>
              <a:t>A discrete cosine does not always repeat</a:t>
            </a:r>
            <a:endParaRPr lang="en-US" sz="1300" dirty="0"/>
          </a:p>
        </p:txBody>
      </p:sp>
      <p:sp>
        <p:nvSpPr>
          <p:cNvPr id="22" name="Shape 20"/>
          <p:cNvSpPr/>
          <p:nvPr/>
        </p:nvSpPr>
        <p:spPr>
          <a:xfrm>
            <a:off x="6437376" y="3136392"/>
            <a:ext cx="1042416" cy="347472"/>
          </a:xfrm>
          <a:prstGeom prst="roundRect">
            <a:avLst>
              <a:gd name="adj" fmla="val 15789"/>
            </a:avLst>
          </a:prstGeom>
          <a:solidFill>
            <a:srgbClr val="EDF2F5"/>
          </a:solidFill>
          <a:ln w="11430">
            <a:solidFill>
              <a:srgbClr val="C97A1E"/>
            </a:solidFill>
            <a:prstDash val="solid"/>
          </a:ln>
        </p:spPr>
      </p:sp>
      <p:sp>
        <p:nvSpPr>
          <p:cNvPr id="23" name="Text 21"/>
          <p:cNvSpPr/>
          <p:nvPr/>
        </p:nvSpPr>
        <p:spPr>
          <a:xfrm>
            <a:off x="6437376" y="3136392"/>
            <a:ext cx="1042416" cy="347472"/>
          </a:xfrm>
          <a:prstGeom prst="rect">
            <a:avLst/>
          </a:prstGeom>
          <a:noFill/>
          <a:ln/>
        </p:spPr>
        <p:txBody>
          <a:bodyPr wrap="square" lIns="0" tIns="0" rIns="0" bIns="0" rtlCol="0" anchor="ctr"/>
          <a:lstStyle/>
          <a:p>
            <a:pPr marL="0" indent="0" algn="ctr">
              <a:buNone/>
            </a:pPr>
            <a:r>
              <a:rPr lang="en-US" sz="1000" b="1" dirty="0">
                <a:solidFill>
                  <a:srgbClr val="C97A1E"/>
                </a:solidFill>
                <a:latin typeface="Calibri" pitchFamily="34" charset="0"/>
                <a:ea typeface="Calibri" pitchFamily="34" charset="-122"/>
                <a:cs typeface="Calibri" pitchFamily="34" charset="-120"/>
              </a:rPr>
              <a:t>Chapter 3</a:t>
            </a:r>
            <a:endParaRPr lang="en-US" sz="1000" dirty="0"/>
          </a:p>
        </p:txBody>
      </p:sp>
      <p:sp>
        <p:nvSpPr>
          <p:cNvPr id="24" name="Text 22"/>
          <p:cNvSpPr/>
          <p:nvPr/>
        </p:nvSpPr>
        <p:spPr>
          <a:xfrm>
            <a:off x="7626096" y="3017520"/>
            <a:ext cx="3767328" cy="585216"/>
          </a:xfrm>
          <a:prstGeom prst="rect">
            <a:avLst/>
          </a:prstGeom>
          <a:noFill/>
          <a:ln/>
        </p:spPr>
        <p:txBody>
          <a:bodyPr wrap="square" lIns="0" tIns="0" rIns="0" bIns="0" rtlCol="0" anchor="ctr"/>
          <a:lstStyle/>
          <a:p>
            <a:pPr marL="0" indent="0">
              <a:buNone/>
            </a:pPr>
            <a:r>
              <a:rPr lang="en-US" sz="1150" dirty="0">
                <a:solidFill>
                  <a:srgbClr val="22354F"/>
                </a:solidFill>
                <a:latin typeface="Calibri" pitchFamily="34" charset="0"/>
                <a:ea typeface="Calibri" pitchFamily="34" charset="-122"/>
                <a:cs typeface="Calibri" pitchFamily="34" charset="-120"/>
              </a:rPr>
              <a:t>Discrete time does not simply copy the rules you already know.</a:t>
            </a:r>
            <a:endParaRPr lang="en-US" sz="1150" dirty="0"/>
          </a:p>
        </p:txBody>
      </p:sp>
      <p:sp>
        <p:nvSpPr>
          <p:cNvPr id="25" name="Shape 23"/>
          <p:cNvSpPr/>
          <p:nvPr/>
        </p:nvSpPr>
        <p:spPr>
          <a:xfrm>
            <a:off x="566928" y="3749040"/>
            <a:ext cx="11027664" cy="694944"/>
          </a:xfrm>
          <a:prstGeom prst="roundRect">
            <a:avLst>
              <a:gd name="adj" fmla="val 11842"/>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26" name="Shape 24"/>
          <p:cNvSpPr/>
          <p:nvPr/>
        </p:nvSpPr>
        <p:spPr>
          <a:xfrm>
            <a:off x="768096" y="3904488"/>
            <a:ext cx="384048" cy="384048"/>
          </a:xfrm>
          <a:prstGeom prst="ellipse">
            <a:avLst/>
          </a:prstGeom>
          <a:solidFill>
            <a:srgbClr val="B23A48"/>
          </a:solidFill>
          <a:ln w="12700">
            <a:solidFill>
              <a:srgbClr val="333333"/>
            </a:solidFill>
            <a:prstDash val="solid"/>
          </a:ln>
        </p:spPr>
      </p:sp>
      <p:sp>
        <p:nvSpPr>
          <p:cNvPr id="27" name="Text 25"/>
          <p:cNvSpPr/>
          <p:nvPr/>
        </p:nvSpPr>
        <p:spPr>
          <a:xfrm>
            <a:off x="768096" y="3904488"/>
            <a:ext cx="384048" cy="384048"/>
          </a:xfrm>
          <a:prstGeom prst="rect">
            <a:avLst/>
          </a:prstGeom>
          <a:noFill/>
          <a:ln/>
        </p:spPr>
        <p:txBody>
          <a:bodyPr wrap="square" lIns="0" tIns="0" rIns="0" bIns="0"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4</a:t>
            </a:r>
            <a:endParaRPr lang="en-US" sz="1250" dirty="0"/>
          </a:p>
        </p:txBody>
      </p:sp>
      <p:sp>
        <p:nvSpPr>
          <p:cNvPr id="28" name="Text 26"/>
          <p:cNvSpPr/>
          <p:nvPr/>
        </p:nvSpPr>
        <p:spPr>
          <a:xfrm>
            <a:off x="1298448" y="3803904"/>
            <a:ext cx="5029200" cy="585216"/>
          </a:xfrm>
          <a:prstGeom prst="rect">
            <a:avLst/>
          </a:prstGeom>
          <a:noFill/>
          <a:ln/>
        </p:spPr>
        <p:txBody>
          <a:bodyPr wrap="square" lIns="0" tIns="0" rIns="0" bIns="0" rtlCol="0" anchor="ctr"/>
          <a:lstStyle/>
          <a:p>
            <a:pPr marL="0" indent="0">
              <a:buNone/>
            </a:pPr>
            <a:r>
              <a:rPr lang="en-US" sz="1300" b="1" dirty="0">
                <a:solidFill>
                  <a:srgbClr val="16243D"/>
                </a:solidFill>
                <a:latin typeface="Calibri" pitchFamily="34" charset="0"/>
                <a:ea typeface="Calibri" pitchFamily="34" charset="-122"/>
                <a:cs typeface="Calibri" pitchFamily="34" charset="-120"/>
              </a:rPr>
              <a:t>Linear plus time invariant gives you the convolution sum</a:t>
            </a:r>
            <a:endParaRPr lang="en-US" sz="1300" dirty="0"/>
          </a:p>
        </p:txBody>
      </p:sp>
      <p:sp>
        <p:nvSpPr>
          <p:cNvPr id="29" name="Shape 27"/>
          <p:cNvSpPr/>
          <p:nvPr/>
        </p:nvSpPr>
        <p:spPr>
          <a:xfrm>
            <a:off x="6437376" y="3922776"/>
            <a:ext cx="1042416" cy="347472"/>
          </a:xfrm>
          <a:prstGeom prst="roundRect">
            <a:avLst>
              <a:gd name="adj" fmla="val 15789"/>
            </a:avLst>
          </a:prstGeom>
          <a:solidFill>
            <a:srgbClr val="EDF2F5"/>
          </a:solidFill>
          <a:ln w="11430">
            <a:solidFill>
              <a:srgbClr val="B23A48"/>
            </a:solidFill>
            <a:prstDash val="solid"/>
          </a:ln>
        </p:spPr>
      </p:sp>
      <p:sp>
        <p:nvSpPr>
          <p:cNvPr id="30" name="Text 28"/>
          <p:cNvSpPr/>
          <p:nvPr/>
        </p:nvSpPr>
        <p:spPr>
          <a:xfrm>
            <a:off x="6437376" y="3922776"/>
            <a:ext cx="1042416" cy="347472"/>
          </a:xfrm>
          <a:prstGeom prst="rect">
            <a:avLst/>
          </a:prstGeom>
          <a:noFill/>
          <a:ln/>
        </p:spPr>
        <p:txBody>
          <a:bodyPr wrap="square" lIns="0" tIns="0" rIns="0" bIns="0" rtlCol="0" anchor="ctr"/>
          <a:lstStyle/>
          <a:p>
            <a:pPr marL="0" indent="0" algn="ctr">
              <a:buNone/>
            </a:pPr>
            <a:r>
              <a:rPr lang="en-US" sz="1000" b="1" dirty="0">
                <a:solidFill>
                  <a:srgbClr val="B23A48"/>
                </a:solidFill>
                <a:latin typeface="Calibri" pitchFamily="34" charset="0"/>
                <a:ea typeface="Calibri" pitchFamily="34" charset="-122"/>
                <a:cs typeface="Calibri" pitchFamily="34" charset="-120"/>
              </a:rPr>
              <a:t>Chapter 3</a:t>
            </a:r>
            <a:endParaRPr lang="en-US" sz="1000" dirty="0"/>
          </a:p>
        </p:txBody>
      </p:sp>
      <p:sp>
        <p:nvSpPr>
          <p:cNvPr id="31" name="Text 29"/>
          <p:cNvSpPr/>
          <p:nvPr/>
        </p:nvSpPr>
        <p:spPr>
          <a:xfrm>
            <a:off x="7626096" y="3803904"/>
            <a:ext cx="3767328" cy="585216"/>
          </a:xfrm>
          <a:prstGeom prst="rect">
            <a:avLst/>
          </a:prstGeom>
          <a:noFill/>
          <a:ln/>
        </p:spPr>
        <p:txBody>
          <a:bodyPr wrap="square" lIns="0" tIns="0" rIns="0" bIns="0" rtlCol="0" anchor="ctr"/>
          <a:lstStyle/>
          <a:p>
            <a:pPr marL="0" indent="0">
              <a:buNone/>
            </a:pPr>
            <a:r>
              <a:rPr lang="en-US" sz="1150" dirty="0">
                <a:solidFill>
                  <a:srgbClr val="22354F"/>
                </a:solidFill>
                <a:latin typeface="Calibri" pitchFamily="34" charset="0"/>
                <a:ea typeface="Calibri" pitchFamily="34" charset="-122"/>
                <a:cs typeface="Calibri" pitchFamily="34" charset="-120"/>
              </a:rPr>
              <a:t>One measured impulse response tells you everything about the system.</a:t>
            </a:r>
            <a:endParaRPr lang="en-US" sz="1150" dirty="0"/>
          </a:p>
        </p:txBody>
      </p:sp>
      <p:sp>
        <p:nvSpPr>
          <p:cNvPr id="32" name="Shape 30"/>
          <p:cNvSpPr/>
          <p:nvPr/>
        </p:nvSpPr>
        <p:spPr>
          <a:xfrm>
            <a:off x="566928" y="4535424"/>
            <a:ext cx="11027664" cy="694944"/>
          </a:xfrm>
          <a:prstGeom prst="roundRect">
            <a:avLst>
              <a:gd name="adj" fmla="val 11842"/>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33" name="Shape 31"/>
          <p:cNvSpPr/>
          <p:nvPr/>
        </p:nvSpPr>
        <p:spPr>
          <a:xfrm>
            <a:off x="768096" y="4690872"/>
            <a:ext cx="384048" cy="384048"/>
          </a:xfrm>
          <a:prstGeom prst="ellipse">
            <a:avLst/>
          </a:prstGeom>
          <a:solidFill>
            <a:srgbClr val="145B77"/>
          </a:solidFill>
          <a:ln w="12700">
            <a:solidFill>
              <a:srgbClr val="333333"/>
            </a:solidFill>
            <a:prstDash val="solid"/>
          </a:ln>
        </p:spPr>
      </p:sp>
      <p:sp>
        <p:nvSpPr>
          <p:cNvPr id="34" name="Text 32"/>
          <p:cNvSpPr/>
          <p:nvPr/>
        </p:nvSpPr>
        <p:spPr>
          <a:xfrm>
            <a:off x="768096" y="4690872"/>
            <a:ext cx="384048" cy="384048"/>
          </a:xfrm>
          <a:prstGeom prst="rect">
            <a:avLst/>
          </a:prstGeom>
          <a:noFill/>
          <a:ln/>
        </p:spPr>
        <p:txBody>
          <a:bodyPr wrap="square" lIns="0" tIns="0" rIns="0" bIns="0"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5</a:t>
            </a:r>
            <a:endParaRPr lang="en-US" sz="1250" dirty="0"/>
          </a:p>
        </p:txBody>
      </p:sp>
      <p:sp>
        <p:nvSpPr>
          <p:cNvPr id="35" name="Text 33"/>
          <p:cNvSpPr/>
          <p:nvPr/>
        </p:nvSpPr>
        <p:spPr>
          <a:xfrm>
            <a:off x="1298448" y="4590288"/>
            <a:ext cx="5029200" cy="585216"/>
          </a:xfrm>
          <a:prstGeom prst="rect">
            <a:avLst/>
          </a:prstGeom>
          <a:noFill/>
          <a:ln/>
        </p:spPr>
        <p:txBody>
          <a:bodyPr wrap="square" lIns="0" tIns="0" rIns="0" bIns="0" rtlCol="0" anchor="ctr"/>
          <a:lstStyle/>
          <a:p>
            <a:pPr marL="0" indent="0">
              <a:buNone/>
            </a:pPr>
            <a:r>
              <a:rPr lang="en-US" sz="1300" b="1" dirty="0">
                <a:solidFill>
                  <a:srgbClr val="16243D"/>
                </a:solidFill>
                <a:latin typeface="Calibri" pitchFamily="34" charset="0"/>
                <a:ea typeface="Calibri" pitchFamily="34" charset="-122"/>
                <a:cs typeface="Calibri" pitchFamily="34" charset="-120"/>
              </a:rPr>
              <a:t>Sampling copies the spectrum over and over along the frequency axis</a:t>
            </a:r>
            <a:endParaRPr lang="en-US" sz="1300" dirty="0"/>
          </a:p>
        </p:txBody>
      </p:sp>
      <p:sp>
        <p:nvSpPr>
          <p:cNvPr id="36" name="Shape 34"/>
          <p:cNvSpPr/>
          <p:nvPr/>
        </p:nvSpPr>
        <p:spPr>
          <a:xfrm>
            <a:off x="6437376" y="4709160"/>
            <a:ext cx="1042416" cy="347472"/>
          </a:xfrm>
          <a:prstGeom prst="roundRect">
            <a:avLst>
              <a:gd name="adj" fmla="val 15789"/>
            </a:avLst>
          </a:prstGeom>
          <a:solidFill>
            <a:srgbClr val="EDF2F5"/>
          </a:solidFill>
          <a:ln w="11430">
            <a:solidFill>
              <a:srgbClr val="145B77"/>
            </a:solidFill>
            <a:prstDash val="solid"/>
          </a:ln>
        </p:spPr>
      </p:sp>
      <p:sp>
        <p:nvSpPr>
          <p:cNvPr id="37" name="Text 35"/>
          <p:cNvSpPr/>
          <p:nvPr/>
        </p:nvSpPr>
        <p:spPr>
          <a:xfrm>
            <a:off x="6437376" y="4709160"/>
            <a:ext cx="1042416" cy="347472"/>
          </a:xfrm>
          <a:prstGeom prst="rect">
            <a:avLst/>
          </a:prstGeom>
          <a:noFill/>
          <a:ln/>
        </p:spPr>
        <p:txBody>
          <a:bodyPr wrap="square" lIns="0" tIns="0" rIns="0" bIns="0" rtlCol="0" anchor="ctr"/>
          <a:lstStyle/>
          <a:p>
            <a:pPr marL="0" indent="0" algn="ctr">
              <a:buNone/>
            </a:pPr>
            <a:r>
              <a:rPr lang="en-US" sz="1000" b="1" dirty="0">
                <a:solidFill>
                  <a:srgbClr val="145B77"/>
                </a:solidFill>
                <a:latin typeface="Calibri" pitchFamily="34" charset="0"/>
                <a:ea typeface="Calibri" pitchFamily="34" charset="-122"/>
                <a:cs typeface="Calibri" pitchFamily="34" charset="-120"/>
              </a:rPr>
              <a:t>Chapter 4</a:t>
            </a:r>
            <a:endParaRPr lang="en-US" sz="1000" dirty="0"/>
          </a:p>
        </p:txBody>
      </p:sp>
      <p:sp>
        <p:nvSpPr>
          <p:cNvPr id="38" name="Text 36"/>
          <p:cNvSpPr/>
          <p:nvPr/>
        </p:nvSpPr>
        <p:spPr>
          <a:xfrm>
            <a:off x="7626096" y="4590288"/>
            <a:ext cx="3767328" cy="585216"/>
          </a:xfrm>
          <a:prstGeom prst="rect">
            <a:avLst/>
          </a:prstGeom>
          <a:noFill/>
          <a:ln/>
        </p:spPr>
        <p:txBody>
          <a:bodyPr wrap="square" lIns="0" tIns="0" rIns="0" bIns="0" rtlCol="0" anchor="ctr"/>
          <a:lstStyle/>
          <a:p>
            <a:pPr marL="0" indent="0">
              <a:buNone/>
            </a:pPr>
            <a:r>
              <a:rPr lang="en-US" sz="1150" dirty="0">
                <a:solidFill>
                  <a:srgbClr val="22354F"/>
                </a:solidFill>
                <a:latin typeface="Calibri" pitchFamily="34" charset="0"/>
                <a:ea typeface="Calibri" pitchFamily="34" charset="-122"/>
                <a:cs typeface="Calibri" pitchFamily="34" charset="-120"/>
              </a:rPr>
              <a:t>Copies that overlap can never be pulled apart again.</a:t>
            </a:r>
            <a:endParaRPr lang="en-US" sz="1150" dirty="0"/>
          </a:p>
        </p:txBody>
      </p:sp>
      <p:sp>
        <p:nvSpPr>
          <p:cNvPr id="39" name="Shape 37"/>
          <p:cNvSpPr/>
          <p:nvPr/>
        </p:nvSpPr>
        <p:spPr>
          <a:xfrm>
            <a:off x="566928" y="5321808"/>
            <a:ext cx="11027664" cy="694944"/>
          </a:xfrm>
          <a:prstGeom prst="roundRect">
            <a:avLst>
              <a:gd name="adj" fmla="val 11842"/>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40" name="Shape 38"/>
          <p:cNvSpPr/>
          <p:nvPr/>
        </p:nvSpPr>
        <p:spPr>
          <a:xfrm>
            <a:off x="768096" y="5477256"/>
            <a:ext cx="384048" cy="384048"/>
          </a:xfrm>
          <a:prstGeom prst="ellipse">
            <a:avLst/>
          </a:prstGeom>
          <a:solidFill>
            <a:srgbClr val="2E7D5B"/>
          </a:solidFill>
          <a:ln w="12700">
            <a:solidFill>
              <a:srgbClr val="333333"/>
            </a:solidFill>
            <a:prstDash val="solid"/>
          </a:ln>
        </p:spPr>
      </p:sp>
      <p:sp>
        <p:nvSpPr>
          <p:cNvPr id="41" name="Text 39"/>
          <p:cNvSpPr/>
          <p:nvPr/>
        </p:nvSpPr>
        <p:spPr>
          <a:xfrm>
            <a:off x="768096" y="5477256"/>
            <a:ext cx="384048" cy="384048"/>
          </a:xfrm>
          <a:prstGeom prst="rect">
            <a:avLst/>
          </a:prstGeom>
          <a:noFill/>
          <a:ln/>
        </p:spPr>
        <p:txBody>
          <a:bodyPr wrap="square" lIns="0" tIns="0" rIns="0" bIns="0"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6</a:t>
            </a:r>
            <a:endParaRPr lang="en-US" sz="1250" dirty="0"/>
          </a:p>
        </p:txBody>
      </p:sp>
      <p:sp>
        <p:nvSpPr>
          <p:cNvPr id="42" name="Text 40"/>
          <p:cNvSpPr/>
          <p:nvPr/>
        </p:nvSpPr>
        <p:spPr>
          <a:xfrm>
            <a:off x="1298448" y="5376672"/>
            <a:ext cx="5029200" cy="585216"/>
          </a:xfrm>
          <a:prstGeom prst="rect">
            <a:avLst/>
          </a:prstGeom>
          <a:noFill/>
          <a:ln/>
        </p:spPr>
        <p:txBody>
          <a:bodyPr wrap="square" lIns="0" tIns="0" rIns="0" bIns="0" rtlCol="0" anchor="ctr"/>
          <a:lstStyle/>
          <a:p>
            <a:pPr marL="0" indent="0">
              <a:buNone/>
            </a:pPr>
            <a:r>
              <a:rPr lang="en-US" sz="1300" b="1" dirty="0">
                <a:solidFill>
                  <a:srgbClr val="16243D"/>
                </a:solidFill>
                <a:latin typeface="Calibri" pitchFamily="34" charset="0"/>
                <a:ea typeface="Calibri" pitchFamily="34" charset="-122"/>
                <a:cs typeface="Calibri" pitchFamily="34" charset="-120"/>
              </a:rPr>
              <a:t>Sample fast enough and nothing at all is lost</a:t>
            </a:r>
            <a:endParaRPr lang="en-US" sz="1300" dirty="0"/>
          </a:p>
        </p:txBody>
      </p:sp>
      <p:sp>
        <p:nvSpPr>
          <p:cNvPr id="43" name="Shape 41"/>
          <p:cNvSpPr/>
          <p:nvPr/>
        </p:nvSpPr>
        <p:spPr>
          <a:xfrm>
            <a:off x="6437376" y="5495544"/>
            <a:ext cx="1042416" cy="347472"/>
          </a:xfrm>
          <a:prstGeom prst="roundRect">
            <a:avLst>
              <a:gd name="adj" fmla="val 15789"/>
            </a:avLst>
          </a:prstGeom>
          <a:solidFill>
            <a:srgbClr val="EDF2F5"/>
          </a:solidFill>
          <a:ln w="11430">
            <a:solidFill>
              <a:srgbClr val="2E7D5B"/>
            </a:solidFill>
            <a:prstDash val="solid"/>
          </a:ln>
        </p:spPr>
      </p:sp>
      <p:sp>
        <p:nvSpPr>
          <p:cNvPr id="44" name="Text 42"/>
          <p:cNvSpPr/>
          <p:nvPr/>
        </p:nvSpPr>
        <p:spPr>
          <a:xfrm>
            <a:off x="6437376" y="5495544"/>
            <a:ext cx="1042416" cy="347472"/>
          </a:xfrm>
          <a:prstGeom prst="rect">
            <a:avLst/>
          </a:prstGeom>
          <a:noFill/>
          <a:ln/>
        </p:spPr>
        <p:txBody>
          <a:bodyPr wrap="square" lIns="0" tIns="0" rIns="0" bIns="0" rtlCol="0" anchor="ctr"/>
          <a:lstStyle/>
          <a:p>
            <a:pPr marL="0" indent="0" algn="ctr">
              <a:buNone/>
            </a:pPr>
            <a:r>
              <a:rPr lang="en-US" sz="1000" b="1" dirty="0">
                <a:solidFill>
                  <a:srgbClr val="2E7D5B"/>
                </a:solidFill>
                <a:latin typeface="Calibri" pitchFamily="34" charset="0"/>
                <a:ea typeface="Calibri" pitchFamily="34" charset="-122"/>
                <a:cs typeface="Calibri" pitchFamily="34" charset="-120"/>
              </a:rPr>
              <a:t>Chapter 4</a:t>
            </a:r>
            <a:endParaRPr lang="en-US" sz="1000" dirty="0"/>
          </a:p>
        </p:txBody>
      </p:sp>
      <p:sp>
        <p:nvSpPr>
          <p:cNvPr id="45" name="Text 43"/>
          <p:cNvSpPr/>
          <p:nvPr/>
        </p:nvSpPr>
        <p:spPr>
          <a:xfrm>
            <a:off x="7626096" y="5376672"/>
            <a:ext cx="3767328" cy="585216"/>
          </a:xfrm>
          <a:prstGeom prst="rect">
            <a:avLst/>
          </a:prstGeom>
          <a:noFill/>
          <a:ln/>
        </p:spPr>
        <p:txBody>
          <a:bodyPr wrap="square" lIns="0" tIns="0" rIns="0" bIns="0" rtlCol="0" anchor="ctr"/>
          <a:lstStyle/>
          <a:p>
            <a:pPr marL="0" indent="0">
              <a:buNone/>
            </a:pPr>
            <a:r>
              <a:rPr lang="en-US" sz="1150" dirty="0">
                <a:solidFill>
                  <a:srgbClr val="22354F"/>
                </a:solidFill>
                <a:latin typeface="Calibri" pitchFamily="34" charset="0"/>
                <a:ea typeface="Calibri" pitchFamily="34" charset="-122"/>
                <a:cs typeface="Calibri" pitchFamily="34" charset="-120"/>
              </a:rPr>
              <a:t>The one decision that no amount of software can fix later.</a:t>
            </a:r>
            <a:endParaRPr lang="en-US" sz="1150" dirty="0"/>
          </a:p>
        </p:txBody>
      </p:sp>
      <p:sp>
        <p:nvSpPr>
          <p:cNvPr id="46" name="Text 44"/>
          <p:cNvSpPr/>
          <p:nvPr/>
        </p:nvSpPr>
        <p:spPr>
          <a:xfrm>
            <a:off x="566928" y="6473952"/>
            <a:ext cx="8595360" cy="237744"/>
          </a:xfrm>
          <a:prstGeom prst="rect">
            <a:avLst/>
          </a:prstGeom>
          <a:noFill/>
          <a:ln/>
        </p:spPr>
        <p:txBody>
          <a:bodyPr wrap="square" lIns="0" tIns="0" rIns="0" bIns="0" rtlCol="0" anchor="ctr"/>
          <a:lstStyle/>
          <a:p>
            <a:pPr marL="0" indent="0">
              <a:buNone/>
            </a:pPr>
            <a:r>
              <a:rPr lang="en-US" sz="900" dirty="0">
                <a:solidFill>
                  <a:srgbClr val="5A6B7D"/>
                </a:solidFill>
                <a:latin typeface="Calibri" pitchFamily="34" charset="0"/>
                <a:ea typeface="Calibri" pitchFamily="34" charset="-122"/>
                <a:cs typeface="Calibri" pitchFamily="34" charset="-120"/>
              </a:rPr>
              <a:t>CSE 5112  ·  Module 1  ·  Foundations of DSP</a:t>
            </a:r>
            <a:endParaRPr lang="en-US" sz="900" dirty="0"/>
          </a:p>
        </p:txBody>
      </p:sp>
      <p:sp>
        <p:nvSpPr>
          <p:cNvPr id="47" name="Text 45"/>
          <p:cNvSpPr/>
          <p:nvPr/>
        </p:nvSpPr>
        <p:spPr>
          <a:xfrm>
            <a:off x="10680192" y="6473952"/>
            <a:ext cx="914400" cy="237744"/>
          </a:xfrm>
          <a:prstGeom prst="rect">
            <a:avLst/>
          </a:prstGeom>
          <a:noFill/>
          <a:ln/>
        </p:spPr>
        <p:txBody>
          <a:bodyPr wrap="square" lIns="0" tIns="0" rIns="0" bIns="0" rtlCol="0" anchor="ctr"/>
          <a:lstStyle/>
          <a:p>
            <a:pPr marL="0" indent="0" algn="r">
              <a:buNone/>
            </a:pPr>
            <a:r>
              <a:rPr lang="en-US" sz="900" dirty="0">
                <a:solidFill>
                  <a:srgbClr val="5A6B7D"/>
                </a:solidFill>
                <a:latin typeface="Calibri" pitchFamily="34" charset="0"/>
                <a:ea typeface="Calibri" pitchFamily="34" charset="-122"/>
                <a:cs typeface="Calibri" pitchFamily="34" charset="-120"/>
              </a:rPr>
              <a:t>74</a:t>
            </a:r>
            <a:endParaRPr lang="en-US" sz="900"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7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66928" y="365760"/>
            <a:ext cx="11027664" cy="566928"/>
          </a:xfrm>
          <a:prstGeom prst="rect">
            <a:avLst/>
          </a:prstGeom>
          <a:noFill/>
          <a:ln/>
        </p:spPr>
        <p:txBody>
          <a:bodyPr wrap="square" lIns="0" tIns="0" rIns="0" bIns="0" rtlCol="0" anchor="ctr"/>
          <a:lstStyle/>
          <a:p>
            <a:pPr marL="0" indent="0">
              <a:buNone/>
            </a:pPr>
            <a:r>
              <a:rPr lang="en-US" sz="2900" b="1" dirty="0">
                <a:solidFill>
                  <a:srgbClr val="16243D"/>
                </a:solidFill>
                <a:latin typeface="Cambria" pitchFamily="34" charset="0"/>
                <a:ea typeface="Cambria" pitchFamily="34" charset="-122"/>
                <a:cs typeface="Cambria" pitchFamily="34" charset="-120"/>
              </a:rPr>
              <a:t>Six things students reliably get wrong</a:t>
            </a:r>
            <a:endParaRPr lang="en-US" sz="2900" dirty="0"/>
          </a:p>
        </p:txBody>
      </p:sp>
      <p:sp>
        <p:nvSpPr>
          <p:cNvPr id="3" name="Text 1"/>
          <p:cNvSpPr/>
          <p:nvPr/>
        </p:nvSpPr>
        <p:spPr>
          <a:xfrm>
            <a:off x="566928" y="914400"/>
            <a:ext cx="11027664" cy="347472"/>
          </a:xfrm>
          <a:prstGeom prst="rect">
            <a:avLst/>
          </a:prstGeom>
          <a:noFill/>
          <a:ln/>
        </p:spPr>
        <p:txBody>
          <a:bodyPr wrap="square" lIns="0" tIns="0" rIns="0" bIns="0" rtlCol="0" anchor="ctr"/>
          <a:lstStyle/>
          <a:p>
            <a:pPr marL="0" indent="0">
              <a:buNone/>
            </a:pPr>
            <a:r>
              <a:rPr lang="en-US" sz="1350" dirty="0">
                <a:solidFill>
                  <a:srgbClr val="43596E"/>
                </a:solidFill>
                <a:latin typeface="Calibri" pitchFamily="34" charset="0"/>
                <a:ea typeface="Calibri" pitchFamily="34" charset="-122"/>
                <a:cs typeface="Calibri" pitchFamily="34" charset="-120"/>
              </a:rPr>
              <a:t>Named in advance so you do not have to learn them the hard way</a:t>
            </a:r>
            <a:endParaRPr lang="en-US" sz="1350" dirty="0"/>
          </a:p>
        </p:txBody>
      </p:sp>
      <p:sp>
        <p:nvSpPr>
          <p:cNvPr id="4" name="Shape 2"/>
          <p:cNvSpPr/>
          <p:nvPr/>
        </p:nvSpPr>
        <p:spPr>
          <a:xfrm>
            <a:off x="566928" y="1389888"/>
            <a:ext cx="5376672" cy="1316736"/>
          </a:xfrm>
          <a:prstGeom prst="roundRect">
            <a:avLst>
              <a:gd name="adj" fmla="val 6250"/>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5" name="Shape 3"/>
          <p:cNvSpPr/>
          <p:nvPr/>
        </p:nvSpPr>
        <p:spPr>
          <a:xfrm>
            <a:off x="768096" y="1572768"/>
            <a:ext cx="365760" cy="365760"/>
          </a:xfrm>
          <a:prstGeom prst="ellipse">
            <a:avLst/>
          </a:prstGeom>
          <a:solidFill>
            <a:srgbClr val="B23A48"/>
          </a:solidFill>
          <a:ln w="12700">
            <a:solidFill>
              <a:srgbClr val="333333"/>
            </a:solidFill>
            <a:prstDash val="solid"/>
          </a:ln>
        </p:spPr>
      </p:sp>
      <p:sp>
        <p:nvSpPr>
          <p:cNvPr id="6" name="Text 4"/>
          <p:cNvSpPr/>
          <p:nvPr/>
        </p:nvSpPr>
        <p:spPr>
          <a:xfrm>
            <a:off x="768096" y="1572768"/>
            <a:ext cx="365760" cy="36576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a:t>
            </a:r>
            <a:endParaRPr lang="en-US" sz="1300" dirty="0"/>
          </a:p>
        </p:txBody>
      </p:sp>
      <p:sp>
        <p:nvSpPr>
          <p:cNvPr id="7" name="Text 5"/>
          <p:cNvSpPr/>
          <p:nvPr/>
        </p:nvSpPr>
        <p:spPr>
          <a:xfrm>
            <a:off x="1243584" y="1536192"/>
            <a:ext cx="4498848" cy="438912"/>
          </a:xfrm>
          <a:prstGeom prst="rect">
            <a:avLst/>
          </a:prstGeom>
          <a:noFill/>
          <a:ln/>
        </p:spPr>
        <p:txBody>
          <a:bodyPr wrap="square" lIns="0" tIns="0" rIns="0" bIns="0" rtlCol="0" anchor="ctr"/>
          <a:lstStyle/>
          <a:p>
            <a:pPr marL="0" indent="0">
              <a:buNone/>
            </a:pPr>
            <a:r>
              <a:rPr lang="en-US" sz="1250" b="1" dirty="0">
                <a:solidFill>
                  <a:srgbClr val="B23A48"/>
                </a:solidFill>
                <a:latin typeface="Calibri" pitchFamily="34" charset="0"/>
                <a:ea typeface="Calibri" pitchFamily="34" charset="-122"/>
                <a:cs typeface="Calibri" pitchFamily="34" charset="-120"/>
              </a:rPr>
              <a:t>“Discrete-time and digital mean the same thing”</a:t>
            </a:r>
            <a:endParaRPr lang="en-US" sz="1250" dirty="0"/>
          </a:p>
        </p:txBody>
      </p:sp>
      <p:sp>
        <p:nvSpPr>
          <p:cNvPr id="8" name="Text 6"/>
          <p:cNvSpPr/>
          <p:nvPr/>
        </p:nvSpPr>
        <p:spPr>
          <a:xfrm>
            <a:off x="1243584" y="1993392"/>
            <a:ext cx="4498848" cy="603504"/>
          </a:xfrm>
          <a:prstGeom prst="rect">
            <a:avLst/>
          </a:prstGeom>
          <a:noFill/>
          <a:ln/>
        </p:spPr>
        <p:txBody>
          <a:bodyPr wrap="square" lIns="0" tIns="0" rIns="0" bIns="0" rtlCol="0" anchor="t"/>
          <a:lstStyle/>
          <a:p>
            <a:pPr marL="0" indent="0">
              <a:buNone/>
            </a:pPr>
            <a:r>
              <a:rPr lang="en-US" sz="1150" dirty="0">
                <a:solidFill>
                  <a:srgbClr val="22354F"/>
                </a:solidFill>
                <a:latin typeface="Calibri" pitchFamily="34" charset="0"/>
                <a:ea typeface="Calibri" pitchFamily="34" charset="-122"/>
                <a:cs typeface="Calibri" pitchFamily="34" charset="-120"/>
              </a:rPr>
              <a:t>They do not. Discrete-time signals have exact amplitudes; digital signals do not. Almost all analysis in this course assumes the former.</a:t>
            </a:r>
            <a:endParaRPr lang="en-US" sz="1150" dirty="0"/>
          </a:p>
        </p:txBody>
      </p:sp>
      <p:sp>
        <p:nvSpPr>
          <p:cNvPr id="9" name="Shape 7"/>
          <p:cNvSpPr/>
          <p:nvPr/>
        </p:nvSpPr>
        <p:spPr>
          <a:xfrm>
            <a:off x="6217920" y="1389888"/>
            <a:ext cx="5376672" cy="1316736"/>
          </a:xfrm>
          <a:prstGeom prst="roundRect">
            <a:avLst>
              <a:gd name="adj" fmla="val 6250"/>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10" name="Shape 8"/>
          <p:cNvSpPr/>
          <p:nvPr/>
        </p:nvSpPr>
        <p:spPr>
          <a:xfrm>
            <a:off x="6419088" y="1572768"/>
            <a:ext cx="365760" cy="365760"/>
          </a:xfrm>
          <a:prstGeom prst="ellipse">
            <a:avLst/>
          </a:prstGeom>
          <a:solidFill>
            <a:srgbClr val="B23A48"/>
          </a:solidFill>
          <a:ln w="12700">
            <a:solidFill>
              <a:srgbClr val="333333"/>
            </a:solidFill>
            <a:prstDash val="solid"/>
          </a:ln>
        </p:spPr>
      </p:sp>
      <p:sp>
        <p:nvSpPr>
          <p:cNvPr id="11" name="Text 9"/>
          <p:cNvSpPr/>
          <p:nvPr/>
        </p:nvSpPr>
        <p:spPr>
          <a:xfrm>
            <a:off x="6419088" y="1572768"/>
            <a:ext cx="365760" cy="36576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a:t>
            </a:r>
            <a:endParaRPr lang="en-US" sz="1300" dirty="0"/>
          </a:p>
        </p:txBody>
      </p:sp>
      <p:sp>
        <p:nvSpPr>
          <p:cNvPr id="12" name="Text 10"/>
          <p:cNvSpPr/>
          <p:nvPr/>
        </p:nvSpPr>
        <p:spPr>
          <a:xfrm>
            <a:off x="6894576" y="1536192"/>
            <a:ext cx="4498848" cy="438912"/>
          </a:xfrm>
          <a:prstGeom prst="rect">
            <a:avLst/>
          </a:prstGeom>
          <a:noFill/>
          <a:ln/>
        </p:spPr>
        <p:txBody>
          <a:bodyPr wrap="square" lIns="0" tIns="0" rIns="0" bIns="0" rtlCol="0" anchor="ctr"/>
          <a:lstStyle/>
          <a:p>
            <a:pPr marL="0" indent="0">
              <a:buNone/>
            </a:pPr>
            <a:r>
              <a:rPr lang="en-US" sz="1250" b="1" dirty="0">
                <a:solidFill>
                  <a:srgbClr val="B23A48"/>
                </a:solidFill>
                <a:latin typeface="Calibri" pitchFamily="34" charset="0"/>
                <a:ea typeface="Calibri" pitchFamily="34" charset="-122"/>
                <a:cs typeface="Calibri" pitchFamily="34" charset="-120"/>
              </a:rPr>
              <a:t>“y[n] = x[n] + 3 is linear”</a:t>
            </a:r>
            <a:endParaRPr lang="en-US" sz="1250" dirty="0"/>
          </a:p>
        </p:txBody>
      </p:sp>
      <p:sp>
        <p:nvSpPr>
          <p:cNvPr id="13" name="Text 11"/>
          <p:cNvSpPr/>
          <p:nvPr/>
        </p:nvSpPr>
        <p:spPr>
          <a:xfrm>
            <a:off x="6894576" y="1993392"/>
            <a:ext cx="4498848" cy="603504"/>
          </a:xfrm>
          <a:prstGeom prst="rect">
            <a:avLst/>
          </a:prstGeom>
          <a:noFill/>
          <a:ln/>
        </p:spPr>
        <p:txBody>
          <a:bodyPr wrap="square" lIns="0" tIns="0" rIns="0" bIns="0" rtlCol="0" anchor="t"/>
          <a:lstStyle/>
          <a:p>
            <a:pPr marL="0" indent="0">
              <a:buNone/>
            </a:pPr>
            <a:r>
              <a:rPr lang="en-US" sz="1150" dirty="0">
                <a:solidFill>
                  <a:srgbClr val="22354F"/>
                </a:solidFill>
                <a:latin typeface="Calibri" pitchFamily="34" charset="0"/>
                <a:ea typeface="Calibri" pitchFamily="34" charset="-122"/>
                <a:cs typeface="Calibri" pitchFamily="34" charset="-120"/>
              </a:rPr>
              <a:t>It is not. A constant offset violates superposition. The everyday meaning of linear includes an intercept; the systems meaning does not.</a:t>
            </a:r>
            <a:endParaRPr lang="en-US" sz="1150" dirty="0"/>
          </a:p>
        </p:txBody>
      </p:sp>
      <p:sp>
        <p:nvSpPr>
          <p:cNvPr id="14" name="Shape 12"/>
          <p:cNvSpPr/>
          <p:nvPr/>
        </p:nvSpPr>
        <p:spPr>
          <a:xfrm>
            <a:off x="566928" y="2871216"/>
            <a:ext cx="5376672" cy="1316736"/>
          </a:xfrm>
          <a:prstGeom prst="roundRect">
            <a:avLst>
              <a:gd name="adj" fmla="val 6250"/>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15" name="Shape 13"/>
          <p:cNvSpPr/>
          <p:nvPr/>
        </p:nvSpPr>
        <p:spPr>
          <a:xfrm>
            <a:off x="768096" y="3054096"/>
            <a:ext cx="365760" cy="365760"/>
          </a:xfrm>
          <a:prstGeom prst="ellipse">
            <a:avLst/>
          </a:prstGeom>
          <a:solidFill>
            <a:srgbClr val="B23A48"/>
          </a:solidFill>
          <a:ln w="12700">
            <a:solidFill>
              <a:srgbClr val="333333"/>
            </a:solidFill>
            <a:prstDash val="solid"/>
          </a:ln>
        </p:spPr>
      </p:sp>
      <p:sp>
        <p:nvSpPr>
          <p:cNvPr id="16" name="Text 14"/>
          <p:cNvSpPr/>
          <p:nvPr/>
        </p:nvSpPr>
        <p:spPr>
          <a:xfrm>
            <a:off x="768096" y="3054096"/>
            <a:ext cx="365760" cy="36576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a:t>
            </a:r>
            <a:endParaRPr lang="en-US" sz="1300" dirty="0"/>
          </a:p>
        </p:txBody>
      </p:sp>
      <p:sp>
        <p:nvSpPr>
          <p:cNvPr id="17" name="Text 15"/>
          <p:cNvSpPr/>
          <p:nvPr/>
        </p:nvSpPr>
        <p:spPr>
          <a:xfrm>
            <a:off x="1243584" y="3017520"/>
            <a:ext cx="4498848" cy="438912"/>
          </a:xfrm>
          <a:prstGeom prst="rect">
            <a:avLst/>
          </a:prstGeom>
          <a:noFill/>
          <a:ln/>
        </p:spPr>
        <p:txBody>
          <a:bodyPr wrap="square" lIns="0" tIns="0" rIns="0" bIns="0" rtlCol="0" anchor="ctr"/>
          <a:lstStyle/>
          <a:p>
            <a:pPr marL="0" indent="0">
              <a:buNone/>
            </a:pPr>
            <a:r>
              <a:rPr lang="en-US" sz="1250" b="1" dirty="0">
                <a:solidFill>
                  <a:srgbClr val="B23A48"/>
                </a:solidFill>
                <a:latin typeface="Calibri" pitchFamily="34" charset="0"/>
                <a:ea typeface="Calibri" pitchFamily="34" charset="-122"/>
                <a:cs typeface="Calibri" pitchFamily="34" charset="-120"/>
              </a:rPr>
              <a:t>“h[n] tending to zero means the system is stable”</a:t>
            </a:r>
            <a:endParaRPr lang="en-US" sz="1250" dirty="0"/>
          </a:p>
        </p:txBody>
      </p:sp>
      <p:sp>
        <p:nvSpPr>
          <p:cNvPr id="18" name="Text 16"/>
          <p:cNvSpPr/>
          <p:nvPr/>
        </p:nvSpPr>
        <p:spPr>
          <a:xfrm>
            <a:off x="1243584" y="3474720"/>
            <a:ext cx="4498848" cy="603504"/>
          </a:xfrm>
          <a:prstGeom prst="rect">
            <a:avLst/>
          </a:prstGeom>
          <a:noFill/>
          <a:ln/>
        </p:spPr>
        <p:txBody>
          <a:bodyPr wrap="square" lIns="0" tIns="0" rIns="0" bIns="0" rtlCol="0" anchor="t"/>
          <a:lstStyle/>
          <a:p>
            <a:pPr marL="0" indent="0">
              <a:buNone/>
            </a:pPr>
            <a:r>
              <a:rPr lang="en-US" sz="1150" dirty="0">
                <a:solidFill>
                  <a:srgbClr val="22354F"/>
                </a:solidFill>
                <a:latin typeface="Calibri" pitchFamily="34" charset="0"/>
                <a:ea typeface="Calibri" pitchFamily="34" charset="-122"/>
                <a:cs typeface="Calibri" pitchFamily="34" charset="-120"/>
              </a:rPr>
              <a:t>Not sufficient. The condition is absolute summability. The sequence 1/n decays to zero and its sum diverges.</a:t>
            </a:r>
            <a:endParaRPr lang="en-US" sz="1150" dirty="0"/>
          </a:p>
        </p:txBody>
      </p:sp>
      <p:sp>
        <p:nvSpPr>
          <p:cNvPr id="19" name="Shape 17"/>
          <p:cNvSpPr/>
          <p:nvPr/>
        </p:nvSpPr>
        <p:spPr>
          <a:xfrm>
            <a:off x="6217920" y="2871216"/>
            <a:ext cx="5376672" cy="1316736"/>
          </a:xfrm>
          <a:prstGeom prst="roundRect">
            <a:avLst>
              <a:gd name="adj" fmla="val 6250"/>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20" name="Shape 18"/>
          <p:cNvSpPr/>
          <p:nvPr/>
        </p:nvSpPr>
        <p:spPr>
          <a:xfrm>
            <a:off x="6419088" y="3054096"/>
            <a:ext cx="365760" cy="365760"/>
          </a:xfrm>
          <a:prstGeom prst="ellipse">
            <a:avLst/>
          </a:prstGeom>
          <a:solidFill>
            <a:srgbClr val="B23A48"/>
          </a:solidFill>
          <a:ln w="12700">
            <a:solidFill>
              <a:srgbClr val="333333"/>
            </a:solidFill>
            <a:prstDash val="solid"/>
          </a:ln>
        </p:spPr>
      </p:sp>
      <p:sp>
        <p:nvSpPr>
          <p:cNvPr id="21" name="Text 19"/>
          <p:cNvSpPr/>
          <p:nvPr/>
        </p:nvSpPr>
        <p:spPr>
          <a:xfrm>
            <a:off x="6419088" y="3054096"/>
            <a:ext cx="365760" cy="36576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a:t>
            </a:r>
            <a:endParaRPr lang="en-US" sz="1300" dirty="0"/>
          </a:p>
        </p:txBody>
      </p:sp>
      <p:sp>
        <p:nvSpPr>
          <p:cNvPr id="22" name="Text 20"/>
          <p:cNvSpPr/>
          <p:nvPr/>
        </p:nvSpPr>
        <p:spPr>
          <a:xfrm>
            <a:off x="6894576" y="3017520"/>
            <a:ext cx="4498848" cy="438912"/>
          </a:xfrm>
          <a:prstGeom prst="rect">
            <a:avLst/>
          </a:prstGeom>
          <a:noFill/>
          <a:ln/>
        </p:spPr>
        <p:txBody>
          <a:bodyPr wrap="square" lIns="0" tIns="0" rIns="0" bIns="0" rtlCol="0" anchor="ctr"/>
          <a:lstStyle/>
          <a:p>
            <a:pPr marL="0" indent="0">
              <a:buNone/>
            </a:pPr>
            <a:r>
              <a:rPr lang="en-US" sz="1250" b="1" dirty="0">
                <a:solidFill>
                  <a:srgbClr val="B23A48"/>
                </a:solidFill>
                <a:latin typeface="Calibri" pitchFamily="34" charset="0"/>
                <a:ea typeface="Calibri" pitchFamily="34" charset="-122"/>
                <a:cs typeface="Calibri" pitchFamily="34" charset="-120"/>
              </a:rPr>
              <a:t>“Sampling faster always gives a better result”</a:t>
            </a:r>
            <a:endParaRPr lang="en-US" sz="1250" dirty="0"/>
          </a:p>
        </p:txBody>
      </p:sp>
      <p:sp>
        <p:nvSpPr>
          <p:cNvPr id="23" name="Text 21"/>
          <p:cNvSpPr/>
          <p:nvPr/>
        </p:nvSpPr>
        <p:spPr>
          <a:xfrm>
            <a:off x="6894576" y="3474720"/>
            <a:ext cx="4498848" cy="603504"/>
          </a:xfrm>
          <a:prstGeom prst="rect">
            <a:avLst/>
          </a:prstGeom>
          <a:noFill/>
          <a:ln/>
        </p:spPr>
        <p:txBody>
          <a:bodyPr wrap="square" lIns="0" tIns="0" rIns="0" bIns="0" rtlCol="0" anchor="t"/>
          <a:lstStyle/>
          <a:p>
            <a:pPr marL="0" indent="0">
              <a:buNone/>
            </a:pPr>
            <a:r>
              <a:rPr lang="en-US" sz="1150" dirty="0">
                <a:solidFill>
                  <a:srgbClr val="22354F"/>
                </a:solidFill>
                <a:latin typeface="Calibri" pitchFamily="34" charset="0"/>
                <a:ea typeface="Calibri" pitchFamily="34" charset="-122"/>
                <a:cs typeface="Calibri" pitchFamily="34" charset="-120"/>
              </a:rPr>
              <a:t>Only up to a point. Beyond the Nyquist requirement, extra rate buys filter headroom and nothing else, while costing storage, power, and processing time.</a:t>
            </a:r>
            <a:endParaRPr lang="en-US" sz="1150" dirty="0"/>
          </a:p>
        </p:txBody>
      </p:sp>
      <p:sp>
        <p:nvSpPr>
          <p:cNvPr id="24" name="Shape 22"/>
          <p:cNvSpPr/>
          <p:nvPr/>
        </p:nvSpPr>
        <p:spPr>
          <a:xfrm>
            <a:off x="566928" y="4352544"/>
            <a:ext cx="5376672" cy="1316736"/>
          </a:xfrm>
          <a:prstGeom prst="roundRect">
            <a:avLst>
              <a:gd name="adj" fmla="val 6250"/>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25" name="Shape 23"/>
          <p:cNvSpPr/>
          <p:nvPr/>
        </p:nvSpPr>
        <p:spPr>
          <a:xfrm>
            <a:off x="768096" y="4535424"/>
            <a:ext cx="365760" cy="365760"/>
          </a:xfrm>
          <a:prstGeom prst="ellipse">
            <a:avLst/>
          </a:prstGeom>
          <a:solidFill>
            <a:srgbClr val="B23A48"/>
          </a:solidFill>
          <a:ln w="12700">
            <a:solidFill>
              <a:srgbClr val="333333"/>
            </a:solidFill>
            <a:prstDash val="solid"/>
          </a:ln>
        </p:spPr>
      </p:sp>
      <p:sp>
        <p:nvSpPr>
          <p:cNvPr id="26" name="Text 24"/>
          <p:cNvSpPr/>
          <p:nvPr/>
        </p:nvSpPr>
        <p:spPr>
          <a:xfrm>
            <a:off x="768096" y="4535424"/>
            <a:ext cx="365760" cy="36576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a:t>
            </a:r>
            <a:endParaRPr lang="en-US" sz="1300" dirty="0"/>
          </a:p>
        </p:txBody>
      </p:sp>
      <p:sp>
        <p:nvSpPr>
          <p:cNvPr id="27" name="Text 25"/>
          <p:cNvSpPr/>
          <p:nvPr/>
        </p:nvSpPr>
        <p:spPr>
          <a:xfrm>
            <a:off x="1243584" y="4498848"/>
            <a:ext cx="4498848" cy="438912"/>
          </a:xfrm>
          <a:prstGeom prst="rect">
            <a:avLst/>
          </a:prstGeom>
          <a:noFill/>
          <a:ln/>
        </p:spPr>
        <p:txBody>
          <a:bodyPr wrap="square" lIns="0" tIns="0" rIns="0" bIns="0" rtlCol="0" anchor="ctr"/>
          <a:lstStyle/>
          <a:p>
            <a:pPr marL="0" indent="0">
              <a:buNone/>
            </a:pPr>
            <a:r>
              <a:rPr lang="en-US" sz="1250" b="1" dirty="0">
                <a:solidFill>
                  <a:srgbClr val="B23A48"/>
                </a:solidFill>
                <a:latin typeface="Calibri" pitchFamily="34" charset="0"/>
                <a:ea typeface="Calibri" pitchFamily="34" charset="-122"/>
                <a:cs typeface="Calibri" pitchFamily="34" charset="-120"/>
              </a:rPr>
              <a:t>“Aliasing can be filtered out afterwards”</a:t>
            </a:r>
            <a:endParaRPr lang="en-US" sz="1250" dirty="0"/>
          </a:p>
        </p:txBody>
      </p:sp>
      <p:sp>
        <p:nvSpPr>
          <p:cNvPr id="28" name="Text 26"/>
          <p:cNvSpPr/>
          <p:nvPr/>
        </p:nvSpPr>
        <p:spPr>
          <a:xfrm>
            <a:off x="1243584" y="4956048"/>
            <a:ext cx="4498848" cy="603504"/>
          </a:xfrm>
          <a:prstGeom prst="rect">
            <a:avLst/>
          </a:prstGeom>
          <a:noFill/>
          <a:ln/>
        </p:spPr>
        <p:txBody>
          <a:bodyPr wrap="square" lIns="0" tIns="0" rIns="0" bIns="0" rtlCol="0" anchor="t"/>
          <a:lstStyle/>
          <a:p>
            <a:pPr marL="0" indent="0">
              <a:buNone/>
            </a:pPr>
            <a:r>
              <a:rPr lang="en-US" sz="1150" dirty="0">
                <a:solidFill>
                  <a:srgbClr val="22354F"/>
                </a:solidFill>
                <a:latin typeface="Calibri" pitchFamily="34" charset="0"/>
                <a:ea typeface="Calibri" pitchFamily="34" charset="-122"/>
                <a:cs typeface="Calibri" pitchFamily="34" charset="-120"/>
              </a:rPr>
              <a:t>It cannot. The aliased component is a clean sinusoid sitting inside the band of interest, mathematically identical to a genuine one.</a:t>
            </a:r>
            <a:endParaRPr lang="en-US" sz="1150" dirty="0"/>
          </a:p>
        </p:txBody>
      </p:sp>
      <p:sp>
        <p:nvSpPr>
          <p:cNvPr id="29" name="Shape 27"/>
          <p:cNvSpPr/>
          <p:nvPr/>
        </p:nvSpPr>
        <p:spPr>
          <a:xfrm>
            <a:off x="6217920" y="4352544"/>
            <a:ext cx="5376672" cy="1316736"/>
          </a:xfrm>
          <a:prstGeom prst="roundRect">
            <a:avLst>
              <a:gd name="adj" fmla="val 6250"/>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30" name="Shape 28"/>
          <p:cNvSpPr/>
          <p:nvPr/>
        </p:nvSpPr>
        <p:spPr>
          <a:xfrm>
            <a:off x="6419088" y="4535424"/>
            <a:ext cx="365760" cy="365760"/>
          </a:xfrm>
          <a:prstGeom prst="ellipse">
            <a:avLst/>
          </a:prstGeom>
          <a:solidFill>
            <a:srgbClr val="B23A48"/>
          </a:solidFill>
          <a:ln w="12700">
            <a:solidFill>
              <a:srgbClr val="333333"/>
            </a:solidFill>
            <a:prstDash val="solid"/>
          </a:ln>
        </p:spPr>
      </p:sp>
      <p:sp>
        <p:nvSpPr>
          <p:cNvPr id="31" name="Text 29"/>
          <p:cNvSpPr/>
          <p:nvPr/>
        </p:nvSpPr>
        <p:spPr>
          <a:xfrm>
            <a:off x="6419088" y="4535424"/>
            <a:ext cx="365760" cy="36576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a:t>
            </a:r>
            <a:endParaRPr lang="en-US" sz="1300" dirty="0"/>
          </a:p>
        </p:txBody>
      </p:sp>
      <p:sp>
        <p:nvSpPr>
          <p:cNvPr id="32" name="Text 30"/>
          <p:cNvSpPr/>
          <p:nvPr/>
        </p:nvSpPr>
        <p:spPr>
          <a:xfrm>
            <a:off x="6894576" y="4498848"/>
            <a:ext cx="4498848" cy="438912"/>
          </a:xfrm>
          <a:prstGeom prst="rect">
            <a:avLst/>
          </a:prstGeom>
          <a:noFill/>
          <a:ln/>
        </p:spPr>
        <p:txBody>
          <a:bodyPr wrap="square" lIns="0" tIns="0" rIns="0" bIns="0" rtlCol="0" anchor="ctr"/>
          <a:lstStyle/>
          <a:p>
            <a:pPr marL="0" indent="0">
              <a:buNone/>
            </a:pPr>
            <a:r>
              <a:rPr lang="en-US" sz="1250" b="1" dirty="0">
                <a:solidFill>
                  <a:srgbClr val="B23A48"/>
                </a:solidFill>
                <a:latin typeface="Calibri" pitchFamily="34" charset="0"/>
                <a:ea typeface="Calibri" pitchFamily="34" charset="-122"/>
                <a:cs typeface="Calibri" pitchFamily="34" charset="-120"/>
              </a:rPr>
              <a:t>“More bits always means a better measurement”</a:t>
            </a:r>
            <a:endParaRPr lang="en-US" sz="1250" dirty="0"/>
          </a:p>
        </p:txBody>
      </p:sp>
      <p:sp>
        <p:nvSpPr>
          <p:cNvPr id="33" name="Text 31"/>
          <p:cNvSpPr/>
          <p:nvPr/>
        </p:nvSpPr>
        <p:spPr>
          <a:xfrm>
            <a:off x="6894576" y="4956048"/>
            <a:ext cx="4498848" cy="603504"/>
          </a:xfrm>
          <a:prstGeom prst="rect">
            <a:avLst/>
          </a:prstGeom>
          <a:noFill/>
          <a:ln/>
        </p:spPr>
        <p:txBody>
          <a:bodyPr wrap="square" lIns="0" tIns="0" rIns="0" bIns="0" rtlCol="0" anchor="t"/>
          <a:lstStyle/>
          <a:p>
            <a:pPr marL="0" indent="0">
              <a:buNone/>
            </a:pPr>
            <a:r>
              <a:rPr lang="en-US" sz="1150" dirty="0">
                <a:solidFill>
                  <a:srgbClr val="22354F"/>
                </a:solidFill>
                <a:latin typeface="Calibri" pitchFamily="34" charset="0"/>
                <a:ea typeface="Calibri" pitchFamily="34" charset="-122"/>
                <a:cs typeface="Calibri" pitchFamily="34" charset="-120"/>
              </a:rPr>
              <a:t>Only while the converter is the limiting element. Past roughly twenty bits the analog front end dominates, and poor gain staging wastes bits faster than any specification recovers them.</a:t>
            </a:r>
            <a:endParaRPr lang="en-US" sz="1150" dirty="0"/>
          </a:p>
        </p:txBody>
      </p:sp>
      <p:sp>
        <p:nvSpPr>
          <p:cNvPr id="34" name="Text 32"/>
          <p:cNvSpPr/>
          <p:nvPr/>
        </p:nvSpPr>
        <p:spPr>
          <a:xfrm>
            <a:off x="566928" y="6473952"/>
            <a:ext cx="8595360" cy="237744"/>
          </a:xfrm>
          <a:prstGeom prst="rect">
            <a:avLst/>
          </a:prstGeom>
          <a:noFill/>
          <a:ln/>
        </p:spPr>
        <p:txBody>
          <a:bodyPr wrap="square" lIns="0" tIns="0" rIns="0" bIns="0" rtlCol="0" anchor="ctr"/>
          <a:lstStyle/>
          <a:p>
            <a:pPr marL="0" indent="0">
              <a:buNone/>
            </a:pPr>
            <a:r>
              <a:rPr lang="en-US" sz="900" dirty="0">
                <a:solidFill>
                  <a:srgbClr val="5A6B7D"/>
                </a:solidFill>
                <a:latin typeface="Calibri" pitchFamily="34" charset="0"/>
                <a:ea typeface="Calibri" pitchFamily="34" charset="-122"/>
                <a:cs typeface="Calibri" pitchFamily="34" charset="-120"/>
              </a:rPr>
              <a:t>CSE 5112  ·  Module 1  ·  Foundations of DSP</a:t>
            </a:r>
            <a:endParaRPr lang="en-US" sz="900" dirty="0"/>
          </a:p>
        </p:txBody>
      </p:sp>
      <p:sp>
        <p:nvSpPr>
          <p:cNvPr id="35" name="Text 33"/>
          <p:cNvSpPr/>
          <p:nvPr/>
        </p:nvSpPr>
        <p:spPr>
          <a:xfrm>
            <a:off x="10680192" y="6473952"/>
            <a:ext cx="914400" cy="237744"/>
          </a:xfrm>
          <a:prstGeom prst="rect">
            <a:avLst/>
          </a:prstGeom>
          <a:noFill/>
          <a:ln/>
        </p:spPr>
        <p:txBody>
          <a:bodyPr wrap="square" lIns="0" tIns="0" rIns="0" bIns="0" rtlCol="0" anchor="ctr"/>
          <a:lstStyle/>
          <a:p>
            <a:pPr marL="0" indent="0" algn="r">
              <a:buNone/>
            </a:pPr>
            <a:r>
              <a:rPr lang="en-US" sz="900" dirty="0">
                <a:solidFill>
                  <a:srgbClr val="5A6B7D"/>
                </a:solidFill>
                <a:latin typeface="Calibri" pitchFamily="34" charset="0"/>
                <a:ea typeface="Calibri" pitchFamily="34" charset="-122"/>
                <a:cs typeface="Calibri" pitchFamily="34" charset="-120"/>
              </a:rPr>
              <a:t>75</a:t>
            </a:r>
            <a:endParaRPr lang="en-US" sz="900"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7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66928" y="365760"/>
            <a:ext cx="11027664" cy="566928"/>
          </a:xfrm>
          <a:prstGeom prst="rect">
            <a:avLst/>
          </a:prstGeom>
          <a:noFill/>
          <a:ln/>
        </p:spPr>
        <p:txBody>
          <a:bodyPr wrap="square" lIns="0" tIns="0" rIns="0" bIns="0" rtlCol="0" anchor="ctr"/>
          <a:lstStyle/>
          <a:p>
            <a:pPr marL="0" indent="0">
              <a:buNone/>
            </a:pPr>
            <a:r>
              <a:rPr lang="en-US" sz="2900" b="1" dirty="0">
                <a:solidFill>
                  <a:srgbClr val="16243D"/>
                </a:solidFill>
                <a:latin typeface="Cambria" pitchFamily="34" charset="0"/>
                <a:ea typeface="Cambria" pitchFamily="34" charset="-122"/>
                <a:cs typeface="Cambria" pitchFamily="34" charset="-120"/>
              </a:rPr>
              <a:t>Self-check questions</a:t>
            </a:r>
            <a:endParaRPr lang="en-US" sz="2900" dirty="0"/>
          </a:p>
        </p:txBody>
      </p:sp>
      <p:sp>
        <p:nvSpPr>
          <p:cNvPr id="3" name="Text 1"/>
          <p:cNvSpPr/>
          <p:nvPr/>
        </p:nvSpPr>
        <p:spPr>
          <a:xfrm>
            <a:off x="566928" y="914400"/>
            <a:ext cx="11027664" cy="347472"/>
          </a:xfrm>
          <a:prstGeom prst="rect">
            <a:avLst/>
          </a:prstGeom>
          <a:noFill/>
          <a:ln/>
        </p:spPr>
        <p:txBody>
          <a:bodyPr wrap="square" lIns="0" tIns="0" rIns="0" bIns="0" rtlCol="0" anchor="ctr"/>
          <a:lstStyle/>
          <a:p>
            <a:pPr marL="0" indent="0">
              <a:buNone/>
            </a:pPr>
            <a:r>
              <a:rPr lang="en-US" sz="1350" dirty="0">
                <a:solidFill>
                  <a:srgbClr val="43596E"/>
                </a:solidFill>
                <a:latin typeface="Calibri" pitchFamily="34" charset="0"/>
                <a:ea typeface="Calibri" pitchFamily="34" charset="-122"/>
                <a:cs typeface="Calibri" pitchFamily="34" charset="-120"/>
              </a:rPr>
              <a:t>Eight questions, no notes. If all eight are fine, this module is done.</a:t>
            </a:r>
            <a:endParaRPr lang="en-US" sz="1350" dirty="0"/>
          </a:p>
        </p:txBody>
      </p:sp>
      <p:sp>
        <p:nvSpPr>
          <p:cNvPr id="4" name="Shape 2"/>
          <p:cNvSpPr/>
          <p:nvPr/>
        </p:nvSpPr>
        <p:spPr>
          <a:xfrm>
            <a:off x="566928" y="1389888"/>
            <a:ext cx="5376672" cy="841248"/>
          </a:xfrm>
          <a:prstGeom prst="roundRect">
            <a:avLst>
              <a:gd name="adj" fmla="val 9783"/>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5" name="Shape 3"/>
          <p:cNvSpPr/>
          <p:nvPr/>
        </p:nvSpPr>
        <p:spPr>
          <a:xfrm>
            <a:off x="749808" y="1600200"/>
            <a:ext cx="402336" cy="402336"/>
          </a:xfrm>
          <a:prstGeom prst="ellipse">
            <a:avLst/>
          </a:prstGeom>
          <a:solidFill>
            <a:srgbClr val="1C7293"/>
          </a:solidFill>
          <a:ln w="12700">
            <a:solidFill>
              <a:srgbClr val="333333"/>
            </a:solidFill>
            <a:prstDash val="solid"/>
          </a:ln>
        </p:spPr>
      </p:sp>
      <p:sp>
        <p:nvSpPr>
          <p:cNvPr id="6" name="Text 4"/>
          <p:cNvSpPr/>
          <p:nvPr/>
        </p:nvSpPr>
        <p:spPr>
          <a:xfrm>
            <a:off x="749808" y="1600200"/>
            <a:ext cx="402336" cy="402336"/>
          </a:xfrm>
          <a:prstGeom prst="rect">
            <a:avLst/>
          </a:prstGeom>
          <a:noFill/>
          <a:ln/>
        </p:spPr>
        <p:txBody>
          <a:bodyPr wrap="square" lIns="0" tIns="0" rIns="0" bIns="0"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1</a:t>
            </a:r>
            <a:endParaRPr lang="en-US" sz="1250" dirty="0"/>
          </a:p>
        </p:txBody>
      </p:sp>
      <p:sp>
        <p:nvSpPr>
          <p:cNvPr id="7" name="Text 5"/>
          <p:cNvSpPr/>
          <p:nvPr/>
        </p:nvSpPr>
        <p:spPr>
          <a:xfrm>
            <a:off x="1280160" y="1481328"/>
            <a:ext cx="4462272" cy="658368"/>
          </a:xfrm>
          <a:prstGeom prst="rect">
            <a:avLst/>
          </a:prstGeom>
          <a:noFill/>
          <a:ln/>
        </p:spPr>
        <p:txBody>
          <a:bodyPr wrap="square" lIns="0" tIns="0" rIns="0" bIns="0" rtlCol="0" anchor="ctr"/>
          <a:lstStyle/>
          <a:p>
            <a:pPr marL="0" indent="0">
              <a:buNone/>
            </a:pPr>
            <a:r>
              <a:rPr lang="en-US" sz="1200" dirty="0">
                <a:solidFill>
                  <a:srgbClr val="22354F"/>
                </a:solidFill>
                <a:latin typeface="Calibri" pitchFamily="34" charset="0"/>
                <a:ea typeface="Calibri" pitchFamily="34" charset="-122"/>
                <a:cs typeface="Calibri" pitchFamily="34" charset="-120"/>
              </a:rPr>
              <a:t>Is x[n] = cos(3n) periodic? If so, give N. If not, explain what fails.</a:t>
            </a:r>
            <a:endParaRPr lang="en-US" sz="1200" dirty="0"/>
          </a:p>
        </p:txBody>
      </p:sp>
      <p:sp>
        <p:nvSpPr>
          <p:cNvPr id="8" name="Shape 6"/>
          <p:cNvSpPr/>
          <p:nvPr/>
        </p:nvSpPr>
        <p:spPr>
          <a:xfrm>
            <a:off x="6217920" y="1389888"/>
            <a:ext cx="5376672" cy="841248"/>
          </a:xfrm>
          <a:prstGeom prst="roundRect">
            <a:avLst>
              <a:gd name="adj" fmla="val 9783"/>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9" name="Shape 7"/>
          <p:cNvSpPr/>
          <p:nvPr/>
        </p:nvSpPr>
        <p:spPr>
          <a:xfrm>
            <a:off x="6400800" y="1600200"/>
            <a:ext cx="402336" cy="402336"/>
          </a:xfrm>
          <a:prstGeom prst="ellipse">
            <a:avLst/>
          </a:prstGeom>
          <a:solidFill>
            <a:srgbClr val="1C7293"/>
          </a:solidFill>
          <a:ln w="12700">
            <a:solidFill>
              <a:srgbClr val="333333"/>
            </a:solidFill>
            <a:prstDash val="solid"/>
          </a:ln>
        </p:spPr>
      </p:sp>
      <p:sp>
        <p:nvSpPr>
          <p:cNvPr id="10" name="Text 8"/>
          <p:cNvSpPr/>
          <p:nvPr/>
        </p:nvSpPr>
        <p:spPr>
          <a:xfrm>
            <a:off x="6400800" y="1600200"/>
            <a:ext cx="402336" cy="402336"/>
          </a:xfrm>
          <a:prstGeom prst="rect">
            <a:avLst/>
          </a:prstGeom>
          <a:noFill/>
          <a:ln/>
        </p:spPr>
        <p:txBody>
          <a:bodyPr wrap="square" lIns="0" tIns="0" rIns="0" bIns="0"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2</a:t>
            </a:r>
            <a:endParaRPr lang="en-US" sz="1250" dirty="0"/>
          </a:p>
        </p:txBody>
      </p:sp>
      <p:sp>
        <p:nvSpPr>
          <p:cNvPr id="11" name="Text 9"/>
          <p:cNvSpPr/>
          <p:nvPr/>
        </p:nvSpPr>
        <p:spPr>
          <a:xfrm>
            <a:off x="6931152" y="1481328"/>
            <a:ext cx="4462272" cy="658368"/>
          </a:xfrm>
          <a:prstGeom prst="rect">
            <a:avLst/>
          </a:prstGeom>
          <a:noFill/>
          <a:ln/>
        </p:spPr>
        <p:txBody>
          <a:bodyPr wrap="square" lIns="0" tIns="0" rIns="0" bIns="0" rtlCol="0" anchor="ctr"/>
          <a:lstStyle/>
          <a:p>
            <a:pPr marL="0" indent="0">
              <a:buNone/>
            </a:pPr>
            <a:r>
              <a:rPr lang="en-US" sz="1200" dirty="0">
                <a:solidFill>
                  <a:srgbClr val="22354F"/>
                </a:solidFill>
                <a:latin typeface="Calibri" pitchFamily="34" charset="0"/>
                <a:ea typeface="Calibri" pitchFamily="34" charset="-122"/>
                <a:cs typeface="Calibri" pitchFamily="34" charset="-120"/>
              </a:rPr>
              <a:t>Give an impulse response that is stable and non-causal, and one that is causal and unstable.</a:t>
            </a:r>
            <a:endParaRPr lang="en-US" sz="1200" dirty="0"/>
          </a:p>
        </p:txBody>
      </p:sp>
      <p:sp>
        <p:nvSpPr>
          <p:cNvPr id="12" name="Shape 10"/>
          <p:cNvSpPr/>
          <p:nvPr/>
        </p:nvSpPr>
        <p:spPr>
          <a:xfrm>
            <a:off x="566928" y="2377440"/>
            <a:ext cx="5376672" cy="841248"/>
          </a:xfrm>
          <a:prstGeom prst="roundRect">
            <a:avLst>
              <a:gd name="adj" fmla="val 9783"/>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13" name="Shape 11"/>
          <p:cNvSpPr/>
          <p:nvPr/>
        </p:nvSpPr>
        <p:spPr>
          <a:xfrm>
            <a:off x="749808" y="2587752"/>
            <a:ext cx="402336" cy="402336"/>
          </a:xfrm>
          <a:prstGeom prst="ellipse">
            <a:avLst/>
          </a:prstGeom>
          <a:solidFill>
            <a:srgbClr val="1C7293"/>
          </a:solidFill>
          <a:ln w="12700">
            <a:solidFill>
              <a:srgbClr val="333333"/>
            </a:solidFill>
            <a:prstDash val="solid"/>
          </a:ln>
        </p:spPr>
      </p:sp>
      <p:sp>
        <p:nvSpPr>
          <p:cNvPr id="14" name="Text 12"/>
          <p:cNvSpPr/>
          <p:nvPr/>
        </p:nvSpPr>
        <p:spPr>
          <a:xfrm>
            <a:off x="749808" y="2587752"/>
            <a:ext cx="402336" cy="402336"/>
          </a:xfrm>
          <a:prstGeom prst="rect">
            <a:avLst/>
          </a:prstGeom>
          <a:noFill/>
          <a:ln/>
        </p:spPr>
        <p:txBody>
          <a:bodyPr wrap="square" lIns="0" tIns="0" rIns="0" bIns="0"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3</a:t>
            </a:r>
            <a:endParaRPr lang="en-US" sz="1250" dirty="0"/>
          </a:p>
        </p:txBody>
      </p:sp>
      <p:sp>
        <p:nvSpPr>
          <p:cNvPr id="15" name="Text 13"/>
          <p:cNvSpPr/>
          <p:nvPr/>
        </p:nvSpPr>
        <p:spPr>
          <a:xfrm>
            <a:off x="1280160" y="2468880"/>
            <a:ext cx="4462272" cy="658368"/>
          </a:xfrm>
          <a:prstGeom prst="rect">
            <a:avLst/>
          </a:prstGeom>
          <a:noFill/>
          <a:ln/>
        </p:spPr>
        <p:txBody>
          <a:bodyPr wrap="square" lIns="0" tIns="0" rIns="0" bIns="0" rtlCol="0" anchor="ctr"/>
          <a:lstStyle/>
          <a:p>
            <a:pPr marL="0" indent="0">
              <a:buNone/>
            </a:pPr>
            <a:r>
              <a:rPr lang="en-US" sz="1200" dirty="0">
                <a:solidFill>
                  <a:srgbClr val="22354F"/>
                </a:solidFill>
                <a:latin typeface="Calibri" pitchFamily="34" charset="0"/>
                <a:ea typeface="Calibri" pitchFamily="34" charset="-122"/>
                <a:cs typeface="Calibri" pitchFamily="34" charset="-120"/>
              </a:rPr>
              <a:t>Compute {2, −1, 3} * {1, 1} by hand and check the length of your answer.</a:t>
            </a:r>
            <a:endParaRPr lang="en-US" sz="1200" dirty="0"/>
          </a:p>
        </p:txBody>
      </p:sp>
      <p:sp>
        <p:nvSpPr>
          <p:cNvPr id="16" name="Shape 14"/>
          <p:cNvSpPr/>
          <p:nvPr/>
        </p:nvSpPr>
        <p:spPr>
          <a:xfrm>
            <a:off x="6217920" y="2377440"/>
            <a:ext cx="5376672" cy="841248"/>
          </a:xfrm>
          <a:prstGeom prst="roundRect">
            <a:avLst>
              <a:gd name="adj" fmla="val 9783"/>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17" name="Shape 15"/>
          <p:cNvSpPr/>
          <p:nvPr/>
        </p:nvSpPr>
        <p:spPr>
          <a:xfrm>
            <a:off x="6400800" y="2587752"/>
            <a:ext cx="402336" cy="402336"/>
          </a:xfrm>
          <a:prstGeom prst="ellipse">
            <a:avLst/>
          </a:prstGeom>
          <a:solidFill>
            <a:srgbClr val="1C7293"/>
          </a:solidFill>
          <a:ln w="12700">
            <a:solidFill>
              <a:srgbClr val="333333"/>
            </a:solidFill>
            <a:prstDash val="solid"/>
          </a:ln>
        </p:spPr>
      </p:sp>
      <p:sp>
        <p:nvSpPr>
          <p:cNvPr id="18" name="Text 16"/>
          <p:cNvSpPr/>
          <p:nvPr/>
        </p:nvSpPr>
        <p:spPr>
          <a:xfrm>
            <a:off x="6400800" y="2587752"/>
            <a:ext cx="402336" cy="402336"/>
          </a:xfrm>
          <a:prstGeom prst="rect">
            <a:avLst/>
          </a:prstGeom>
          <a:noFill/>
          <a:ln/>
        </p:spPr>
        <p:txBody>
          <a:bodyPr wrap="square" lIns="0" tIns="0" rIns="0" bIns="0"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4</a:t>
            </a:r>
            <a:endParaRPr lang="en-US" sz="1250" dirty="0"/>
          </a:p>
        </p:txBody>
      </p:sp>
      <p:sp>
        <p:nvSpPr>
          <p:cNvPr id="19" name="Text 17"/>
          <p:cNvSpPr/>
          <p:nvPr/>
        </p:nvSpPr>
        <p:spPr>
          <a:xfrm>
            <a:off x="6931152" y="2468880"/>
            <a:ext cx="4462272" cy="658368"/>
          </a:xfrm>
          <a:prstGeom prst="rect">
            <a:avLst/>
          </a:prstGeom>
          <a:noFill/>
          <a:ln/>
        </p:spPr>
        <p:txBody>
          <a:bodyPr wrap="square" lIns="0" tIns="0" rIns="0" bIns="0" rtlCol="0" anchor="ctr"/>
          <a:lstStyle/>
          <a:p>
            <a:pPr marL="0" indent="0">
              <a:buNone/>
            </a:pPr>
            <a:r>
              <a:rPr lang="en-US" sz="1200" dirty="0">
                <a:solidFill>
                  <a:srgbClr val="22354F"/>
                </a:solidFill>
                <a:latin typeface="Calibri" pitchFamily="34" charset="0"/>
                <a:ea typeface="Calibri" pitchFamily="34" charset="-122"/>
                <a:cs typeface="Calibri" pitchFamily="34" charset="-120"/>
              </a:rPr>
              <a:t>A system obeys y[n] = x[n] − x[n − 1]. Find h[n], and state whether it is FIR or IIR.</a:t>
            </a:r>
            <a:endParaRPr lang="en-US" sz="1200" dirty="0"/>
          </a:p>
        </p:txBody>
      </p:sp>
      <p:sp>
        <p:nvSpPr>
          <p:cNvPr id="20" name="Shape 18"/>
          <p:cNvSpPr/>
          <p:nvPr/>
        </p:nvSpPr>
        <p:spPr>
          <a:xfrm>
            <a:off x="566928" y="3364992"/>
            <a:ext cx="5376672" cy="841248"/>
          </a:xfrm>
          <a:prstGeom prst="roundRect">
            <a:avLst>
              <a:gd name="adj" fmla="val 9783"/>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21" name="Shape 19"/>
          <p:cNvSpPr/>
          <p:nvPr/>
        </p:nvSpPr>
        <p:spPr>
          <a:xfrm>
            <a:off x="749808" y="3575304"/>
            <a:ext cx="402336" cy="402336"/>
          </a:xfrm>
          <a:prstGeom prst="ellipse">
            <a:avLst/>
          </a:prstGeom>
          <a:solidFill>
            <a:srgbClr val="C97A1E"/>
          </a:solidFill>
          <a:ln w="12700">
            <a:solidFill>
              <a:srgbClr val="333333"/>
            </a:solidFill>
            <a:prstDash val="solid"/>
          </a:ln>
        </p:spPr>
      </p:sp>
      <p:sp>
        <p:nvSpPr>
          <p:cNvPr id="22" name="Text 20"/>
          <p:cNvSpPr/>
          <p:nvPr/>
        </p:nvSpPr>
        <p:spPr>
          <a:xfrm>
            <a:off x="749808" y="3575304"/>
            <a:ext cx="402336" cy="402336"/>
          </a:xfrm>
          <a:prstGeom prst="rect">
            <a:avLst/>
          </a:prstGeom>
          <a:noFill/>
          <a:ln/>
        </p:spPr>
        <p:txBody>
          <a:bodyPr wrap="square" lIns="0" tIns="0" rIns="0" bIns="0"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5</a:t>
            </a:r>
            <a:endParaRPr lang="en-US" sz="1250" dirty="0"/>
          </a:p>
        </p:txBody>
      </p:sp>
      <p:sp>
        <p:nvSpPr>
          <p:cNvPr id="23" name="Text 21"/>
          <p:cNvSpPr/>
          <p:nvPr/>
        </p:nvSpPr>
        <p:spPr>
          <a:xfrm>
            <a:off x="1280160" y="3456432"/>
            <a:ext cx="4462272" cy="658368"/>
          </a:xfrm>
          <a:prstGeom prst="rect">
            <a:avLst/>
          </a:prstGeom>
          <a:noFill/>
          <a:ln/>
        </p:spPr>
        <p:txBody>
          <a:bodyPr wrap="square" lIns="0" tIns="0" rIns="0" bIns="0" rtlCol="0" anchor="ctr"/>
          <a:lstStyle/>
          <a:p>
            <a:pPr marL="0" indent="0">
              <a:buNone/>
            </a:pPr>
            <a:r>
              <a:rPr lang="en-US" sz="1200" dirty="0">
                <a:solidFill>
                  <a:srgbClr val="22354F"/>
                </a:solidFill>
                <a:latin typeface="Calibri" pitchFamily="34" charset="0"/>
                <a:ea typeface="Calibri" pitchFamily="34" charset="-122"/>
                <a:cs typeface="Calibri" pitchFamily="34" charset="-120"/>
              </a:rPr>
              <a:t>A 9 kHz tone is sampled at 8 kHz. What frequency will be observed, and why can it not be removed later?</a:t>
            </a:r>
            <a:endParaRPr lang="en-US" sz="1200" dirty="0"/>
          </a:p>
        </p:txBody>
      </p:sp>
      <p:sp>
        <p:nvSpPr>
          <p:cNvPr id="24" name="Shape 22"/>
          <p:cNvSpPr/>
          <p:nvPr/>
        </p:nvSpPr>
        <p:spPr>
          <a:xfrm>
            <a:off x="6217920" y="3364992"/>
            <a:ext cx="5376672" cy="841248"/>
          </a:xfrm>
          <a:prstGeom prst="roundRect">
            <a:avLst>
              <a:gd name="adj" fmla="val 9783"/>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25" name="Shape 23"/>
          <p:cNvSpPr/>
          <p:nvPr/>
        </p:nvSpPr>
        <p:spPr>
          <a:xfrm>
            <a:off x="6400800" y="3575304"/>
            <a:ext cx="402336" cy="402336"/>
          </a:xfrm>
          <a:prstGeom prst="ellipse">
            <a:avLst/>
          </a:prstGeom>
          <a:solidFill>
            <a:srgbClr val="C97A1E"/>
          </a:solidFill>
          <a:ln w="12700">
            <a:solidFill>
              <a:srgbClr val="333333"/>
            </a:solidFill>
            <a:prstDash val="solid"/>
          </a:ln>
        </p:spPr>
      </p:sp>
      <p:sp>
        <p:nvSpPr>
          <p:cNvPr id="26" name="Text 24"/>
          <p:cNvSpPr/>
          <p:nvPr/>
        </p:nvSpPr>
        <p:spPr>
          <a:xfrm>
            <a:off x="6400800" y="3575304"/>
            <a:ext cx="402336" cy="402336"/>
          </a:xfrm>
          <a:prstGeom prst="rect">
            <a:avLst/>
          </a:prstGeom>
          <a:noFill/>
          <a:ln/>
        </p:spPr>
        <p:txBody>
          <a:bodyPr wrap="square" lIns="0" tIns="0" rIns="0" bIns="0"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6</a:t>
            </a:r>
            <a:endParaRPr lang="en-US" sz="1250" dirty="0"/>
          </a:p>
        </p:txBody>
      </p:sp>
      <p:sp>
        <p:nvSpPr>
          <p:cNvPr id="27" name="Text 25"/>
          <p:cNvSpPr/>
          <p:nvPr/>
        </p:nvSpPr>
        <p:spPr>
          <a:xfrm>
            <a:off x="6931152" y="3456432"/>
            <a:ext cx="4462272" cy="658368"/>
          </a:xfrm>
          <a:prstGeom prst="rect">
            <a:avLst/>
          </a:prstGeom>
          <a:noFill/>
          <a:ln/>
        </p:spPr>
        <p:txBody>
          <a:bodyPr wrap="square" lIns="0" tIns="0" rIns="0" bIns="0" rtlCol="0" anchor="ctr"/>
          <a:lstStyle/>
          <a:p>
            <a:pPr marL="0" indent="0">
              <a:buNone/>
            </a:pPr>
            <a:r>
              <a:rPr lang="en-US" sz="1200" dirty="0">
                <a:solidFill>
                  <a:srgbClr val="22354F"/>
                </a:solidFill>
                <a:latin typeface="Calibri" pitchFamily="34" charset="0"/>
                <a:ea typeface="Calibri" pitchFamily="34" charset="-122"/>
                <a:cs typeface="Calibri" pitchFamily="34" charset="-120"/>
              </a:rPr>
              <a:t>Convert a cut-off specification of 1.2 kHz at fₛ = 8 kHz into normalised frequency ω.</a:t>
            </a:r>
            <a:endParaRPr lang="en-US" sz="1200" dirty="0"/>
          </a:p>
        </p:txBody>
      </p:sp>
      <p:sp>
        <p:nvSpPr>
          <p:cNvPr id="28" name="Shape 26"/>
          <p:cNvSpPr/>
          <p:nvPr/>
        </p:nvSpPr>
        <p:spPr>
          <a:xfrm>
            <a:off x="566928" y="4352544"/>
            <a:ext cx="5376672" cy="841248"/>
          </a:xfrm>
          <a:prstGeom prst="roundRect">
            <a:avLst>
              <a:gd name="adj" fmla="val 9783"/>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29" name="Shape 27"/>
          <p:cNvSpPr/>
          <p:nvPr/>
        </p:nvSpPr>
        <p:spPr>
          <a:xfrm>
            <a:off x="749808" y="4562856"/>
            <a:ext cx="402336" cy="402336"/>
          </a:xfrm>
          <a:prstGeom prst="ellipse">
            <a:avLst/>
          </a:prstGeom>
          <a:solidFill>
            <a:srgbClr val="C97A1E"/>
          </a:solidFill>
          <a:ln w="12700">
            <a:solidFill>
              <a:srgbClr val="333333"/>
            </a:solidFill>
            <a:prstDash val="solid"/>
          </a:ln>
        </p:spPr>
      </p:sp>
      <p:sp>
        <p:nvSpPr>
          <p:cNvPr id="30" name="Text 28"/>
          <p:cNvSpPr/>
          <p:nvPr/>
        </p:nvSpPr>
        <p:spPr>
          <a:xfrm>
            <a:off x="749808" y="4562856"/>
            <a:ext cx="402336" cy="402336"/>
          </a:xfrm>
          <a:prstGeom prst="rect">
            <a:avLst/>
          </a:prstGeom>
          <a:noFill/>
          <a:ln/>
        </p:spPr>
        <p:txBody>
          <a:bodyPr wrap="square" lIns="0" tIns="0" rIns="0" bIns="0"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7</a:t>
            </a:r>
            <a:endParaRPr lang="en-US" sz="1250" dirty="0"/>
          </a:p>
        </p:txBody>
      </p:sp>
      <p:sp>
        <p:nvSpPr>
          <p:cNvPr id="31" name="Text 29"/>
          <p:cNvSpPr/>
          <p:nvPr/>
        </p:nvSpPr>
        <p:spPr>
          <a:xfrm>
            <a:off x="1280160" y="4443984"/>
            <a:ext cx="4462272" cy="658368"/>
          </a:xfrm>
          <a:prstGeom prst="rect">
            <a:avLst/>
          </a:prstGeom>
          <a:noFill/>
          <a:ln/>
        </p:spPr>
        <p:txBody>
          <a:bodyPr wrap="square" lIns="0" tIns="0" rIns="0" bIns="0" rtlCol="0" anchor="ctr"/>
          <a:lstStyle/>
          <a:p>
            <a:pPr marL="0" indent="0">
              <a:buNone/>
            </a:pPr>
            <a:r>
              <a:rPr lang="en-US" sz="1200" dirty="0">
                <a:solidFill>
                  <a:srgbClr val="22354F"/>
                </a:solidFill>
                <a:latin typeface="Calibri" pitchFamily="34" charset="0"/>
                <a:ea typeface="Calibri" pitchFamily="34" charset="-122"/>
                <a:cs typeface="Calibri" pitchFamily="34" charset="-120"/>
              </a:rPr>
              <a:t>A 12-bit converter is fed a signal that peaks at one quarter of full scale. Estimate the achieved SNR.</a:t>
            </a:r>
            <a:endParaRPr lang="en-US" sz="1200" dirty="0"/>
          </a:p>
        </p:txBody>
      </p:sp>
      <p:sp>
        <p:nvSpPr>
          <p:cNvPr id="32" name="Shape 30"/>
          <p:cNvSpPr/>
          <p:nvPr/>
        </p:nvSpPr>
        <p:spPr>
          <a:xfrm>
            <a:off x="6217920" y="4352544"/>
            <a:ext cx="5376672" cy="841248"/>
          </a:xfrm>
          <a:prstGeom prst="roundRect">
            <a:avLst>
              <a:gd name="adj" fmla="val 9783"/>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33" name="Shape 31"/>
          <p:cNvSpPr/>
          <p:nvPr/>
        </p:nvSpPr>
        <p:spPr>
          <a:xfrm>
            <a:off x="6400800" y="4562856"/>
            <a:ext cx="402336" cy="402336"/>
          </a:xfrm>
          <a:prstGeom prst="ellipse">
            <a:avLst/>
          </a:prstGeom>
          <a:solidFill>
            <a:srgbClr val="C97A1E"/>
          </a:solidFill>
          <a:ln w="12700">
            <a:solidFill>
              <a:srgbClr val="333333"/>
            </a:solidFill>
            <a:prstDash val="solid"/>
          </a:ln>
        </p:spPr>
      </p:sp>
      <p:sp>
        <p:nvSpPr>
          <p:cNvPr id="34" name="Text 32"/>
          <p:cNvSpPr/>
          <p:nvPr/>
        </p:nvSpPr>
        <p:spPr>
          <a:xfrm>
            <a:off x="6400800" y="4562856"/>
            <a:ext cx="402336" cy="402336"/>
          </a:xfrm>
          <a:prstGeom prst="rect">
            <a:avLst/>
          </a:prstGeom>
          <a:noFill/>
          <a:ln/>
        </p:spPr>
        <p:txBody>
          <a:bodyPr wrap="square" lIns="0" tIns="0" rIns="0" bIns="0" rtlCol="0" anchor="ctr"/>
          <a:lstStyle/>
          <a:p>
            <a:pPr marL="0" indent="0" algn="ctr">
              <a:buNone/>
            </a:pPr>
            <a:r>
              <a:rPr lang="en-US" sz="1250" b="1" dirty="0">
                <a:solidFill>
                  <a:srgbClr val="FFFFFF"/>
                </a:solidFill>
                <a:latin typeface="Calibri" pitchFamily="34" charset="0"/>
                <a:ea typeface="Calibri" pitchFamily="34" charset="-122"/>
                <a:cs typeface="Calibri" pitchFamily="34" charset="-120"/>
              </a:rPr>
              <a:t>8</a:t>
            </a:r>
            <a:endParaRPr lang="en-US" sz="1250" dirty="0"/>
          </a:p>
        </p:txBody>
      </p:sp>
      <p:sp>
        <p:nvSpPr>
          <p:cNvPr id="35" name="Text 33"/>
          <p:cNvSpPr/>
          <p:nvPr/>
        </p:nvSpPr>
        <p:spPr>
          <a:xfrm>
            <a:off x="6931152" y="4443984"/>
            <a:ext cx="4462272" cy="658368"/>
          </a:xfrm>
          <a:prstGeom prst="rect">
            <a:avLst/>
          </a:prstGeom>
          <a:noFill/>
          <a:ln/>
        </p:spPr>
        <p:txBody>
          <a:bodyPr wrap="square" lIns="0" tIns="0" rIns="0" bIns="0" rtlCol="0" anchor="ctr"/>
          <a:lstStyle/>
          <a:p>
            <a:pPr marL="0" indent="0">
              <a:buNone/>
            </a:pPr>
            <a:r>
              <a:rPr lang="en-US" sz="1200" dirty="0">
                <a:solidFill>
                  <a:srgbClr val="22354F"/>
                </a:solidFill>
                <a:latin typeface="Calibri" pitchFamily="34" charset="0"/>
                <a:ea typeface="Calibri" pitchFamily="34" charset="-122"/>
                <a:cs typeface="Calibri" pitchFamily="34" charset="-120"/>
              </a:rPr>
              <a:t>Explain in two sentences why the anti-aliasing filter cannot be implemented digitally.</a:t>
            </a:r>
            <a:endParaRPr lang="en-US" sz="1200" dirty="0"/>
          </a:p>
        </p:txBody>
      </p:sp>
      <p:sp>
        <p:nvSpPr>
          <p:cNvPr id="36" name="Shape 34"/>
          <p:cNvSpPr/>
          <p:nvPr/>
        </p:nvSpPr>
        <p:spPr>
          <a:xfrm>
            <a:off x="566928" y="5431536"/>
            <a:ext cx="11027664" cy="676656"/>
          </a:xfrm>
          <a:prstGeom prst="roundRect">
            <a:avLst>
              <a:gd name="adj" fmla="val 10811"/>
            </a:avLst>
          </a:prstGeom>
          <a:solidFill>
            <a:srgbClr val="EDF2F5"/>
          </a:solidFill>
          <a:ln w="13970">
            <a:solidFill>
              <a:srgbClr val="1C7293"/>
            </a:solidFill>
            <a:prstDash val="solid"/>
          </a:ln>
        </p:spPr>
      </p:sp>
      <p:sp>
        <p:nvSpPr>
          <p:cNvPr id="37" name="Text 35"/>
          <p:cNvSpPr/>
          <p:nvPr/>
        </p:nvSpPr>
        <p:spPr>
          <a:xfrm>
            <a:off x="786384" y="5431536"/>
            <a:ext cx="10588752" cy="676656"/>
          </a:xfrm>
          <a:prstGeom prst="rect">
            <a:avLst/>
          </a:prstGeom>
          <a:noFill/>
          <a:ln/>
        </p:spPr>
        <p:txBody>
          <a:bodyPr wrap="square" lIns="0" tIns="0" rIns="0" bIns="0" rtlCol="0" anchor="ctr"/>
          <a:lstStyle/>
          <a:p>
            <a:pPr marL="0" indent="0">
              <a:buNone/>
            </a:pPr>
            <a:r>
              <a:rPr lang="en-US" sz="1150" b="1" dirty="0">
                <a:solidFill>
                  <a:srgbClr val="1C7293"/>
                </a:solidFill>
                <a:latin typeface="Calibri" pitchFamily="34" charset="0"/>
                <a:ea typeface="Calibri" pitchFamily="34" charset="-122"/>
                <a:cs typeface="Calibri" pitchFamily="34" charset="-120"/>
              </a:rPr>
              <a:t>Key point   </a:t>
            </a:r>
            <a:r>
              <a:rPr lang="en-US" sz="1300" dirty="0">
                <a:solidFill>
                  <a:srgbClr val="22354F"/>
                </a:solidFill>
                <a:latin typeface="Calibri" pitchFamily="34" charset="0"/>
                <a:ea typeface="Calibri" pitchFamily="34" charset="-122"/>
                <a:cs typeface="Calibri" pitchFamily="34" charset="-120"/>
              </a:rPr>
              <a:t>Questions 1 to 4 test Chapter 3, questions 5 to 8 test Chapter 4. Worked solutions are distributed after the tutorial, not before.</a:t>
            </a:r>
            <a:endParaRPr lang="en-US" sz="1150" dirty="0"/>
          </a:p>
        </p:txBody>
      </p:sp>
      <p:sp>
        <p:nvSpPr>
          <p:cNvPr id="38" name="Text 36"/>
          <p:cNvSpPr/>
          <p:nvPr/>
        </p:nvSpPr>
        <p:spPr>
          <a:xfrm>
            <a:off x="566928" y="6473952"/>
            <a:ext cx="8595360" cy="237744"/>
          </a:xfrm>
          <a:prstGeom prst="rect">
            <a:avLst/>
          </a:prstGeom>
          <a:noFill/>
          <a:ln/>
        </p:spPr>
        <p:txBody>
          <a:bodyPr wrap="square" lIns="0" tIns="0" rIns="0" bIns="0" rtlCol="0" anchor="ctr"/>
          <a:lstStyle/>
          <a:p>
            <a:pPr marL="0" indent="0">
              <a:buNone/>
            </a:pPr>
            <a:r>
              <a:rPr lang="en-US" sz="900" dirty="0">
                <a:solidFill>
                  <a:srgbClr val="5A6B7D"/>
                </a:solidFill>
                <a:latin typeface="Calibri" pitchFamily="34" charset="0"/>
                <a:ea typeface="Calibri" pitchFamily="34" charset="-122"/>
                <a:cs typeface="Calibri" pitchFamily="34" charset="-120"/>
              </a:rPr>
              <a:t>CSE 5112  ·  Module 1  ·  Foundations of DSP</a:t>
            </a:r>
            <a:endParaRPr lang="en-US" sz="900" dirty="0"/>
          </a:p>
        </p:txBody>
      </p:sp>
      <p:sp>
        <p:nvSpPr>
          <p:cNvPr id="39" name="Text 37"/>
          <p:cNvSpPr/>
          <p:nvPr/>
        </p:nvSpPr>
        <p:spPr>
          <a:xfrm>
            <a:off x="10680192" y="6473952"/>
            <a:ext cx="914400" cy="237744"/>
          </a:xfrm>
          <a:prstGeom prst="rect">
            <a:avLst/>
          </a:prstGeom>
          <a:noFill/>
          <a:ln/>
        </p:spPr>
        <p:txBody>
          <a:bodyPr wrap="square" lIns="0" tIns="0" rIns="0" bIns="0" rtlCol="0" anchor="ctr"/>
          <a:lstStyle/>
          <a:p>
            <a:pPr marL="0" indent="0" algn="r">
              <a:buNone/>
            </a:pPr>
            <a:r>
              <a:rPr lang="en-US" sz="900" dirty="0">
                <a:solidFill>
                  <a:srgbClr val="5A6B7D"/>
                </a:solidFill>
                <a:latin typeface="Calibri" pitchFamily="34" charset="0"/>
                <a:ea typeface="Calibri" pitchFamily="34" charset="-122"/>
                <a:cs typeface="Calibri" pitchFamily="34" charset="-120"/>
              </a:rPr>
              <a:t>76</a:t>
            </a:r>
            <a:endParaRPr lang="en-US" sz="900"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7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66928" y="365760"/>
            <a:ext cx="11027664" cy="566928"/>
          </a:xfrm>
          <a:prstGeom prst="rect">
            <a:avLst/>
          </a:prstGeom>
          <a:noFill/>
          <a:ln/>
        </p:spPr>
        <p:txBody>
          <a:bodyPr wrap="square" lIns="0" tIns="0" rIns="0" bIns="0" rtlCol="0" anchor="ctr"/>
          <a:lstStyle/>
          <a:p>
            <a:pPr marL="0" indent="0">
              <a:buNone/>
            </a:pPr>
            <a:r>
              <a:rPr lang="en-US" sz="2900" b="1" dirty="0">
                <a:solidFill>
                  <a:srgbClr val="16243D"/>
                </a:solidFill>
                <a:latin typeface="Cambria" pitchFamily="34" charset="0"/>
                <a:ea typeface="Cambria" pitchFamily="34" charset="-122"/>
                <a:cs typeface="Cambria" pitchFamily="34" charset="-120"/>
              </a:rPr>
              <a:t>Glossary in plain language</a:t>
            </a:r>
            <a:endParaRPr lang="en-US" sz="2900" dirty="0"/>
          </a:p>
        </p:txBody>
      </p:sp>
      <p:sp>
        <p:nvSpPr>
          <p:cNvPr id="3" name="Text 1"/>
          <p:cNvSpPr/>
          <p:nvPr/>
        </p:nvSpPr>
        <p:spPr>
          <a:xfrm>
            <a:off x="566928" y="914400"/>
            <a:ext cx="11027664" cy="347472"/>
          </a:xfrm>
          <a:prstGeom prst="rect">
            <a:avLst/>
          </a:prstGeom>
          <a:noFill/>
          <a:ln/>
        </p:spPr>
        <p:txBody>
          <a:bodyPr wrap="square" lIns="0" tIns="0" rIns="0" bIns="0" rtlCol="0" anchor="ctr"/>
          <a:lstStyle/>
          <a:p>
            <a:pPr marL="0" indent="0">
              <a:buNone/>
            </a:pPr>
            <a:r>
              <a:rPr lang="en-US" sz="1350" dirty="0">
                <a:solidFill>
                  <a:srgbClr val="43596E"/>
                </a:solidFill>
                <a:latin typeface="Calibri" pitchFamily="34" charset="0"/>
                <a:ea typeface="Calibri" pitchFamily="34" charset="-122"/>
                <a:cs typeface="Calibri" pitchFamily="34" charset="-120"/>
              </a:rPr>
              <a:t>Every word this module used, said once more with no symbols at all</a:t>
            </a:r>
            <a:endParaRPr lang="en-US" sz="1350" dirty="0"/>
          </a:p>
        </p:txBody>
      </p:sp>
      <p:sp>
        <p:nvSpPr>
          <p:cNvPr id="4" name="Shape 2"/>
          <p:cNvSpPr/>
          <p:nvPr/>
        </p:nvSpPr>
        <p:spPr>
          <a:xfrm>
            <a:off x="566928" y="1389888"/>
            <a:ext cx="5376672" cy="731520"/>
          </a:xfrm>
          <a:prstGeom prst="roundRect">
            <a:avLst>
              <a:gd name="adj" fmla="val 11250"/>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5" name="Text 3"/>
          <p:cNvSpPr/>
          <p:nvPr/>
        </p:nvSpPr>
        <p:spPr>
          <a:xfrm>
            <a:off x="768096" y="1472184"/>
            <a:ext cx="1737360" cy="566928"/>
          </a:xfrm>
          <a:prstGeom prst="rect">
            <a:avLst/>
          </a:prstGeom>
          <a:noFill/>
          <a:ln/>
        </p:spPr>
        <p:txBody>
          <a:bodyPr wrap="square" lIns="0" tIns="0" rIns="0" bIns="0" rtlCol="0" anchor="ctr"/>
          <a:lstStyle/>
          <a:p>
            <a:pPr marL="0" indent="0">
              <a:buNone/>
            </a:pPr>
            <a:r>
              <a:rPr lang="en-US" sz="1200" b="1" dirty="0">
                <a:solidFill>
                  <a:srgbClr val="1C7293"/>
                </a:solidFill>
                <a:latin typeface="Calibri" pitchFamily="34" charset="0"/>
                <a:ea typeface="Calibri" pitchFamily="34" charset="-122"/>
                <a:cs typeface="Calibri" pitchFamily="34" charset="-120"/>
              </a:rPr>
              <a:t>Signal</a:t>
            </a:r>
            <a:endParaRPr lang="en-US" sz="1200" dirty="0"/>
          </a:p>
        </p:txBody>
      </p:sp>
      <p:sp>
        <p:nvSpPr>
          <p:cNvPr id="6" name="Text 4"/>
          <p:cNvSpPr/>
          <p:nvPr/>
        </p:nvSpPr>
        <p:spPr>
          <a:xfrm>
            <a:off x="2542032" y="1453896"/>
            <a:ext cx="3200400" cy="603504"/>
          </a:xfrm>
          <a:prstGeom prst="rect">
            <a:avLst/>
          </a:prstGeom>
          <a:noFill/>
          <a:ln/>
        </p:spPr>
        <p:txBody>
          <a:bodyPr wrap="square" lIns="0" tIns="0" rIns="0" bIns="0" rtlCol="0" anchor="ctr"/>
          <a:lstStyle/>
          <a:p>
            <a:pPr marL="0" indent="0">
              <a:lnSpc>
                <a:spcPct val="102000"/>
              </a:lnSpc>
              <a:buNone/>
            </a:pPr>
            <a:r>
              <a:rPr lang="en-US" sz="1080" dirty="0">
                <a:solidFill>
                  <a:srgbClr val="22354F"/>
                </a:solidFill>
                <a:latin typeface="Calibri" pitchFamily="34" charset="0"/>
                <a:ea typeface="Calibri" pitchFamily="34" charset="-122"/>
                <a:cs typeface="Calibri" pitchFamily="34" charset="-120"/>
              </a:rPr>
              <a:t>A quantity that varies and carries information. A sound, a voltage, a row of pixels, a share price.</a:t>
            </a:r>
            <a:endParaRPr lang="en-US" sz="1080" dirty="0"/>
          </a:p>
        </p:txBody>
      </p:sp>
      <p:sp>
        <p:nvSpPr>
          <p:cNvPr id="7" name="Shape 5"/>
          <p:cNvSpPr/>
          <p:nvPr/>
        </p:nvSpPr>
        <p:spPr>
          <a:xfrm>
            <a:off x="566928" y="2194560"/>
            <a:ext cx="5376672" cy="731520"/>
          </a:xfrm>
          <a:prstGeom prst="roundRect">
            <a:avLst>
              <a:gd name="adj" fmla="val 11250"/>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8" name="Text 6"/>
          <p:cNvSpPr/>
          <p:nvPr/>
        </p:nvSpPr>
        <p:spPr>
          <a:xfrm>
            <a:off x="768096" y="2276856"/>
            <a:ext cx="1737360" cy="566928"/>
          </a:xfrm>
          <a:prstGeom prst="rect">
            <a:avLst/>
          </a:prstGeom>
          <a:noFill/>
          <a:ln/>
        </p:spPr>
        <p:txBody>
          <a:bodyPr wrap="square" lIns="0" tIns="0" rIns="0" bIns="0" rtlCol="0" anchor="ctr"/>
          <a:lstStyle/>
          <a:p>
            <a:pPr marL="0" indent="0">
              <a:buNone/>
            </a:pPr>
            <a:r>
              <a:rPr lang="en-US" sz="1200" b="1" dirty="0">
                <a:solidFill>
                  <a:srgbClr val="1C7293"/>
                </a:solidFill>
                <a:latin typeface="Calibri" pitchFamily="34" charset="0"/>
                <a:ea typeface="Calibri" pitchFamily="34" charset="-122"/>
                <a:cs typeface="Calibri" pitchFamily="34" charset="-120"/>
              </a:rPr>
              <a:t>System</a:t>
            </a:r>
            <a:endParaRPr lang="en-US" sz="1200" dirty="0"/>
          </a:p>
        </p:txBody>
      </p:sp>
      <p:sp>
        <p:nvSpPr>
          <p:cNvPr id="9" name="Text 7"/>
          <p:cNvSpPr/>
          <p:nvPr/>
        </p:nvSpPr>
        <p:spPr>
          <a:xfrm>
            <a:off x="2542032" y="2258568"/>
            <a:ext cx="3200400" cy="603504"/>
          </a:xfrm>
          <a:prstGeom prst="rect">
            <a:avLst/>
          </a:prstGeom>
          <a:noFill/>
          <a:ln/>
        </p:spPr>
        <p:txBody>
          <a:bodyPr wrap="square" lIns="0" tIns="0" rIns="0" bIns="0" rtlCol="0" anchor="ctr"/>
          <a:lstStyle/>
          <a:p>
            <a:pPr marL="0" indent="0">
              <a:lnSpc>
                <a:spcPct val="102000"/>
              </a:lnSpc>
              <a:buNone/>
            </a:pPr>
            <a:r>
              <a:rPr lang="en-US" sz="1080" dirty="0">
                <a:solidFill>
                  <a:srgbClr val="22354F"/>
                </a:solidFill>
                <a:latin typeface="Calibri" pitchFamily="34" charset="0"/>
                <a:ea typeface="Calibri" pitchFamily="34" charset="-122"/>
                <a:cs typeface="Calibri" pitchFamily="34" charset="-120"/>
              </a:rPr>
              <a:t>Anything that takes a signal in and puts a signal out. A filter, a room, a microphone, an algorithm.</a:t>
            </a:r>
            <a:endParaRPr lang="en-US" sz="1080" dirty="0"/>
          </a:p>
        </p:txBody>
      </p:sp>
      <p:sp>
        <p:nvSpPr>
          <p:cNvPr id="10" name="Shape 8"/>
          <p:cNvSpPr/>
          <p:nvPr/>
        </p:nvSpPr>
        <p:spPr>
          <a:xfrm>
            <a:off x="566928" y="2999232"/>
            <a:ext cx="5376672" cy="731520"/>
          </a:xfrm>
          <a:prstGeom prst="roundRect">
            <a:avLst>
              <a:gd name="adj" fmla="val 11250"/>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11" name="Text 9"/>
          <p:cNvSpPr/>
          <p:nvPr/>
        </p:nvSpPr>
        <p:spPr>
          <a:xfrm>
            <a:off x="768096" y="3081528"/>
            <a:ext cx="1737360" cy="566928"/>
          </a:xfrm>
          <a:prstGeom prst="rect">
            <a:avLst/>
          </a:prstGeom>
          <a:noFill/>
          <a:ln/>
        </p:spPr>
        <p:txBody>
          <a:bodyPr wrap="square" lIns="0" tIns="0" rIns="0" bIns="0" rtlCol="0" anchor="ctr"/>
          <a:lstStyle/>
          <a:p>
            <a:pPr marL="0" indent="0">
              <a:buNone/>
            </a:pPr>
            <a:r>
              <a:rPr lang="en-US" sz="1200" b="1" dirty="0">
                <a:solidFill>
                  <a:srgbClr val="1C7293"/>
                </a:solidFill>
                <a:latin typeface="Calibri" pitchFamily="34" charset="0"/>
                <a:ea typeface="Calibri" pitchFamily="34" charset="-122"/>
                <a:cs typeface="Calibri" pitchFamily="34" charset="-120"/>
              </a:rPr>
              <a:t>Sample</a:t>
            </a:r>
            <a:endParaRPr lang="en-US" sz="1200" dirty="0"/>
          </a:p>
        </p:txBody>
      </p:sp>
      <p:sp>
        <p:nvSpPr>
          <p:cNvPr id="12" name="Text 10"/>
          <p:cNvSpPr/>
          <p:nvPr/>
        </p:nvSpPr>
        <p:spPr>
          <a:xfrm>
            <a:off x="2542032" y="3063240"/>
            <a:ext cx="3200400" cy="603504"/>
          </a:xfrm>
          <a:prstGeom prst="rect">
            <a:avLst/>
          </a:prstGeom>
          <a:noFill/>
          <a:ln/>
        </p:spPr>
        <p:txBody>
          <a:bodyPr wrap="square" lIns="0" tIns="0" rIns="0" bIns="0" rtlCol="0" anchor="ctr"/>
          <a:lstStyle/>
          <a:p>
            <a:pPr marL="0" indent="0">
              <a:lnSpc>
                <a:spcPct val="102000"/>
              </a:lnSpc>
              <a:buNone/>
            </a:pPr>
            <a:r>
              <a:rPr lang="en-US" sz="1080" dirty="0">
                <a:solidFill>
                  <a:srgbClr val="22354F"/>
                </a:solidFill>
                <a:latin typeface="Calibri" pitchFamily="34" charset="0"/>
                <a:ea typeface="Calibri" pitchFamily="34" charset="-122"/>
                <a:cs typeface="Calibri" pitchFamily="34" charset="-120"/>
              </a:rPr>
              <a:t>One reading of a signal, taken at one instant. x[7] is the eighth such reading, counting from zero.</a:t>
            </a:r>
            <a:endParaRPr lang="en-US" sz="1080" dirty="0"/>
          </a:p>
        </p:txBody>
      </p:sp>
      <p:sp>
        <p:nvSpPr>
          <p:cNvPr id="13" name="Shape 11"/>
          <p:cNvSpPr/>
          <p:nvPr/>
        </p:nvSpPr>
        <p:spPr>
          <a:xfrm>
            <a:off x="566928" y="3803904"/>
            <a:ext cx="5376672" cy="731520"/>
          </a:xfrm>
          <a:prstGeom prst="roundRect">
            <a:avLst>
              <a:gd name="adj" fmla="val 11250"/>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14" name="Text 12"/>
          <p:cNvSpPr/>
          <p:nvPr/>
        </p:nvSpPr>
        <p:spPr>
          <a:xfrm>
            <a:off x="768096" y="3886200"/>
            <a:ext cx="1737360" cy="566928"/>
          </a:xfrm>
          <a:prstGeom prst="rect">
            <a:avLst/>
          </a:prstGeom>
          <a:noFill/>
          <a:ln/>
        </p:spPr>
        <p:txBody>
          <a:bodyPr wrap="square" lIns="0" tIns="0" rIns="0" bIns="0" rtlCol="0" anchor="ctr"/>
          <a:lstStyle/>
          <a:p>
            <a:pPr marL="0" indent="0">
              <a:buNone/>
            </a:pPr>
            <a:r>
              <a:rPr lang="en-US" sz="1200" b="1" dirty="0">
                <a:solidFill>
                  <a:srgbClr val="1C7293"/>
                </a:solidFill>
                <a:latin typeface="Calibri" pitchFamily="34" charset="0"/>
                <a:ea typeface="Calibri" pitchFamily="34" charset="-122"/>
                <a:cs typeface="Calibri" pitchFamily="34" charset="-120"/>
              </a:rPr>
              <a:t>Sampling rate fₛ</a:t>
            </a:r>
            <a:endParaRPr lang="en-US" sz="1200" dirty="0"/>
          </a:p>
        </p:txBody>
      </p:sp>
      <p:sp>
        <p:nvSpPr>
          <p:cNvPr id="15" name="Text 13"/>
          <p:cNvSpPr/>
          <p:nvPr/>
        </p:nvSpPr>
        <p:spPr>
          <a:xfrm>
            <a:off x="2542032" y="3867912"/>
            <a:ext cx="3200400" cy="603504"/>
          </a:xfrm>
          <a:prstGeom prst="rect">
            <a:avLst/>
          </a:prstGeom>
          <a:noFill/>
          <a:ln/>
        </p:spPr>
        <p:txBody>
          <a:bodyPr wrap="square" lIns="0" tIns="0" rIns="0" bIns="0" rtlCol="0" anchor="ctr"/>
          <a:lstStyle/>
          <a:p>
            <a:pPr marL="0" indent="0">
              <a:lnSpc>
                <a:spcPct val="102000"/>
              </a:lnSpc>
              <a:buNone/>
            </a:pPr>
            <a:r>
              <a:rPr lang="en-US" sz="1080" dirty="0">
                <a:solidFill>
                  <a:srgbClr val="22354F"/>
                </a:solidFill>
                <a:latin typeface="Calibri" pitchFamily="34" charset="0"/>
                <a:ea typeface="Calibri" pitchFamily="34" charset="-122"/>
                <a:cs typeface="Calibri" pitchFamily="34" charset="-120"/>
              </a:rPr>
              <a:t>How many readings are taken per second. The single most important design choice in the chain.</a:t>
            </a:r>
            <a:endParaRPr lang="en-US" sz="1080" dirty="0"/>
          </a:p>
        </p:txBody>
      </p:sp>
      <p:sp>
        <p:nvSpPr>
          <p:cNvPr id="16" name="Shape 14"/>
          <p:cNvSpPr/>
          <p:nvPr/>
        </p:nvSpPr>
        <p:spPr>
          <a:xfrm>
            <a:off x="566928" y="4608576"/>
            <a:ext cx="5376672" cy="731520"/>
          </a:xfrm>
          <a:prstGeom prst="roundRect">
            <a:avLst>
              <a:gd name="adj" fmla="val 11250"/>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17" name="Text 15"/>
          <p:cNvSpPr/>
          <p:nvPr/>
        </p:nvSpPr>
        <p:spPr>
          <a:xfrm>
            <a:off x="768096" y="4690872"/>
            <a:ext cx="1737360" cy="566928"/>
          </a:xfrm>
          <a:prstGeom prst="rect">
            <a:avLst/>
          </a:prstGeom>
          <a:noFill/>
          <a:ln/>
        </p:spPr>
        <p:txBody>
          <a:bodyPr wrap="square" lIns="0" tIns="0" rIns="0" bIns="0" rtlCol="0" anchor="ctr"/>
          <a:lstStyle/>
          <a:p>
            <a:pPr marL="0" indent="0">
              <a:buNone/>
            </a:pPr>
            <a:r>
              <a:rPr lang="en-US" sz="1200" b="1" dirty="0">
                <a:solidFill>
                  <a:srgbClr val="1C7293"/>
                </a:solidFill>
                <a:latin typeface="Calibri" pitchFamily="34" charset="0"/>
                <a:ea typeface="Calibri" pitchFamily="34" charset="-122"/>
                <a:cs typeface="Calibri" pitchFamily="34" charset="-120"/>
              </a:rPr>
              <a:t>Impulse response h[n]</a:t>
            </a:r>
            <a:endParaRPr lang="en-US" sz="1200" dirty="0"/>
          </a:p>
        </p:txBody>
      </p:sp>
      <p:sp>
        <p:nvSpPr>
          <p:cNvPr id="18" name="Text 16"/>
          <p:cNvSpPr/>
          <p:nvPr/>
        </p:nvSpPr>
        <p:spPr>
          <a:xfrm>
            <a:off x="2542032" y="4672584"/>
            <a:ext cx="3200400" cy="603504"/>
          </a:xfrm>
          <a:prstGeom prst="rect">
            <a:avLst/>
          </a:prstGeom>
          <a:noFill/>
          <a:ln/>
        </p:spPr>
        <p:txBody>
          <a:bodyPr wrap="square" lIns="0" tIns="0" rIns="0" bIns="0" rtlCol="0" anchor="ctr"/>
          <a:lstStyle/>
          <a:p>
            <a:pPr marL="0" indent="0">
              <a:lnSpc>
                <a:spcPct val="102000"/>
              </a:lnSpc>
              <a:buNone/>
            </a:pPr>
            <a:r>
              <a:rPr lang="en-US" sz="1080" dirty="0">
                <a:solidFill>
                  <a:srgbClr val="22354F"/>
                </a:solidFill>
                <a:latin typeface="Calibri" pitchFamily="34" charset="0"/>
                <a:ea typeface="Calibri" pitchFamily="34" charset="-122"/>
                <a:cs typeface="Calibri" pitchFamily="34" charset="-120"/>
              </a:rPr>
              <a:t>What comes out of a system when you give it one short tap. It describes the system completely, if the system is LTI.</a:t>
            </a:r>
            <a:endParaRPr lang="en-US" sz="1080" dirty="0"/>
          </a:p>
        </p:txBody>
      </p:sp>
      <p:sp>
        <p:nvSpPr>
          <p:cNvPr id="19" name="Shape 17"/>
          <p:cNvSpPr/>
          <p:nvPr/>
        </p:nvSpPr>
        <p:spPr>
          <a:xfrm>
            <a:off x="566928" y="5413248"/>
            <a:ext cx="5376672" cy="731520"/>
          </a:xfrm>
          <a:prstGeom prst="roundRect">
            <a:avLst>
              <a:gd name="adj" fmla="val 11250"/>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20" name="Text 18"/>
          <p:cNvSpPr/>
          <p:nvPr/>
        </p:nvSpPr>
        <p:spPr>
          <a:xfrm>
            <a:off x="768096" y="5495544"/>
            <a:ext cx="1737360" cy="566928"/>
          </a:xfrm>
          <a:prstGeom prst="rect">
            <a:avLst/>
          </a:prstGeom>
          <a:noFill/>
          <a:ln/>
        </p:spPr>
        <p:txBody>
          <a:bodyPr wrap="square" lIns="0" tIns="0" rIns="0" bIns="0" rtlCol="0" anchor="ctr"/>
          <a:lstStyle/>
          <a:p>
            <a:pPr marL="0" indent="0">
              <a:buNone/>
            </a:pPr>
            <a:r>
              <a:rPr lang="en-US" sz="1200" b="1" dirty="0">
                <a:solidFill>
                  <a:srgbClr val="1C7293"/>
                </a:solidFill>
                <a:latin typeface="Calibri" pitchFamily="34" charset="0"/>
                <a:ea typeface="Calibri" pitchFamily="34" charset="-122"/>
                <a:cs typeface="Calibri" pitchFamily="34" charset="-120"/>
              </a:rPr>
              <a:t>Convolution</a:t>
            </a:r>
            <a:endParaRPr lang="en-US" sz="1200" dirty="0"/>
          </a:p>
        </p:txBody>
      </p:sp>
      <p:sp>
        <p:nvSpPr>
          <p:cNvPr id="21" name="Text 19"/>
          <p:cNvSpPr/>
          <p:nvPr/>
        </p:nvSpPr>
        <p:spPr>
          <a:xfrm>
            <a:off x="2542032" y="5477256"/>
            <a:ext cx="3200400" cy="603504"/>
          </a:xfrm>
          <a:prstGeom prst="rect">
            <a:avLst/>
          </a:prstGeom>
          <a:noFill/>
          <a:ln/>
        </p:spPr>
        <p:txBody>
          <a:bodyPr wrap="square" lIns="0" tIns="0" rIns="0" bIns="0" rtlCol="0" anchor="ctr"/>
          <a:lstStyle/>
          <a:p>
            <a:pPr marL="0" indent="0">
              <a:lnSpc>
                <a:spcPct val="102000"/>
              </a:lnSpc>
              <a:buNone/>
            </a:pPr>
            <a:r>
              <a:rPr lang="en-US" sz="1080" dirty="0">
                <a:solidFill>
                  <a:srgbClr val="22354F"/>
                </a:solidFill>
                <a:latin typeface="Calibri" pitchFamily="34" charset="0"/>
                <a:ea typeface="Calibri" pitchFamily="34" charset="-122"/>
                <a:cs typeface="Calibri" pitchFamily="34" charset="-120"/>
              </a:rPr>
              <a:t>The recipe for combining an input with an impulse response: lay down a scaled, shifted copy for every input sample and add them all up.</a:t>
            </a:r>
            <a:endParaRPr lang="en-US" sz="1080" dirty="0"/>
          </a:p>
        </p:txBody>
      </p:sp>
      <p:sp>
        <p:nvSpPr>
          <p:cNvPr id="22" name="Shape 20"/>
          <p:cNvSpPr/>
          <p:nvPr/>
        </p:nvSpPr>
        <p:spPr>
          <a:xfrm>
            <a:off x="6217920" y="1389888"/>
            <a:ext cx="5376672" cy="731520"/>
          </a:xfrm>
          <a:prstGeom prst="roundRect">
            <a:avLst>
              <a:gd name="adj" fmla="val 11250"/>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23" name="Text 21"/>
          <p:cNvSpPr/>
          <p:nvPr/>
        </p:nvSpPr>
        <p:spPr>
          <a:xfrm>
            <a:off x="6419088" y="1472184"/>
            <a:ext cx="1737360" cy="566928"/>
          </a:xfrm>
          <a:prstGeom prst="rect">
            <a:avLst/>
          </a:prstGeom>
          <a:noFill/>
          <a:ln/>
        </p:spPr>
        <p:txBody>
          <a:bodyPr wrap="square" lIns="0" tIns="0" rIns="0" bIns="0" rtlCol="0" anchor="ctr"/>
          <a:lstStyle/>
          <a:p>
            <a:pPr marL="0" indent="0">
              <a:buNone/>
            </a:pPr>
            <a:r>
              <a:rPr lang="en-US" sz="1200" b="1" dirty="0">
                <a:solidFill>
                  <a:srgbClr val="1C7293"/>
                </a:solidFill>
                <a:latin typeface="Calibri" pitchFamily="34" charset="0"/>
                <a:ea typeface="Calibri" pitchFamily="34" charset="-122"/>
                <a:cs typeface="Calibri" pitchFamily="34" charset="-120"/>
              </a:rPr>
              <a:t>LTI</a:t>
            </a:r>
            <a:endParaRPr lang="en-US" sz="1200" dirty="0"/>
          </a:p>
        </p:txBody>
      </p:sp>
      <p:sp>
        <p:nvSpPr>
          <p:cNvPr id="24" name="Text 22"/>
          <p:cNvSpPr/>
          <p:nvPr/>
        </p:nvSpPr>
        <p:spPr>
          <a:xfrm>
            <a:off x="8193024" y="1453896"/>
            <a:ext cx="3200400" cy="603504"/>
          </a:xfrm>
          <a:prstGeom prst="rect">
            <a:avLst/>
          </a:prstGeom>
          <a:noFill/>
          <a:ln/>
        </p:spPr>
        <p:txBody>
          <a:bodyPr wrap="square" lIns="0" tIns="0" rIns="0" bIns="0" rtlCol="0" anchor="ctr"/>
          <a:lstStyle/>
          <a:p>
            <a:pPr marL="0" indent="0">
              <a:lnSpc>
                <a:spcPct val="102000"/>
              </a:lnSpc>
              <a:buNone/>
            </a:pPr>
            <a:r>
              <a:rPr lang="en-US" sz="1080" dirty="0">
                <a:solidFill>
                  <a:srgbClr val="22354F"/>
                </a:solidFill>
                <a:latin typeface="Calibri" pitchFamily="34" charset="0"/>
                <a:ea typeface="Calibri" pitchFamily="34" charset="-122"/>
                <a:cs typeface="Calibri" pitchFamily="34" charset="-120"/>
              </a:rPr>
              <a:t>Linear and time invariant. Doubling the input doubles the output, and delaying the input only delays the output.</a:t>
            </a:r>
            <a:endParaRPr lang="en-US" sz="1080" dirty="0"/>
          </a:p>
        </p:txBody>
      </p:sp>
      <p:sp>
        <p:nvSpPr>
          <p:cNvPr id="25" name="Shape 23"/>
          <p:cNvSpPr/>
          <p:nvPr/>
        </p:nvSpPr>
        <p:spPr>
          <a:xfrm>
            <a:off x="6217920" y="2194560"/>
            <a:ext cx="5376672" cy="731520"/>
          </a:xfrm>
          <a:prstGeom prst="roundRect">
            <a:avLst>
              <a:gd name="adj" fmla="val 11250"/>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26" name="Text 24"/>
          <p:cNvSpPr/>
          <p:nvPr/>
        </p:nvSpPr>
        <p:spPr>
          <a:xfrm>
            <a:off x="6419088" y="2276856"/>
            <a:ext cx="1737360" cy="566928"/>
          </a:xfrm>
          <a:prstGeom prst="rect">
            <a:avLst/>
          </a:prstGeom>
          <a:noFill/>
          <a:ln/>
        </p:spPr>
        <p:txBody>
          <a:bodyPr wrap="square" lIns="0" tIns="0" rIns="0" bIns="0" rtlCol="0" anchor="ctr"/>
          <a:lstStyle/>
          <a:p>
            <a:pPr marL="0" indent="0">
              <a:buNone/>
            </a:pPr>
            <a:r>
              <a:rPr lang="en-US" sz="1200" b="1" dirty="0">
                <a:solidFill>
                  <a:srgbClr val="1C7293"/>
                </a:solidFill>
                <a:latin typeface="Calibri" pitchFamily="34" charset="0"/>
                <a:ea typeface="Calibri" pitchFamily="34" charset="-122"/>
                <a:cs typeface="Calibri" pitchFamily="34" charset="-120"/>
              </a:rPr>
              <a:t>Spectrum</a:t>
            </a:r>
            <a:endParaRPr lang="en-US" sz="1200" dirty="0"/>
          </a:p>
        </p:txBody>
      </p:sp>
      <p:sp>
        <p:nvSpPr>
          <p:cNvPr id="27" name="Text 25"/>
          <p:cNvSpPr/>
          <p:nvPr/>
        </p:nvSpPr>
        <p:spPr>
          <a:xfrm>
            <a:off x="8193024" y="2258568"/>
            <a:ext cx="3200400" cy="603504"/>
          </a:xfrm>
          <a:prstGeom prst="rect">
            <a:avLst/>
          </a:prstGeom>
          <a:noFill/>
          <a:ln/>
        </p:spPr>
        <p:txBody>
          <a:bodyPr wrap="square" lIns="0" tIns="0" rIns="0" bIns="0" rtlCol="0" anchor="ctr"/>
          <a:lstStyle/>
          <a:p>
            <a:pPr marL="0" indent="0">
              <a:lnSpc>
                <a:spcPct val="102000"/>
              </a:lnSpc>
              <a:buNone/>
            </a:pPr>
            <a:r>
              <a:rPr lang="en-US" sz="1080" dirty="0">
                <a:solidFill>
                  <a:srgbClr val="22354F"/>
                </a:solidFill>
                <a:latin typeface="Calibri" pitchFamily="34" charset="0"/>
                <a:ea typeface="Calibri" pitchFamily="34" charset="-122"/>
                <a:cs typeface="Calibri" pitchFamily="34" charset="-120"/>
              </a:rPr>
              <a:t>The ingredients list of a signal: which simple tones it contains and how much of each.</a:t>
            </a:r>
            <a:endParaRPr lang="en-US" sz="1080" dirty="0"/>
          </a:p>
        </p:txBody>
      </p:sp>
      <p:sp>
        <p:nvSpPr>
          <p:cNvPr id="28" name="Shape 26"/>
          <p:cNvSpPr/>
          <p:nvPr/>
        </p:nvSpPr>
        <p:spPr>
          <a:xfrm>
            <a:off x="6217920" y="2999232"/>
            <a:ext cx="5376672" cy="731520"/>
          </a:xfrm>
          <a:prstGeom prst="roundRect">
            <a:avLst>
              <a:gd name="adj" fmla="val 11250"/>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29" name="Text 27"/>
          <p:cNvSpPr/>
          <p:nvPr/>
        </p:nvSpPr>
        <p:spPr>
          <a:xfrm>
            <a:off x="6419088" y="3081528"/>
            <a:ext cx="1737360" cy="566928"/>
          </a:xfrm>
          <a:prstGeom prst="rect">
            <a:avLst/>
          </a:prstGeom>
          <a:noFill/>
          <a:ln/>
        </p:spPr>
        <p:txBody>
          <a:bodyPr wrap="square" lIns="0" tIns="0" rIns="0" bIns="0" rtlCol="0" anchor="ctr"/>
          <a:lstStyle/>
          <a:p>
            <a:pPr marL="0" indent="0">
              <a:buNone/>
            </a:pPr>
            <a:r>
              <a:rPr lang="en-US" sz="1200" b="1" dirty="0">
                <a:solidFill>
                  <a:srgbClr val="1C7293"/>
                </a:solidFill>
                <a:latin typeface="Calibri" pitchFamily="34" charset="0"/>
                <a:ea typeface="Calibri" pitchFamily="34" charset="-122"/>
                <a:cs typeface="Calibri" pitchFamily="34" charset="-120"/>
              </a:rPr>
              <a:t>Nyquist rate</a:t>
            </a:r>
            <a:endParaRPr lang="en-US" sz="1200" dirty="0"/>
          </a:p>
        </p:txBody>
      </p:sp>
      <p:sp>
        <p:nvSpPr>
          <p:cNvPr id="30" name="Text 28"/>
          <p:cNvSpPr/>
          <p:nvPr/>
        </p:nvSpPr>
        <p:spPr>
          <a:xfrm>
            <a:off x="8193024" y="3063240"/>
            <a:ext cx="3200400" cy="603504"/>
          </a:xfrm>
          <a:prstGeom prst="rect">
            <a:avLst/>
          </a:prstGeom>
          <a:noFill/>
          <a:ln/>
        </p:spPr>
        <p:txBody>
          <a:bodyPr wrap="square" lIns="0" tIns="0" rIns="0" bIns="0" rtlCol="0" anchor="ctr"/>
          <a:lstStyle/>
          <a:p>
            <a:pPr marL="0" indent="0">
              <a:lnSpc>
                <a:spcPct val="102000"/>
              </a:lnSpc>
              <a:buNone/>
            </a:pPr>
            <a:r>
              <a:rPr lang="en-US" sz="1080" dirty="0">
                <a:solidFill>
                  <a:srgbClr val="22354F"/>
                </a:solidFill>
                <a:latin typeface="Calibri" pitchFamily="34" charset="0"/>
                <a:ea typeface="Calibri" pitchFamily="34" charset="-122"/>
                <a:cs typeface="Calibri" pitchFamily="34" charset="-120"/>
              </a:rPr>
              <a:t>Twice the highest frequency in the signal. Sample faster than this and nothing is lost.</a:t>
            </a:r>
            <a:endParaRPr lang="en-US" sz="1080" dirty="0"/>
          </a:p>
        </p:txBody>
      </p:sp>
      <p:sp>
        <p:nvSpPr>
          <p:cNvPr id="31" name="Shape 29"/>
          <p:cNvSpPr/>
          <p:nvPr/>
        </p:nvSpPr>
        <p:spPr>
          <a:xfrm>
            <a:off x="6217920" y="3803904"/>
            <a:ext cx="5376672" cy="731520"/>
          </a:xfrm>
          <a:prstGeom prst="roundRect">
            <a:avLst>
              <a:gd name="adj" fmla="val 11250"/>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32" name="Text 30"/>
          <p:cNvSpPr/>
          <p:nvPr/>
        </p:nvSpPr>
        <p:spPr>
          <a:xfrm>
            <a:off x="6419088" y="3886200"/>
            <a:ext cx="1737360" cy="566928"/>
          </a:xfrm>
          <a:prstGeom prst="rect">
            <a:avLst/>
          </a:prstGeom>
          <a:noFill/>
          <a:ln/>
        </p:spPr>
        <p:txBody>
          <a:bodyPr wrap="square" lIns="0" tIns="0" rIns="0" bIns="0" rtlCol="0" anchor="ctr"/>
          <a:lstStyle/>
          <a:p>
            <a:pPr marL="0" indent="0">
              <a:buNone/>
            </a:pPr>
            <a:r>
              <a:rPr lang="en-US" sz="1200" b="1" dirty="0">
                <a:solidFill>
                  <a:srgbClr val="1C7293"/>
                </a:solidFill>
                <a:latin typeface="Calibri" pitchFamily="34" charset="0"/>
                <a:ea typeface="Calibri" pitchFamily="34" charset="-122"/>
                <a:cs typeface="Calibri" pitchFamily="34" charset="-120"/>
              </a:rPr>
              <a:t>Aliasing</a:t>
            </a:r>
            <a:endParaRPr lang="en-US" sz="1200" dirty="0"/>
          </a:p>
        </p:txBody>
      </p:sp>
      <p:sp>
        <p:nvSpPr>
          <p:cNvPr id="33" name="Text 31"/>
          <p:cNvSpPr/>
          <p:nvPr/>
        </p:nvSpPr>
        <p:spPr>
          <a:xfrm>
            <a:off x="8193024" y="3867912"/>
            <a:ext cx="3200400" cy="603504"/>
          </a:xfrm>
          <a:prstGeom prst="rect">
            <a:avLst/>
          </a:prstGeom>
          <a:noFill/>
          <a:ln/>
        </p:spPr>
        <p:txBody>
          <a:bodyPr wrap="square" lIns="0" tIns="0" rIns="0" bIns="0" rtlCol="0" anchor="ctr"/>
          <a:lstStyle/>
          <a:p>
            <a:pPr marL="0" indent="0">
              <a:lnSpc>
                <a:spcPct val="102000"/>
              </a:lnSpc>
              <a:buNone/>
            </a:pPr>
            <a:r>
              <a:rPr lang="en-US" sz="1080" dirty="0">
                <a:solidFill>
                  <a:srgbClr val="22354F"/>
                </a:solidFill>
                <a:latin typeface="Calibri" pitchFamily="34" charset="0"/>
                <a:ea typeface="Calibri" pitchFamily="34" charset="-122"/>
                <a:cs typeface="Calibri" pitchFamily="34" charset="-120"/>
              </a:rPr>
              <a:t>A fast component pretending to be a slow one because the sampling was too slow. Cannot be repaired afterwards.</a:t>
            </a:r>
            <a:endParaRPr lang="en-US" sz="1080" dirty="0"/>
          </a:p>
        </p:txBody>
      </p:sp>
      <p:sp>
        <p:nvSpPr>
          <p:cNvPr id="34" name="Shape 32"/>
          <p:cNvSpPr/>
          <p:nvPr/>
        </p:nvSpPr>
        <p:spPr>
          <a:xfrm>
            <a:off x="6217920" y="4608576"/>
            <a:ext cx="5376672" cy="731520"/>
          </a:xfrm>
          <a:prstGeom prst="roundRect">
            <a:avLst>
              <a:gd name="adj" fmla="val 11250"/>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35" name="Text 33"/>
          <p:cNvSpPr/>
          <p:nvPr/>
        </p:nvSpPr>
        <p:spPr>
          <a:xfrm>
            <a:off x="6419088" y="4690872"/>
            <a:ext cx="1737360" cy="566928"/>
          </a:xfrm>
          <a:prstGeom prst="rect">
            <a:avLst/>
          </a:prstGeom>
          <a:noFill/>
          <a:ln/>
        </p:spPr>
        <p:txBody>
          <a:bodyPr wrap="square" lIns="0" tIns="0" rIns="0" bIns="0" rtlCol="0" anchor="ctr"/>
          <a:lstStyle/>
          <a:p>
            <a:pPr marL="0" indent="0">
              <a:buNone/>
            </a:pPr>
            <a:r>
              <a:rPr lang="en-US" sz="1200" b="1" dirty="0">
                <a:solidFill>
                  <a:srgbClr val="1C7293"/>
                </a:solidFill>
                <a:latin typeface="Calibri" pitchFamily="34" charset="0"/>
                <a:ea typeface="Calibri" pitchFamily="34" charset="-122"/>
                <a:cs typeface="Calibri" pitchFamily="34" charset="-120"/>
              </a:rPr>
              <a:t>Quantization</a:t>
            </a:r>
            <a:endParaRPr lang="en-US" sz="1200" dirty="0"/>
          </a:p>
        </p:txBody>
      </p:sp>
      <p:sp>
        <p:nvSpPr>
          <p:cNvPr id="36" name="Text 34"/>
          <p:cNvSpPr/>
          <p:nvPr/>
        </p:nvSpPr>
        <p:spPr>
          <a:xfrm>
            <a:off x="8193024" y="4672584"/>
            <a:ext cx="3200400" cy="603504"/>
          </a:xfrm>
          <a:prstGeom prst="rect">
            <a:avLst/>
          </a:prstGeom>
          <a:noFill/>
          <a:ln/>
        </p:spPr>
        <p:txBody>
          <a:bodyPr wrap="square" lIns="0" tIns="0" rIns="0" bIns="0" rtlCol="0" anchor="ctr"/>
          <a:lstStyle/>
          <a:p>
            <a:pPr marL="0" indent="0">
              <a:lnSpc>
                <a:spcPct val="102000"/>
              </a:lnSpc>
              <a:buNone/>
            </a:pPr>
            <a:r>
              <a:rPr lang="en-US" sz="1080" dirty="0">
                <a:solidFill>
                  <a:srgbClr val="22354F"/>
                </a:solidFill>
                <a:latin typeface="Calibri" pitchFamily="34" charset="0"/>
                <a:ea typeface="Calibri" pitchFamily="34" charset="-122"/>
                <a:cs typeface="Calibri" pitchFamily="34" charset="-120"/>
              </a:rPr>
              <a:t>Rounding each sample to one of a fixed set of levels, because a computer stores a finite number of bits.</a:t>
            </a:r>
            <a:endParaRPr lang="en-US" sz="1080" dirty="0"/>
          </a:p>
        </p:txBody>
      </p:sp>
      <p:sp>
        <p:nvSpPr>
          <p:cNvPr id="37" name="Shape 35"/>
          <p:cNvSpPr/>
          <p:nvPr/>
        </p:nvSpPr>
        <p:spPr>
          <a:xfrm>
            <a:off x="6217920" y="5413248"/>
            <a:ext cx="5376672" cy="731520"/>
          </a:xfrm>
          <a:prstGeom prst="roundRect">
            <a:avLst>
              <a:gd name="adj" fmla="val 11250"/>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38" name="Text 36"/>
          <p:cNvSpPr/>
          <p:nvPr/>
        </p:nvSpPr>
        <p:spPr>
          <a:xfrm>
            <a:off x="6419088" y="5495544"/>
            <a:ext cx="1737360" cy="566928"/>
          </a:xfrm>
          <a:prstGeom prst="rect">
            <a:avLst/>
          </a:prstGeom>
          <a:noFill/>
          <a:ln/>
        </p:spPr>
        <p:txBody>
          <a:bodyPr wrap="square" lIns="0" tIns="0" rIns="0" bIns="0" rtlCol="0" anchor="ctr"/>
          <a:lstStyle/>
          <a:p>
            <a:pPr marL="0" indent="0">
              <a:buNone/>
            </a:pPr>
            <a:r>
              <a:rPr lang="en-US" sz="1200" b="1" dirty="0">
                <a:solidFill>
                  <a:srgbClr val="1C7293"/>
                </a:solidFill>
                <a:latin typeface="Calibri" pitchFamily="34" charset="0"/>
                <a:ea typeface="Calibri" pitchFamily="34" charset="-122"/>
                <a:cs typeface="Calibri" pitchFamily="34" charset="-120"/>
              </a:rPr>
              <a:t>FIR and IIR</a:t>
            </a:r>
            <a:endParaRPr lang="en-US" sz="1200" dirty="0"/>
          </a:p>
        </p:txBody>
      </p:sp>
      <p:sp>
        <p:nvSpPr>
          <p:cNvPr id="39" name="Text 37"/>
          <p:cNvSpPr/>
          <p:nvPr/>
        </p:nvSpPr>
        <p:spPr>
          <a:xfrm>
            <a:off x="8193024" y="5477256"/>
            <a:ext cx="3200400" cy="603504"/>
          </a:xfrm>
          <a:prstGeom prst="rect">
            <a:avLst/>
          </a:prstGeom>
          <a:noFill/>
          <a:ln/>
        </p:spPr>
        <p:txBody>
          <a:bodyPr wrap="square" lIns="0" tIns="0" rIns="0" bIns="0" rtlCol="0" anchor="ctr"/>
          <a:lstStyle/>
          <a:p>
            <a:pPr marL="0" indent="0">
              <a:lnSpc>
                <a:spcPct val="102000"/>
              </a:lnSpc>
              <a:buNone/>
            </a:pPr>
            <a:r>
              <a:rPr lang="en-US" sz="1080" dirty="0">
                <a:solidFill>
                  <a:srgbClr val="22354F"/>
                </a:solidFill>
                <a:latin typeface="Calibri" pitchFamily="34" charset="0"/>
                <a:ea typeface="Calibri" pitchFamily="34" charset="-122"/>
                <a:cs typeface="Calibri" pitchFamily="34" charset="-120"/>
              </a:rPr>
              <a:t>Filters whose impulse response either stops after a while (FIR) or goes on forever (IIR).</a:t>
            </a:r>
            <a:endParaRPr lang="en-US" sz="1080" dirty="0"/>
          </a:p>
        </p:txBody>
      </p:sp>
      <p:sp>
        <p:nvSpPr>
          <p:cNvPr id="40" name="Text 38"/>
          <p:cNvSpPr/>
          <p:nvPr/>
        </p:nvSpPr>
        <p:spPr>
          <a:xfrm>
            <a:off x="566928" y="6473952"/>
            <a:ext cx="8595360" cy="237744"/>
          </a:xfrm>
          <a:prstGeom prst="rect">
            <a:avLst/>
          </a:prstGeom>
          <a:noFill/>
          <a:ln/>
        </p:spPr>
        <p:txBody>
          <a:bodyPr wrap="square" lIns="0" tIns="0" rIns="0" bIns="0" rtlCol="0" anchor="ctr"/>
          <a:lstStyle/>
          <a:p>
            <a:pPr marL="0" indent="0">
              <a:buNone/>
            </a:pPr>
            <a:r>
              <a:rPr lang="en-US" sz="900" dirty="0">
                <a:solidFill>
                  <a:srgbClr val="5A6B7D"/>
                </a:solidFill>
                <a:latin typeface="Calibri" pitchFamily="34" charset="0"/>
                <a:ea typeface="Calibri" pitchFamily="34" charset="-122"/>
                <a:cs typeface="Calibri" pitchFamily="34" charset="-120"/>
              </a:rPr>
              <a:t>CSE 5112  ·  Module 1  ·  Foundations of DSP</a:t>
            </a:r>
            <a:endParaRPr lang="en-US" sz="900" dirty="0"/>
          </a:p>
        </p:txBody>
      </p:sp>
      <p:sp>
        <p:nvSpPr>
          <p:cNvPr id="41" name="Text 39"/>
          <p:cNvSpPr/>
          <p:nvPr/>
        </p:nvSpPr>
        <p:spPr>
          <a:xfrm>
            <a:off x="10680192" y="6473952"/>
            <a:ext cx="914400" cy="237744"/>
          </a:xfrm>
          <a:prstGeom prst="rect">
            <a:avLst/>
          </a:prstGeom>
          <a:noFill/>
          <a:ln/>
        </p:spPr>
        <p:txBody>
          <a:bodyPr wrap="square" lIns="0" tIns="0" rIns="0" bIns="0" rtlCol="0" anchor="ctr"/>
          <a:lstStyle/>
          <a:p>
            <a:pPr marL="0" indent="0" algn="r">
              <a:buNone/>
            </a:pPr>
            <a:r>
              <a:rPr lang="en-US" sz="900" dirty="0">
                <a:solidFill>
                  <a:srgbClr val="5A6B7D"/>
                </a:solidFill>
                <a:latin typeface="Calibri" pitchFamily="34" charset="0"/>
                <a:ea typeface="Calibri" pitchFamily="34" charset="-122"/>
                <a:cs typeface="Calibri" pitchFamily="34" charset="-120"/>
              </a:rPr>
              <a:t>77</a:t>
            </a:r>
            <a:endParaRPr lang="en-US" sz="900"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7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66928" y="365760"/>
            <a:ext cx="11027664" cy="566928"/>
          </a:xfrm>
          <a:prstGeom prst="rect">
            <a:avLst/>
          </a:prstGeom>
          <a:noFill/>
          <a:ln/>
        </p:spPr>
        <p:txBody>
          <a:bodyPr wrap="square" lIns="0" tIns="0" rIns="0" bIns="0" rtlCol="0" anchor="ctr"/>
          <a:lstStyle/>
          <a:p>
            <a:pPr marL="0" indent="0">
              <a:buNone/>
            </a:pPr>
            <a:r>
              <a:rPr lang="en-US" sz="2900" b="1" dirty="0">
                <a:solidFill>
                  <a:srgbClr val="16243D"/>
                </a:solidFill>
                <a:latin typeface="Cambria" pitchFamily="34" charset="0"/>
                <a:ea typeface="Cambria" pitchFamily="34" charset="-122"/>
                <a:cs typeface="Cambria" pitchFamily="34" charset="-120"/>
              </a:rPr>
              <a:t>Symbols used in this module</a:t>
            </a:r>
            <a:endParaRPr lang="en-US" sz="2900" dirty="0"/>
          </a:p>
        </p:txBody>
      </p:sp>
      <p:sp>
        <p:nvSpPr>
          <p:cNvPr id="3" name="Text 1"/>
          <p:cNvSpPr/>
          <p:nvPr/>
        </p:nvSpPr>
        <p:spPr>
          <a:xfrm>
            <a:off x="566928" y="914400"/>
            <a:ext cx="11027664" cy="347472"/>
          </a:xfrm>
          <a:prstGeom prst="rect">
            <a:avLst/>
          </a:prstGeom>
          <a:noFill/>
          <a:ln/>
        </p:spPr>
        <p:txBody>
          <a:bodyPr wrap="square" lIns="0" tIns="0" rIns="0" bIns="0" rtlCol="0" anchor="ctr"/>
          <a:lstStyle/>
          <a:p>
            <a:pPr marL="0" indent="0">
              <a:buNone/>
            </a:pPr>
            <a:r>
              <a:rPr lang="en-US" sz="1350" dirty="0">
                <a:solidFill>
                  <a:srgbClr val="43596E"/>
                </a:solidFill>
                <a:latin typeface="Calibri" pitchFamily="34" charset="0"/>
                <a:ea typeface="Calibri" pitchFamily="34" charset="-122"/>
                <a:cs typeface="Calibri" pitchFamily="34" charset="-120"/>
              </a:rPr>
              <a:t>What each letter means, and what units to expect with it</a:t>
            </a:r>
            <a:endParaRPr lang="en-US" sz="1350" dirty="0"/>
          </a:p>
        </p:txBody>
      </p:sp>
      <p:sp>
        <p:nvSpPr>
          <p:cNvPr id="4" name="Shape 2"/>
          <p:cNvSpPr/>
          <p:nvPr/>
        </p:nvSpPr>
        <p:spPr>
          <a:xfrm>
            <a:off x="566928" y="1389888"/>
            <a:ext cx="11027664" cy="347472"/>
          </a:xfrm>
          <a:prstGeom prst="rect">
            <a:avLst/>
          </a:prstGeom>
          <a:solidFill>
            <a:srgbClr val="16243D"/>
          </a:solidFill>
          <a:ln w="12700">
            <a:solidFill>
              <a:srgbClr val="333333"/>
            </a:solidFill>
            <a:prstDash val="solid"/>
          </a:ln>
        </p:spPr>
      </p:sp>
      <p:sp>
        <p:nvSpPr>
          <p:cNvPr id="5" name="Text 3"/>
          <p:cNvSpPr/>
          <p:nvPr/>
        </p:nvSpPr>
        <p:spPr>
          <a:xfrm>
            <a:off x="694944" y="1389888"/>
            <a:ext cx="2029968" cy="347472"/>
          </a:xfrm>
          <a:prstGeom prst="rect">
            <a:avLst/>
          </a:prstGeom>
          <a:noFill/>
          <a:ln/>
        </p:spPr>
        <p:txBody>
          <a:bodyPr wrap="square" lIns="0" tIns="0" rIns="0" bIns="0" rtlCol="0" anchor="ctr"/>
          <a:lstStyle/>
          <a:p>
            <a:pPr marL="0" indent="0" algn="l">
              <a:buNone/>
            </a:pPr>
            <a:r>
              <a:rPr lang="en-US" sz="1100" b="1" dirty="0">
                <a:solidFill>
                  <a:srgbClr val="FFFFFF"/>
                </a:solidFill>
                <a:latin typeface="Calibri" pitchFamily="34" charset="0"/>
                <a:ea typeface="Calibri" pitchFamily="34" charset="-122"/>
                <a:cs typeface="Calibri" pitchFamily="34" charset="-120"/>
              </a:rPr>
              <a:t>Symbol</a:t>
            </a:r>
            <a:endParaRPr lang="en-US" sz="1100" dirty="0"/>
          </a:p>
        </p:txBody>
      </p:sp>
      <p:sp>
        <p:nvSpPr>
          <p:cNvPr id="6" name="Text 4"/>
          <p:cNvSpPr/>
          <p:nvPr/>
        </p:nvSpPr>
        <p:spPr>
          <a:xfrm>
            <a:off x="2980944" y="1389888"/>
            <a:ext cx="5413248" cy="347472"/>
          </a:xfrm>
          <a:prstGeom prst="rect">
            <a:avLst/>
          </a:prstGeom>
          <a:noFill/>
          <a:ln/>
        </p:spPr>
        <p:txBody>
          <a:bodyPr wrap="square" lIns="0" tIns="0" rIns="0" bIns="0" rtlCol="0" anchor="ctr"/>
          <a:lstStyle/>
          <a:p>
            <a:pPr marL="0" indent="0" algn="l">
              <a:buNone/>
            </a:pPr>
            <a:r>
              <a:rPr lang="en-US" sz="1100" b="1" dirty="0">
                <a:solidFill>
                  <a:srgbClr val="FFFFFF"/>
                </a:solidFill>
                <a:latin typeface="Calibri" pitchFamily="34" charset="0"/>
                <a:ea typeface="Calibri" pitchFamily="34" charset="-122"/>
                <a:cs typeface="Calibri" pitchFamily="34" charset="-120"/>
              </a:rPr>
              <a:t>What it means</a:t>
            </a:r>
            <a:endParaRPr lang="en-US" sz="1100" dirty="0"/>
          </a:p>
        </p:txBody>
      </p:sp>
      <p:sp>
        <p:nvSpPr>
          <p:cNvPr id="7" name="Text 5"/>
          <p:cNvSpPr/>
          <p:nvPr/>
        </p:nvSpPr>
        <p:spPr>
          <a:xfrm>
            <a:off x="8650224" y="1389888"/>
            <a:ext cx="2816352" cy="347472"/>
          </a:xfrm>
          <a:prstGeom prst="rect">
            <a:avLst/>
          </a:prstGeom>
          <a:noFill/>
          <a:ln/>
        </p:spPr>
        <p:txBody>
          <a:bodyPr wrap="square" lIns="0" tIns="0" rIns="0" bIns="0" rtlCol="0" anchor="ctr"/>
          <a:lstStyle/>
          <a:p>
            <a:pPr marL="0" indent="0" algn="l">
              <a:buNone/>
            </a:pPr>
            <a:r>
              <a:rPr lang="en-US" sz="1100" b="1" dirty="0">
                <a:solidFill>
                  <a:srgbClr val="FFFFFF"/>
                </a:solidFill>
                <a:latin typeface="Calibri" pitchFamily="34" charset="0"/>
                <a:ea typeface="Calibri" pitchFamily="34" charset="-122"/>
                <a:cs typeface="Calibri" pitchFamily="34" charset="-120"/>
              </a:rPr>
              <a:t>Units to expect</a:t>
            </a:r>
            <a:endParaRPr lang="en-US" sz="1100" dirty="0"/>
          </a:p>
        </p:txBody>
      </p:sp>
      <p:sp>
        <p:nvSpPr>
          <p:cNvPr id="8" name="Shape 6"/>
          <p:cNvSpPr/>
          <p:nvPr/>
        </p:nvSpPr>
        <p:spPr>
          <a:xfrm>
            <a:off x="566928" y="1737360"/>
            <a:ext cx="11027664" cy="292608"/>
          </a:xfrm>
          <a:prstGeom prst="rect">
            <a:avLst/>
          </a:prstGeom>
          <a:solidFill>
            <a:srgbClr val="FFFFFF"/>
          </a:solidFill>
          <a:ln w="6350">
            <a:solidFill>
              <a:srgbClr val="D3DDE4"/>
            </a:solidFill>
            <a:prstDash val="solid"/>
          </a:ln>
        </p:spPr>
      </p:sp>
      <p:sp>
        <p:nvSpPr>
          <p:cNvPr id="9" name="Text 7"/>
          <p:cNvSpPr/>
          <p:nvPr/>
        </p:nvSpPr>
        <p:spPr>
          <a:xfrm>
            <a:off x="694944" y="1737360"/>
            <a:ext cx="2029968" cy="292608"/>
          </a:xfrm>
          <a:prstGeom prst="rect">
            <a:avLst/>
          </a:prstGeom>
          <a:noFill/>
          <a:ln/>
        </p:spPr>
        <p:txBody>
          <a:bodyPr wrap="square" lIns="0" tIns="0" rIns="0" bIns="0" rtlCol="0" anchor="ctr"/>
          <a:lstStyle/>
          <a:p>
            <a:pPr marL="0" indent="0" algn="l">
              <a:buNone/>
            </a:pPr>
            <a:r>
              <a:rPr lang="en-US" sz="1100" dirty="0">
                <a:solidFill>
                  <a:srgbClr val="22354F"/>
                </a:solidFill>
                <a:latin typeface="Calibri" pitchFamily="34" charset="0"/>
                <a:ea typeface="Calibri" pitchFamily="34" charset="-122"/>
                <a:cs typeface="Calibri" pitchFamily="34" charset="-120"/>
              </a:rPr>
              <a:t>xₐ(t), y(t)</a:t>
            </a:r>
            <a:endParaRPr lang="en-US" sz="1100" dirty="0"/>
          </a:p>
        </p:txBody>
      </p:sp>
      <p:sp>
        <p:nvSpPr>
          <p:cNvPr id="10" name="Text 8"/>
          <p:cNvSpPr/>
          <p:nvPr/>
        </p:nvSpPr>
        <p:spPr>
          <a:xfrm>
            <a:off x="2980944" y="1737360"/>
            <a:ext cx="5413248" cy="292608"/>
          </a:xfrm>
          <a:prstGeom prst="rect">
            <a:avLst/>
          </a:prstGeom>
          <a:noFill/>
          <a:ln/>
        </p:spPr>
        <p:txBody>
          <a:bodyPr wrap="square" lIns="0" tIns="0" rIns="0" bIns="0" rtlCol="0" anchor="ctr"/>
          <a:lstStyle/>
          <a:p>
            <a:pPr marL="0" indent="0" algn="l">
              <a:buNone/>
            </a:pPr>
            <a:r>
              <a:rPr lang="en-US" sz="1100" dirty="0">
                <a:solidFill>
                  <a:srgbClr val="22354F"/>
                </a:solidFill>
                <a:latin typeface="Calibri" pitchFamily="34" charset="0"/>
                <a:ea typeface="Calibri" pitchFamily="34" charset="-122"/>
                <a:cs typeface="Calibri" pitchFamily="34" charset="-120"/>
              </a:rPr>
              <a:t>An analog signal, defined at every instant</a:t>
            </a:r>
            <a:endParaRPr lang="en-US" sz="1100" dirty="0"/>
          </a:p>
        </p:txBody>
      </p:sp>
      <p:sp>
        <p:nvSpPr>
          <p:cNvPr id="11" name="Text 9"/>
          <p:cNvSpPr/>
          <p:nvPr/>
        </p:nvSpPr>
        <p:spPr>
          <a:xfrm>
            <a:off x="8650224" y="1737360"/>
            <a:ext cx="2816352" cy="292608"/>
          </a:xfrm>
          <a:prstGeom prst="rect">
            <a:avLst/>
          </a:prstGeom>
          <a:noFill/>
          <a:ln/>
        </p:spPr>
        <p:txBody>
          <a:bodyPr wrap="square" lIns="0" tIns="0" rIns="0" bIns="0" rtlCol="0" anchor="ctr"/>
          <a:lstStyle/>
          <a:p>
            <a:pPr marL="0" indent="0" algn="l">
              <a:buNone/>
            </a:pPr>
            <a:r>
              <a:rPr lang="en-US" sz="1100" dirty="0">
                <a:solidFill>
                  <a:srgbClr val="22354F"/>
                </a:solidFill>
                <a:latin typeface="Calibri" pitchFamily="34" charset="0"/>
                <a:ea typeface="Calibri" pitchFamily="34" charset="-122"/>
                <a:cs typeface="Calibri" pitchFamily="34" charset="-120"/>
              </a:rPr>
              <a:t>volts, pascals, degrees</a:t>
            </a:r>
            <a:endParaRPr lang="en-US" sz="1100" dirty="0"/>
          </a:p>
        </p:txBody>
      </p:sp>
      <p:sp>
        <p:nvSpPr>
          <p:cNvPr id="12" name="Shape 10"/>
          <p:cNvSpPr/>
          <p:nvPr/>
        </p:nvSpPr>
        <p:spPr>
          <a:xfrm>
            <a:off x="566928" y="2029968"/>
            <a:ext cx="11027664" cy="292608"/>
          </a:xfrm>
          <a:prstGeom prst="rect">
            <a:avLst/>
          </a:prstGeom>
          <a:solidFill>
            <a:srgbClr val="F7FAFB"/>
          </a:solidFill>
          <a:ln w="6350">
            <a:solidFill>
              <a:srgbClr val="D3DDE4"/>
            </a:solidFill>
            <a:prstDash val="solid"/>
          </a:ln>
        </p:spPr>
      </p:sp>
      <p:sp>
        <p:nvSpPr>
          <p:cNvPr id="13" name="Text 11"/>
          <p:cNvSpPr/>
          <p:nvPr/>
        </p:nvSpPr>
        <p:spPr>
          <a:xfrm>
            <a:off x="694944" y="2029968"/>
            <a:ext cx="2029968" cy="292608"/>
          </a:xfrm>
          <a:prstGeom prst="rect">
            <a:avLst/>
          </a:prstGeom>
          <a:noFill/>
          <a:ln/>
        </p:spPr>
        <p:txBody>
          <a:bodyPr wrap="square" lIns="0" tIns="0" rIns="0" bIns="0" rtlCol="0" anchor="ctr"/>
          <a:lstStyle/>
          <a:p>
            <a:pPr marL="0" indent="0" algn="l">
              <a:buNone/>
            </a:pPr>
            <a:r>
              <a:rPr lang="en-US" sz="1100" dirty="0">
                <a:solidFill>
                  <a:srgbClr val="22354F"/>
                </a:solidFill>
                <a:latin typeface="Calibri" pitchFamily="34" charset="0"/>
                <a:ea typeface="Calibri" pitchFamily="34" charset="-122"/>
                <a:cs typeface="Calibri" pitchFamily="34" charset="-120"/>
              </a:rPr>
              <a:t>x[n], y[n]</a:t>
            </a:r>
            <a:endParaRPr lang="en-US" sz="1100" dirty="0"/>
          </a:p>
        </p:txBody>
      </p:sp>
      <p:sp>
        <p:nvSpPr>
          <p:cNvPr id="14" name="Text 12"/>
          <p:cNvSpPr/>
          <p:nvPr/>
        </p:nvSpPr>
        <p:spPr>
          <a:xfrm>
            <a:off x="2980944" y="2029968"/>
            <a:ext cx="5413248" cy="292608"/>
          </a:xfrm>
          <a:prstGeom prst="rect">
            <a:avLst/>
          </a:prstGeom>
          <a:noFill/>
          <a:ln/>
        </p:spPr>
        <p:txBody>
          <a:bodyPr wrap="square" lIns="0" tIns="0" rIns="0" bIns="0" rtlCol="0" anchor="ctr"/>
          <a:lstStyle/>
          <a:p>
            <a:pPr marL="0" indent="0" algn="l">
              <a:buNone/>
            </a:pPr>
            <a:r>
              <a:rPr lang="en-US" sz="1100" dirty="0">
                <a:solidFill>
                  <a:srgbClr val="22354F"/>
                </a:solidFill>
                <a:latin typeface="Calibri" pitchFamily="34" charset="0"/>
                <a:ea typeface="Calibri" pitchFamily="34" charset="-122"/>
                <a:cs typeface="Calibri" pitchFamily="34" charset="-120"/>
              </a:rPr>
              <a:t>A discrete-time signal, defined only at sample instants</a:t>
            </a:r>
            <a:endParaRPr lang="en-US" sz="1100" dirty="0"/>
          </a:p>
        </p:txBody>
      </p:sp>
      <p:sp>
        <p:nvSpPr>
          <p:cNvPr id="15" name="Text 13"/>
          <p:cNvSpPr/>
          <p:nvPr/>
        </p:nvSpPr>
        <p:spPr>
          <a:xfrm>
            <a:off x="8650224" y="2029968"/>
            <a:ext cx="2816352" cy="292608"/>
          </a:xfrm>
          <a:prstGeom prst="rect">
            <a:avLst/>
          </a:prstGeom>
          <a:noFill/>
          <a:ln/>
        </p:spPr>
        <p:txBody>
          <a:bodyPr wrap="square" lIns="0" tIns="0" rIns="0" bIns="0" rtlCol="0" anchor="ctr"/>
          <a:lstStyle/>
          <a:p>
            <a:pPr marL="0" indent="0" algn="l">
              <a:buNone/>
            </a:pPr>
            <a:r>
              <a:rPr lang="en-US" sz="1100" dirty="0">
                <a:solidFill>
                  <a:srgbClr val="22354F"/>
                </a:solidFill>
                <a:latin typeface="Calibri" pitchFamily="34" charset="0"/>
                <a:ea typeface="Calibri" pitchFamily="34" charset="-122"/>
                <a:cs typeface="Calibri" pitchFamily="34" charset="-120"/>
              </a:rPr>
              <a:t>same units, but no time inside</a:t>
            </a:r>
            <a:endParaRPr lang="en-US" sz="1100" dirty="0"/>
          </a:p>
        </p:txBody>
      </p:sp>
      <p:sp>
        <p:nvSpPr>
          <p:cNvPr id="16" name="Shape 14"/>
          <p:cNvSpPr/>
          <p:nvPr/>
        </p:nvSpPr>
        <p:spPr>
          <a:xfrm>
            <a:off x="566928" y="2322576"/>
            <a:ext cx="11027664" cy="292608"/>
          </a:xfrm>
          <a:prstGeom prst="rect">
            <a:avLst/>
          </a:prstGeom>
          <a:solidFill>
            <a:srgbClr val="FFFFFF"/>
          </a:solidFill>
          <a:ln w="6350">
            <a:solidFill>
              <a:srgbClr val="D3DDE4"/>
            </a:solidFill>
            <a:prstDash val="solid"/>
          </a:ln>
        </p:spPr>
      </p:sp>
      <p:sp>
        <p:nvSpPr>
          <p:cNvPr id="17" name="Text 15"/>
          <p:cNvSpPr/>
          <p:nvPr/>
        </p:nvSpPr>
        <p:spPr>
          <a:xfrm>
            <a:off x="694944" y="2322576"/>
            <a:ext cx="2029968" cy="292608"/>
          </a:xfrm>
          <a:prstGeom prst="rect">
            <a:avLst/>
          </a:prstGeom>
          <a:noFill/>
          <a:ln/>
        </p:spPr>
        <p:txBody>
          <a:bodyPr wrap="square" lIns="0" tIns="0" rIns="0" bIns="0" rtlCol="0" anchor="ctr"/>
          <a:lstStyle/>
          <a:p>
            <a:pPr marL="0" indent="0" algn="l">
              <a:buNone/>
            </a:pPr>
            <a:r>
              <a:rPr lang="en-US" sz="1100" dirty="0">
                <a:solidFill>
                  <a:srgbClr val="22354F"/>
                </a:solidFill>
                <a:latin typeface="Calibri" pitchFamily="34" charset="0"/>
                <a:ea typeface="Calibri" pitchFamily="34" charset="-122"/>
                <a:cs typeface="Calibri" pitchFamily="34" charset="-120"/>
              </a:rPr>
              <a:t>n</a:t>
            </a:r>
            <a:endParaRPr lang="en-US" sz="1100" dirty="0"/>
          </a:p>
        </p:txBody>
      </p:sp>
      <p:sp>
        <p:nvSpPr>
          <p:cNvPr id="18" name="Text 16"/>
          <p:cNvSpPr/>
          <p:nvPr/>
        </p:nvSpPr>
        <p:spPr>
          <a:xfrm>
            <a:off x="2980944" y="2322576"/>
            <a:ext cx="5413248" cy="292608"/>
          </a:xfrm>
          <a:prstGeom prst="rect">
            <a:avLst/>
          </a:prstGeom>
          <a:noFill/>
          <a:ln/>
        </p:spPr>
        <p:txBody>
          <a:bodyPr wrap="square" lIns="0" tIns="0" rIns="0" bIns="0" rtlCol="0" anchor="ctr"/>
          <a:lstStyle/>
          <a:p>
            <a:pPr marL="0" indent="0" algn="l">
              <a:buNone/>
            </a:pPr>
            <a:r>
              <a:rPr lang="en-US" sz="1100" dirty="0">
                <a:solidFill>
                  <a:srgbClr val="22354F"/>
                </a:solidFill>
                <a:latin typeface="Calibri" pitchFamily="34" charset="0"/>
                <a:ea typeface="Calibri" pitchFamily="34" charset="-122"/>
                <a:cs typeface="Calibri" pitchFamily="34" charset="-120"/>
              </a:rPr>
              <a:t>The sample index, an integer counter</a:t>
            </a:r>
            <a:endParaRPr lang="en-US" sz="1100" dirty="0"/>
          </a:p>
        </p:txBody>
      </p:sp>
      <p:sp>
        <p:nvSpPr>
          <p:cNvPr id="19" name="Text 17"/>
          <p:cNvSpPr/>
          <p:nvPr/>
        </p:nvSpPr>
        <p:spPr>
          <a:xfrm>
            <a:off x="8650224" y="2322576"/>
            <a:ext cx="2816352" cy="292608"/>
          </a:xfrm>
          <a:prstGeom prst="rect">
            <a:avLst/>
          </a:prstGeom>
          <a:noFill/>
          <a:ln/>
        </p:spPr>
        <p:txBody>
          <a:bodyPr wrap="square" lIns="0" tIns="0" rIns="0" bIns="0" rtlCol="0" anchor="ctr"/>
          <a:lstStyle/>
          <a:p>
            <a:pPr marL="0" indent="0" algn="l">
              <a:buNone/>
            </a:pPr>
            <a:r>
              <a:rPr lang="en-US" sz="1100" dirty="0">
                <a:solidFill>
                  <a:srgbClr val="22354F"/>
                </a:solidFill>
                <a:latin typeface="Calibri" pitchFamily="34" charset="0"/>
                <a:ea typeface="Calibri" pitchFamily="34" charset="-122"/>
                <a:cs typeface="Calibri" pitchFamily="34" charset="-120"/>
              </a:rPr>
              <a:t>none; it is a count</a:t>
            </a:r>
            <a:endParaRPr lang="en-US" sz="1100" dirty="0"/>
          </a:p>
        </p:txBody>
      </p:sp>
      <p:sp>
        <p:nvSpPr>
          <p:cNvPr id="20" name="Shape 18"/>
          <p:cNvSpPr/>
          <p:nvPr/>
        </p:nvSpPr>
        <p:spPr>
          <a:xfrm>
            <a:off x="566928" y="2615184"/>
            <a:ext cx="11027664" cy="292608"/>
          </a:xfrm>
          <a:prstGeom prst="rect">
            <a:avLst/>
          </a:prstGeom>
          <a:solidFill>
            <a:srgbClr val="F7FAFB"/>
          </a:solidFill>
          <a:ln w="6350">
            <a:solidFill>
              <a:srgbClr val="D3DDE4"/>
            </a:solidFill>
            <a:prstDash val="solid"/>
          </a:ln>
        </p:spPr>
      </p:sp>
      <p:sp>
        <p:nvSpPr>
          <p:cNvPr id="21" name="Text 19"/>
          <p:cNvSpPr/>
          <p:nvPr/>
        </p:nvSpPr>
        <p:spPr>
          <a:xfrm>
            <a:off x="694944" y="2615184"/>
            <a:ext cx="2029968" cy="292608"/>
          </a:xfrm>
          <a:prstGeom prst="rect">
            <a:avLst/>
          </a:prstGeom>
          <a:noFill/>
          <a:ln/>
        </p:spPr>
        <p:txBody>
          <a:bodyPr wrap="square" lIns="0" tIns="0" rIns="0" bIns="0" rtlCol="0" anchor="ctr"/>
          <a:lstStyle/>
          <a:p>
            <a:pPr marL="0" indent="0" algn="l">
              <a:buNone/>
            </a:pPr>
            <a:r>
              <a:rPr lang="en-US" sz="1100" dirty="0">
                <a:solidFill>
                  <a:srgbClr val="22354F"/>
                </a:solidFill>
                <a:latin typeface="Calibri" pitchFamily="34" charset="0"/>
                <a:ea typeface="Calibri" pitchFamily="34" charset="-122"/>
                <a:cs typeface="Calibri" pitchFamily="34" charset="-120"/>
              </a:rPr>
              <a:t>T</a:t>
            </a:r>
            <a:endParaRPr lang="en-US" sz="1100" dirty="0"/>
          </a:p>
        </p:txBody>
      </p:sp>
      <p:sp>
        <p:nvSpPr>
          <p:cNvPr id="22" name="Text 20"/>
          <p:cNvSpPr/>
          <p:nvPr/>
        </p:nvSpPr>
        <p:spPr>
          <a:xfrm>
            <a:off x="2980944" y="2615184"/>
            <a:ext cx="5413248" cy="292608"/>
          </a:xfrm>
          <a:prstGeom prst="rect">
            <a:avLst/>
          </a:prstGeom>
          <a:noFill/>
          <a:ln/>
        </p:spPr>
        <p:txBody>
          <a:bodyPr wrap="square" lIns="0" tIns="0" rIns="0" bIns="0" rtlCol="0" anchor="ctr"/>
          <a:lstStyle/>
          <a:p>
            <a:pPr marL="0" indent="0" algn="l">
              <a:buNone/>
            </a:pPr>
            <a:r>
              <a:rPr lang="en-US" sz="1100" dirty="0">
                <a:solidFill>
                  <a:srgbClr val="22354F"/>
                </a:solidFill>
                <a:latin typeface="Calibri" pitchFamily="34" charset="0"/>
                <a:ea typeface="Calibri" pitchFamily="34" charset="-122"/>
                <a:cs typeface="Calibri" pitchFamily="34" charset="-120"/>
              </a:rPr>
              <a:t>The sampling period, the gap between samples</a:t>
            </a:r>
            <a:endParaRPr lang="en-US" sz="1100" dirty="0"/>
          </a:p>
        </p:txBody>
      </p:sp>
      <p:sp>
        <p:nvSpPr>
          <p:cNvPr id="23" name="Text 21"/>
          <p:cNvSpPr/>
          <p:nvPr/>
        </p:nvSpPr>
        <p:spPr>
          <a:xfrm>
            <a:off x="8650224" y="2615184"/>
            <a:ext cx="2816352" cy="292608"/>
          </a:xfrm>
          <a:prstGeom prst="rect">
            <a:avLst/>
          </a:prstGeom>
          <a:noFill/>
          <a:ln/>
        </p:spPr>
        <p:txBody>
          <a:bodyPr wrap="square" lIns="0" tIns="0" rIns="0" bIns="0" rtlCol="0" anchor="ctr"/>
          <a:lstStyle/>
          <a:p>
            <a:pPr marL="0" indent="0" algn="l">
              <a:buNone/>
            </a:pPr>
            <a:r>
              <a:rPr lang="en-US" sz="1100" dirty="0">
                <a:solidFill>
                  <a:srgbClr val="22354F"/>
                </a:solidFill>
                <a:latin typeface="Calibri" pitchFamily="34" charset="0"/>
                <a:ea typeface="Calibri" pitchFamily="34" charset="-122"/>
                <a:cs typeface="Calibri" pitchFamily="34" charset="-120"/>
              </a:rPr>
              <a:t>seconds</a:t>
            </a:r>
            <a:endParaRPr lang="en-US" sz="1100" dirty="0"/>
          </a:p>
        </p:txBody>
      </p:sp>
      <p:sp>
        <p:nvSpPr>
          <p:cNvPr id="24" name="Shape 22"/>
          <p:cNvSpPr/>
          <p:nvPr/>
        </p:nvSpPr>
        <p:spPr>
          <a:xfrm>
            <a:off x="566928" y="2907792"/>
            <a:ext cx="11027664" cy="292608"/>
          </a:xfrm>
          <a:prstGeom prst="rect">
            <a:avLst/>
          </a:prstGeom>
          <a:solidFill>
            <a:srgbClr val="FFFFFF"/>
          </a:solidFill>
          <a:ln w="6350">
            <a:solidFill>
              <a:srgbClr val="D3DDE4"/>
            </a:solidFill>
            <a:prstDash val="solid"/>
          </a:ln>
        </p:spPr>
      </p:sp>
      <p:sp>
        <p:nvSpPr>
          <p:cNvPr id="25" name="Text 23"/>
          <p:cNvSpPr/>
          <p:nvPr/>
        </p:nvSpPr>
        <p:spPr>
          <a:xfrm>
            <a:off x="694944" y="2907792"/>
            <a:ext cx="2029968" cy="292608"/>
          </a:xfrm>
          <a:prstGeom prst="rect">
            <a:avLst/>
          </a:prstGeom>
          <a:noFill/>
          <a:ln/>
        </p:spPr>
        <p:txBody>
          <a:bodyPr wrap="square" lIns="0" tIns="0" rIns="0" bIns="0" rtlCol="0" anchor="ctr"/>
          <a:lstStyle/>
          <a:p>
            <a:pPr marL="0" indent="0" algn="l">
              <a:buNone/>
            </a:pPr>
            <a:r>
              <a:rPr lang="en-US" sz="1100" dirty="0">
                <a:solidFill>
                  <a:srgbClr val="22354F"/>
                </a:solidFill>
                <a:latin typeface="Calibri" pitchFamily="34" charset="0"/>
                <a:ea typeface="Calibri" pitchFamily="34" charset="-122"/>
                <a:cs typeface="Calibri" pitchFamily="34" charset="-120"/>
              </a:rPr>
              <a:t>fₛ = 1/T</a:t>
            </a:r>
            <a:endParaRPr lang="en-US" sz="1100" dirty="0"/>
          </a:p>
        </p:txBody>
      </p:sp>
      <p:sp>
        <p:nvSpPr>
          <p:cNvPr id="26" name="Text 24"/>
          <p:cNvSpPr/>
          <p:nvPr/>
        </p:nvSpPr>
        <p:spPr>
          <a:xfrm>
            <a:off x="2980944" y="2907792"/>
            <a:ext cx="5413248" cy="292608"/>
          </a:xfrm>
          <a:prstGeom prst="rect">
            <a:avLst/>
          </a:prstGeom>
          <a:noFill/>
          <a:ln/>
        </p:spPr>
        <p:txBody>
          <a:bodyPr wrap="square" lIns="0" tIns="0" rIns="0" bIns="0" rtlCol="0" anchor="ctr"/>
          <a:lstStyle/>
          <a:p>
            <a:pPr marL="0" indent="0" algn="l">
              <a:buNone/>
            </a:pPr>
            <a:r>
              <a:rPr lang="en-US" sz="1100" dirty="0">
                <a:solidFill>
                  <a:srgbClr val="22354F"/>
                </a:solidFill>
                <a:latin typeface="Calibri" pitchFamily="34" charset="0"/>
                <a:ea typeface="Calibri" pitchFamily="34" charset="-122"/>
                <a:cs typeface="Calibri" pitchFamily="34" charset="-120"/>
              </a:rPr>
              <a:t>The sampling rate</a:t>
            </a:r>
            <a:endParaRPr lang="en-US" sz="1100" dirty="0"/>
          </a:p>
        </p:txBody>
      </p:sp>
      <p:sp>
        <p:nvSpPr>
          <p:cNvPr id="27" name="Text 25"/>
          <p:cNvSpPr/>
          <p:nvPr/>
        </p:nvSpPr>
        <p:spPr>
          <a:xfrm>
            <a:off x="8650224" y="2907792"/>
            <a:ext cx="2816352" cy="292608"/>
          </a:xfrm>
          <a:prstGeom prst="rect">
            <a:avLst/>
          </a:prstGeom>
          <a:noFill/>
          <a:ln/>
        </p:spPr>
        <p:txBody>
          <a:bodyPr wrap="square" lIns="0" tIns="0" rIns="0" bIns="0" rtlCol="0" anchor="ctr"/>
          <a:lstStyle/>
          <a:p>
            <a:pPr marL="0" indent="0" algn="l">
              <a:buNone/>
            </a:pPr>
            <a:r>
              <a:rPr lang="en-US" sz="1100" dirty="0">
                <a:solidFill>
                  <a:srgbClr val="22354F"/>
                </a:solidFill>
                <a:latin typeface="Calibri" pitchFamily="34" charset="0"/>
                <a:ea typeface="Calibri" pitchFamily="34" charset="-122"/>
                <a:cs typeface="Calibri" pitchFamily="34" charset="-120"/>
              </a:rPr>
              <a:t>hertz, samples per second</a:t>
            </a:r>
            <a:endParaRPr lang="en-US" sz="1100" dirty="0"/>
          </a:p>
        </p:txBody>
      </p:sp>
      <p:sp>
        <p:nvSpPr>
          <p:cNvPr id="28" name="Shape 26"/>
          <p:cNvSpPr/>
          <p:nvPr/>
        </p:nvSpPr>
        <p:spPr>
          <a:xfrm>
            <a:off x="566928" y="3200400"/>
            <a:ext cx="11027664" cy="292608"/>
          </a:xfrm>
          <a:prstGeom prst="rect">
            <a:avLst/>
          </a:prstGeom>
          <a:solidFill>
            <a:srgbClr val="F7FAFB"/>
          </a:solidFill>
          <a:ln w="6350">
            <a:solidFill>
              <a:srgbClr val="D3DDE4"/>
            </a:solidFill>
            <a:prstDash val="solid"/>
          </a:ln>
        </p:spPr>
      </p:sp>
      <p:sp>
        <p:nvSpPr>
          <p:cNvPr id="29" name="Text 27"/>
          <p:cNvSpPr/>
          <p:nvPr/>
        </p:nvSpPr>
        <p:spPr>
          <a:xfrm>
            <a:off x="694944" y="3200400"/>
            <a:ext cx="2029968" cy="292608"/>
          </a:xfrm>
          <a:prstGeom prst="rect">
            <a:avLst/>
          </a:prstGeom>
          <a:noFill/>
          <a:ln/>
        </p:spPr>
        <p:txBody>
          <a:bodyPr wrap="square" lIns="0" tIns="0" rIns="0" bIns="0" rtlCol="0" anchor="ctr"/>
          <a:lstStyle/>
          <a:p>
            <a:pPr marL="0" indent="0" algn="l">
              <a:buNone/>
            </a:pPr>
            <a:r>
              <a:rPr lang="en-US" sz="1100" dirty="0">
                <a:solidFill>
                  <a:srgbClr val="22354F"/>
                </a:solidFill>
                <a:latin typeface="Calibri" pitchFamily="34" charset="0"/>
                <a:ea typeface="Calibri" pitchFamily="34" charset="-122"/>
                <a:cs typeface="Calibri" pitchFamily="34" charset="-120"/>
              </a:rPr>
              <a:t>Ω</a:t>
            </a:r>
            <a:endParaRPr lang="en-US" sz="1100" dirty="0"/>
          </a:p>
        </p:txBody>
      </p:sp>
      <p:sp>
        <p:nvSpPr>
          <p:cNvPr id="30" name="Text 28"/>
          <p:cNvSpPr/>
          <p:nvPr/>
        </p:nvSpPr>
        <p:spPr>
          <a:xfrm>
            <a:off x="2980944" y="3200400"/>
            <a:ext cx="5413248" cy="292608"/>
          </a:xfrm>
          <a:prstGeom prst="rect">
            <a:avLst/>
          </a:prstGeom>
          <a:noFill/>
          <a:ln/>
        </p:spPr>
        <p:txBody>
          <a:bodyPr wrap="square" lIns="0" tIns="0" rIns="0" bIns="0" rtlCol="0" anchor="ctr"/>
          <a:lstStyle/>
          <a:p>
            <a:pPr marL="0" indent="0" algn="l">
              <a:buNone/>
            </a:pPr>
            <a:r>
              <a:rPr lang="en-US" sz="1100" dirty="0">
                <a:solidFill>
                  <a:srgbClr val="22354F"/>
                </a:solidFill>
                <a:latin typeface="Calibri" pitchFamily="34" charset="0"/>
                <a:ea typeface="Calibri" pitchFamily="34" charset="-122"/>
                <a:cs typeface="Calibri" pitchFamily="34" charset="-120"/>
              </a:rPr>
              <a:t>Analog angular frequency</a:t>
            </a:r>
            <a:endParaRPr lang="en-US" sz="1100" dirty="0"/>
          </a:p>
        </p:txBody>
      </p:sp>
      <p:sp>
        <p:nvSpPr>
          <p:cNvPr id="31" name="Text 29"/>
          <p:cNvSpPr/>
          <p:nvPr/>
        </p:nvSpPr>
        <p:spPr>
          <a:xfrm>
            <a:off x="8650224" y="3200400"/>
            <a:ext cx="2816352" cy="292608"/>
          </a:xfrm>
          <a:prstGeom prst="rect">
            <a:avLst/>
          </a:prstGeom>
          <a:noFill/>
          <a:ln/>
        </p:spPr>
        <p:txBody>
          <a:bodyPr wrap="square" lIns="0" tIns="0" rIns="0" bIns="0" rtlCol="0" anchor="ctr"/>
          <a:lstStyle/>
          <a:p>
            <a:pPr marL="0" indent="0" algn="l">
              <a:buNone/>
            </a:pPr>
            <a:r>
              <a:rPr lang="en-US" sz="1100" dirty="0">
                <a:solidFill>
                  <a:srgbClr val="22354F"/>
                </a:solidFill>
                <a:latin typeface="Calibri" pitchFamily="34" charset="0"/>
                <a:ea typeface="Calibri" pitchFamily="34" charset="-122"/>
                <a:cs typeface="Calibri" pitchFamily="34" charset="-120"/>
              </a:rPr>
              <a:t>radians per second</a:t>
            </a:r>
            <a:endParaRPr lang="en-US" sz="1100" dirty="0"/>
          </a:p>
        </p:txBody>
      </p:sp>
      <p:sp>
        <p:nvSpPr>
          <p:cNvPr id="32" name="Shape 30"/>
          <p:cNvSpPr/>
          <p:nvPr/>
        </p:nvSpPr>
        <p:spPr>
          <a:xfrm>
            <a:off x="566928" y="3493008"/>
            <a:ext cx="11027664" cy="292608"/>
          </a:xfrm>
          <a:prstGeom prst="rect">
            <a:avLst/>
          </a:prstGeom>
          <a:solidFill>
            <a:srgbClr val="FFFFFF"/>
          </a:solidFill>
          <a:ln w="6350">
            <a:solidFill>
              <a:srgbClr val="D3DDE4"/>
            </a:solidFill>
            <a:prstDash val="solid"/>
          </a:ln>
        </p:spPr>
      </p:sp>
      <p:sp>
        <p:nvSpPr>
          <p:cNvPr id="33" name="Text 31"/>
          <p:cNvSpPr/>
          <p:nvPr/>
        </p:nvSpPr>
        <p:spPr>
          <a:xfrm>
            <a:off x="694944" y="3493008"/>
            <a:ext cx="2029968" cy="292608"/>
          </a:xfrm>
          <a:prstGeom prst="rect">
            <a:avLst/>
          </a:prstGeom>
          <a:noFill/>
          <a:ln/>
        </p:spPr>
        <p:txBody>
          <a:bodyPr wrap="square" lIns="0" tIns="0" rIns="0" bIns="0" rtlCol="0" anchor="ctr"/>
          <a:lstStyle/>
          <a:p>
            <a:pPr marL="0" indent="0" algn="l">
              <a:buNone/>
            </a:pPr>
            <a:r>
              <a:rPr lang="en-US" sz="1100" dirty="0">
                <a:solidFill>
                  <a:srgbClr val="22354F"/>
                </a:solidFill>
                <a:latin typeface="Calibri" pitchFamily="34" charset="0"/>
                <a:ea typeface="Calibri" pitchFamily="34" charset="-122"/>
                <a:cs typeface="Calibri" pitchFamily="34" charset="-120"/>
              </a:rPr>
              <a:t>f</a:t>
            </a:r>
            <a:endParaRPr lang="en-US" sz="1100" dirty="0"/>
          </a:p>
        </p:txBody>
      </p:sp>
      <p:sp>
        <p:nvSpPr>
          <p:cNvPr id="34" name="Text 32"/>
          <p:cNvSpPr/>
          <p:nvPr/>
        </p:nvSpPr>
        <p:spPr>
          <a:xfrm>
            <a:off x="2980944" y="3493008"/>
            <a:ext cx="5413248" cy="292608"/>
          </a:xfrm>
          <a:prstGeom prst="rect">
            <a:avLst/>
          </a:prstGeom>
          <a:noFill/>
          <a:ln/>
        </p:spPr>
        <p:txBody>
          <a:bodyPr wrap="square" lIns="0" tIns="0" rIns="0" bIns="0" rtlCol="0" anchor="ctr"/>
          <a:lstStyle/>
          <a:p>
            <a:pPr marL="0" indent="0" algn="l">
              <a:buNone/>
            </a:pPr>
            <a:r>
              <a:rPr lang="en-US" sz="1100" dirty="0">
                <a:solidFill>
                  <a:srgbClr val="22354F"/>
                </a:solidFill>
                <a:latin typeface="Calibri" pitchFamily="34" charset="0"/>
                <a:ea typeface="Calibri" pitchFamily="34" charset="-122"/>
                <a:cs typeface="Calibri" pitchFamily="34" charset="-120"/>
              </a:rPr>
              <a:t>Analog frequency, f = Ω/2π</a:t>
            </a:r>
            <a:endParaRPr lang="en-US" sz="1100" dirty="0"/>
          </a:p>
        </p:txBody>
      </p:sp>
      <p:sp>
        <p:nvSpPr>
          <p:cNvPr id="35" name="Text 33"/>
          <p:cNvSpPr/>
          <p:nvPr/>
        </p:nvSpPr>
        <p:spPr>
          <a:xfrm>
            <a:off x="8650224" y="3493008"/>
            <a:ext cx="2816352" cy="292608"/>
          </a:xfrm>
          <a:prstGeom prst="rect">
            <a:avLst/>
          </a:prstGeom>
          <a:noFill/>
          <a:ln/>
        </p:spPr>
        <p:txBody>
          <a:bodyPr wrap="square" lIns="0" tIns="0" rIns="0" bIns="0" rtlCol="0" anchor="ctr"/>
          <a:lstStyle/>
          <a:p>
            <a:pPr marL="0" indent="0" algn="l">
              <a:buNone/>
            </a:pPr>
            <a:r>
              <a:rPr lang="en-US" sz="1100" dirty="0">
                <a:solidFill>
                  <a:srgbClr val="22354F"/>
                </a:solidFill>
                <a:latin typeface="Calibri" pitchFamily="34" charset="0"/>
                <a:ea typeface="Calibri" pitchFamily="34" charset="-122"/>
                <a:cs typeface="Calibri" pitchFamily="34" charset="-120"/>
              </a:rPr>
              <a:t>hertz</a:t>
            </a:r>
            <a:endParaRPr lang="en-US" sz="1100" dirty="0"/>
          </a:p>
        </p:txBody>
      </p:sp>
      <p:sp>
        <p:nvSpPr>
          <p:cNvPr id="36" name="Shape 34"/>
          <p:cNvSpPr/>
          <p:nvPr/>
        </p:nvSpPr>
        <p:spPr>
          <a:xfrm>
            <a:off x="566928" y="3785616"/>
            <a:ext cx="11027664" cy="292608"/>
          </a:xfrm>
          <a:prstGeom prst="rect">
            <a:avLst/>
          </a:prstGeom>
          <a:solidFill>
            <a:srgbClr val="F7FAFB"/>
          </a:solidFill>
          <a:ln w="6350">
            <a:solidFill>
              <a:srgbClr val="D3DDE4"/>
            </a:solidFill>
            <a:prstDash val="solid"/>
          </a:ln>
        </p:spPr>
      </p:sp>
      <p:sp>
        <p:nvSpPr>
          <p:cNvPr id="37" name="Text 35"/>
          <p:cNvSpPr/>
          <p:nvPr/>
        </p:nvSpPr>
        <p:spPr>
          <a:xfrm>
            <a:off x="694944" y="3785616"/>
            <a:ext cx="2029968" cy="292608"/>
          </a:xfrm>
          <a:prstGeom prst="rect">
            <a:avLst/>
          </a:prstGeom>
          <a:noFill/>
          <a:ln/>
        </p:spPr>
        <p:txBody>
          <a:bodyPr wrap="square" lIns="0" tIns="0" rIns="0" bIns="0" rtlCol="0" anchor="ctr"/>
          <a:lstStyle/>
          <a:p>
            <a:pPr marL="0" indent="0" algn="l">
              <a:buNone/>
            </a:pPr>
            <a:r>
              <a:rPr lang="en-US" sz="1100" dirty="0">
                <a:solidFill>
                  <a:srgbClr val="22354F"/>
                </a:solidFill>
                <a:latin typeface="Calibri" pitchFamily="34" charset="0"/>
                <a:ea typeface="Calibri" pitchFamily="34" charset="-122"/>
                <a:cs typeface="Calibri" pitchFamily="34" charset="-120"/>
              </a:rPr>
              <a:t>ω = ΩT</a:t>
            </a:r>
            <a:endParaRPr lang="en-US" sz="1100" dirty="0"/>
          </a:p>
        </p:txBody>
      </p:sp>
      <p:sp>
        <p:nvSpPr>
          <p:cNvPr id="38" name="Text 36"/>
          <p:cNvSpPr/>
          <p:nvPr/>
        </p:nvSpPr>
        <p:spPr>
          <a:xfrm>
            <a:off x="2980944" y="3785616"/>
            <a:ext cx="5413248" cy="292608"/>
          </a:xfrm>
          <a:prstGeom prst="rect">
            <a:avLst/>
          </a:prstGeom>
          <a:noFill/>
          <a:ln/>
        </p:spPr>
        <p:txBody>
          <a:bodyPr wrap="square" lIns="0" tIns="0" rIns="0" bIns="0" rtlCol="0" anchor="ctr"/>
          <a:lstStyle/>
          <a:p>
            <a:pPr marL="0" indent="0" algn="l">
              <a:buNone/>
            </a:pPr>
            <a:r>
              <a:rPr lang="en-US" sz="1100" dirty="0">
                <a:solidFill>
                  <a:srgbClr val="22354F"/>
                </a:solidFill>
                <a:latin typeface="Calibri" pitchFamily="34" charset="0"/>
                <a:ea typeface="Calibri" pitchFamily="34" charset="-122"/>
                <a:cs typeface="Calibri" pitchFamily="34" charset="-120"/>
              </a:rPr>
              <a:t>Normalised discrete-time frequency</a:t>
            </a:r>
            <a:endParaRPr lang="en-US" sz="1100" dirty="0"/>
          </a:p>
        </p:txBody>
      </p:sp>
      <p:sp>
        <p:nvSpPr>
          <p:cNvPr id="39" name="Text 37"/>
          <p:cNvSpPr/>
          <p:nvPr/>
        </p:nvSpPr>
        <p:spPr>
          <a:xfrm>
            <a:off x="8650224" y="3785616"/>
            <a:ext cx="2816352" cy="292608"/>
          </a:xfrm>
          <a:prstGeom prst="rect">
            <a:avLst/>
          </a:prstGeom>
          <a:noFill/>
          <a:ln/>
        </p:spPr>
        <p:txBody>
          <a:bodyPr wrap="square" lIns="0" tIns="0" rIns="0" bIns="0" rtlCol="0" anchor="ctr"/>
          <a:lstStyle/>
          <a:p>
            <a:pPr marL="0" indent="0" algn="l">
              <a:buNone/>
            </a:pPr>
            <a:r>
              <a:rPr lang="en-US" sz="1100" dirty="0">
                <a:solidFill>
                  <a:srgbClr val="22354F"/>
                </a:solidFill>
                <a:latin typeface="Calibri" pitchFamily="34" charset="0"/>
                <a:ea typeface="Calibri" pitchFamily="34" charset="-122"/>
                <a:cs typeface="Calibri" pitchFamily="34" charset="-120"/>
              </a:rPr>
              <a:t>radians per sample; only −π to π matters</a:t>
            </a:r>
            <a:endParaRPr lang="en-US" sz="1100" dirty="0"/>
          </a:p>
        </p:txBody>
      </p:sp>
      <p:sp>
        <p:nvSpPr>
          <p:cNvPr id="40" name="Shape 38"/>
          <p:cNvSpPr/>
          <p:nvPr/>
        </p:nvSpPr>
        <p:spPr>
          <a:xfrm>
            <a:off x="566928" y="4078224"/>
            <a:ext cx="11027664" cy="292608"/>
          </a:xfrm>
          <a:prstGeom prst="rect">
            <a:avLst/>
          </a:prstGeom>
          <a:solidFill>
            <a:srgbClr val="FFFFFF"/>
          </a:solidFill>
          <a:ln w="6350">
            <a:solidFill>
              <a:srgbClr val="D3DDE4"/>
            </a:solidFill>
            <a:prstDash val="solid"/>
          </a:ln>
        </p:spPr>
      </p:sp>
      <p:sp>
        <p:nvSpPr>
          <p:cNvPr id="41" name="Text 39"/>
          <p:cNvSpPr/>
          <p:nvPr/>
        </p:nvSpPr>
        <p:spPr>
          <a:xfrm>
            <a:off x="694944" y="4078224"/>
            <a:ext cx="2029968" cy="292608"/>
          </a:xfrm>
          <a:prstGeom prst="rect">
            <a:avLst/>
          </a:prstGeom>
          <a:noFill/>
          <a:ln/>
        </p:spPr>
        <p:txBody>
          <a:bodyPr wrap="square" lIns="0" tIns="0" rIns="0" bIns="0" rtlCol="0" anchor="ctr"/>
          <a:lstStyle/>
          <a:p>
            <a:pPr marL="0" indent="0" algn="l">
              <a:buNone/>
            </a:pPr>
            <a:r>
              <a:rPr lang="en-US" sz="1100" dirty="0">
                <a:solidFill>
                  <a:srgbClr val="22354F"/>
                </a:solidFill>
                <a:latin typeface="Calibri" pitchFamily="34" charset="0"/>
                <a:ea typeface="Calibri" pitchFamily="34" charset="-122"/>
                <a:cs typeface="Calibri" pitchFamily="34" charset="-120"/>
              </a:rPr>
              <a:t>δ[n], u[n]</a:t>
            </a:r>
            <a:endParaRPr lang="en-US" sz="1100" dirty="0"/>
          </a:p>
        </p:txBody>
      </p:sp>
      <p:sp>
        <p:nvSpPr>
          <p:cNvPr id="42" name="Text 40"/>
          <p:cNvSpPr/>
          <p:nvPr/>
        </p:nvSpPr>
        <p:spPr>
          <a:xfrm>
            <a:off x="2980944" y="4078224"/>
            <a:ext cx="5413248" cy="292608"/>
          </a:xfrm>
          <a:prstGeom prst="rect">
            <a:avLst/>
          </a:prstGeom>
          <a:noFill/>
          <a:ln/>
        </p:spPr>
        <p:txBody>
          <a:bodyPr wrap="square" lIns="0" tIns="0" rIns="0" bIns="0" rtlCol="0" anchor="ctr"/>
          <a:lstStyle/>
          <a:p>
            <a:pPr marL="0" indent="0" algn="l">
              <a:buNone/>
            </a:pPr>
            <a:r>
              <a:rPr lang="en-US" sz="1100" dirty="0">
                <a:solidFill>
                  <a:srgbClr val="22354F"/>
                </a:solidFill>
                <a:latin typeface="Calibri" pitchFamily="34" charset="0"/>
                <a:ea typeface="Calibri" pitchFamily="34" charset="-122"/>
                <a:cs typeface="Calibri" pitchFamily="34" charset="-120"/>
              </a:rPr>
              <a:t>The unit impulse and the unit step sequences</a:t>
            </a:r>
            <a:endParaRPr lang="en-US" sz="1100" dirty="0"/>
          </a:p>
        </p:txBody>
      </p:sp>
      <p:sp>
        <p:nvSpPr>
          <p:cNvPr id="43" name="Text 41"/>
          <p:cNvSpPr/>
          <p:nvPr/>
        </p:nvSpPr>
        <p:spPr>
          <a:xfrm>
            <a:off x="8650224" y="4078224"/>
            <a:ext cx="2816352" cy="292608"/>
          </a:xfrm>
          <a:prstGeom prst="rect">
            <a:avLst/>
          </a:prstGeom>
          <a:noFill/>
          <a:ln/>
        </p:spPr>
        <p:txBody>
          <a:bodyPr wrap="square" lIns="0" tIns="0" rIns="0" bIns="0" rtlCol="0" anchor="ctr"/>
          <a:lstStyle/>
          <a:p>
            <a:pPr marL="0" indent="0" algn="l">
              <a:buNone/>
            </a:pPr>
            <a:r>
              <a:rPr lang="en-US" sz="1100" dirty="0">
                <a:solidFill>
                  <a:srgbClr val="22354F"/>
                </a:solidFill>
                <a:latin typeface="Calibri" pitchFamily="34" charset="0"/>
                <a:ea typeface="Calibri" pitchFamily="34" charset="-122"/>
                <a:cs typeface="Calibri" pitchFamily="34" charset="-120"/>
              </a:rPr>
              <a:t>none</a:t>
            </a:r>
            <a:endParaRPr lang="en-US" sz="1100" dirty="0"/>
          </a:p>
        </p:txBody>
      </p:sp>
      <p:sp>
        <p:nvSpPr>
          <p:cNvPr id="44" name="Shape 42"/>
          <p:cNvSpPr/>
          <p:nvPr/>
        </p:nvSpPr>
        <p:spPr>
          <a:xfrm>
            <a:off x="566928" y="4370832"/>
            <a:ext cx="11027664" cy="292608"/>
          </a:xfrm>
          <a:prstGeom prst="rect">
            <a:avLst/>
          </a:prstGeom>
          <a:solidFill>
            <a:srgbClr val="F7FAFB"/>
          </a:solidFill>
          <a:ln w="6350">
            <a:solidFill>
              <a:srgbClr val="D3DDE4"/>
            </a:solidFill>
            <a:prstDash val="solid"/>
          </a:ln>
        </p:spPr>
      </p:sp>
      <p:sp>
        <p:nvSpPr>
          <p:cNvPr id="45" name="Text 43"/>
          <p:cNvSpPr/>
          <p:nvPr/>
        </p:nvSpPr>
        <p:spPr>
          <a:xfrm>
            <a:off x="694944" y="4370832"/>
            <a:ext cx="2029968" cy="292608"/>
          </a:xfrm>
          <a:prstGeom prst="rect">
            <a:avLst/>
          </a:prstGeom>
          <a:noFill/>
          <a:ln/>
        </p:spPr>
        <p:txBody>
          <a:bodyPr wrap="square" lIns="0" tIns="0" rIns="0" bIns="0" rtlCol="0" anchor="ctr"/>
          <a:lstStyle/>
          <a:p>
            <a:pPr marL="0" indent="0" algn="l">
              <a:buNone/>
            </a:pPr>
            <a:r>
              <a:rPr lang="en-US" sz="1100" dirty="0">
                <a:solidFill>
                  <a:srgbClr val="22354F"/>
                </a:solidFill>
                <a:latin typeface="Calibri" pitchFamily="34" charset="0"/>
                <a:ea typeface="Calibri" pitchFamily="34" charset="-122"/>
                <a:cs typeface="Calibri" pitchFamily="34" charset="-120"/>
              </a:rPr>
              <a:t>h[n]</a:t>
            </a:r>
            <a:endParaRPr lang="en-US" sz="1100" dirty="0"/>
          </a:p>
        </p:txBody>
      </p:sp>
      <p:sp>
        <p:nvSpPr>
          <p:cNvPr id="46" name="Text 44"/>
          <p:cNvSpPr/>
          <p:nvPr/>
        </p:nvSpPr>
        <p:spPr>
          <a:xfrm>
            <a:off x="2980944" y="4370832"/>
            <a:ext cx="5413248" cy="292608"/>
          </a:xfrm>
          <a:prstGeom prst="rect">
            <a:avLst/>
          </a:prstGeom>
          <a:noFill/>
          <a:ln/>
        </p:spPr>
        <p:txBody>
          <a:bodyPr wrap="square" lIns="0" tIns="0" rIns="0" bIns="0" rtlCol="0" anchor="ctr"/>
          <a:lstStyle/>
          <a:p>
            <a:pPr marL="0" indent="0" algn="l">
              <a:buNone/>
            </a:pPr>
            <a:r>
              <a:rPr lang="en-US" sz="1100" dirty="0">
                <a:solidFill>
                  <a:srgbClr val="22354F"/>
                </a:solidFill>
                <a:latin typeface="Calibri" pitchFamily="34" charset="0"/>
                <a:ea typeface="Calibri" pitchFamily="34" charset="-122"/>
                <a:cs typeface="Calibri" pitchFamily="34" charset="-120"/>
              </a:rPr>
              <a:t>The impulse response of a system</a:t>
            </a:r>
            <a:endParaRPr lang="en-US" sz="1100" dirty="0"/>
          </a:p>
        </p:txBody>
      </p:sp>
      <p:sp>
        <p:nvSpPr>
          <p:cNvPr id="47" name="Text 45"/>
          <p:cNvSpPr/>
          <p:nvPr/>
        </p:nvSpPr>
        <p:spPr>
          <a:xfrm>
            <a:off x="8650224" y="4370832"/>
            <a:ext cx="2816352" cy="292608"/>
          </a:xfrm>
          <a:prstGeom prst="rect">
            <a:avLst/>
          </a:prstGeom>
          <a:noFill/>
          <a:ln/>
        </p:spPr>
        <p:txBody>
          <a:bodyPr wrap="square" lIns="0" tIns="0" rIns="0" bIns="0" rtlCol="0" anchor="ctr"/>
          <a:lstStyle/>
          <a:p>
            <a:pPr marL="0" indent="0" algn="l">
              <a:buNone/>
            </a:pPr>
            <a:r>
              <a:rPr lang="en-US" sz="1100" dirty="0">
                <a:solidFill>
                  <a:srgbClr val="22354F"/>
                </a:solidFill>
                <a:latin typeface="Calibri" pitchFamily="34" charset="0"/>
                <a:ea typeface="Calibri" pitchFamily="34" charset="-122"/>
                <a:cs typeface="Calibri" pitchFamily="34" charset="-120"/>
              </a:rPr>
              <a:t>gain per sample</a:t>
            </a:r>
            <a:endParaRPr lang="en-US" sz="1100" dirty="0"/>
          </a:p>
        </p:txBody>
      </p:sp>
      <p:sp>
        <p:nvSpPr>
          <p:cNvPr id="48" name="Shape 46"/>
          <p:cNvSpPr/>
          <p:nvPr/>
        </p:nvSpPr>
        <p:spPr>
          <a:xfrm>
            <a:off x="566928" y="4663440"/>
            <a:ext cx="11027664" cy="292608"/>
          </a:xfrm>
          <a:prstGeom prst="rect">
            <a:avLst/>
          </a:prstGeom>
          <a:solidFill>
            <a:srgbClr val="FFFFFF"/>
          </a:solidFill>
          <a:ln w="6350">
            <a:solidFill>
              <a:srgbClr val="D3DDE4"/>
            </a:solidFill>
            <a:prstDash val="solid"/>
          </a:ln>
        </p:spPr>
      </p:sp>
      <p:sp>
        <p:nvSpPr>
          <p:cNvPr id="49" name="Text 47"/>
          <p:cNvSpPr/>
          <p:nvPr/>
        </p:nvSpPr>
        <p:spPr>
          <a:xfrm>
            <a:off x="694944" y="4663440"/>
            <a:ext cx="2029968" cy="292608"/>
          </a:xfrm>
          <a:prstGeom prst="rect">
            <a:avLst/>
          </a:prstGeom>
          <a:noFill/>
          <a:ln/>
        </p:spPr>
        <p:txBody>
          <a:bodyPr wrap="square" lIns="0" tIns="0" rIns="0" bIns="0" rtlCol="0" anchor="ctr"/>
          <a:lstStyle/>
          <a:p>
            <a:pPr marL="0" indent="0" algn="l">
              <a:buNone/>
            </a:pPr>
            <a:r>
              <a:rPr lang="en-US" sz="1100" dirty="0">
                <a:solidFill>
                  <a:srgbClr val="22354F"/>
                </a:solidFill>
                <a:latin typeface="Calibri" pitchFamily="34" charset="0"/>
                <a:ea typeface="Calibri" pitchFamily="34" charset="-122"/>
                <a:cs typeface="Calibri" pitchFamily="34" charset="-120"/>
              </a:rPr>
              <a:t>*</a:t>
            </a:r>
            <a:endParaRPr lang="en-US" sz="1100" dirty="0"/>
          </a:p>
        </p:txBody>
      </p:sp>
      <p:sp>
        <p:nvSpPr>
          <p:cNvPr id="50" name="Text 48"/>
          <p:cNvSpPr/>
          <p:nvPr/>
        </p:nvSpPr>
        <p:spPr>
          <a:xfrm>
            <a:off x="2980944" y="4663440"/>
            <a:ext cx="5413248" cy="292608"/>
          </a:xfrm>
          <a:prstGeom prst="rect">
            <a:avLst/>
          </a:prstGeom>
          <a:noFill/>
          <a:ln/>
        </p:spPr>
        <p:txBody>
          <a:bodyPr wrap="square" lIns="0" tIns="0" rIns="0" bIns="0" rtlCol="0" anchor="ctr"/>
          <a:lstStyle/>
          <a:p>
            <a:pPr marL="0" indent="0" algn="l">
              <a:buNone/>
            </a:pPr>
            <a:r>
              <a:rPr lang="en-US" sz="1100" dirty="0">
                <a:solidFill>
                  <a:srgbClr val="22354F"/>
                </a:solidFill>
                <a:latin typeface="Calibri" pitchFamily="34" charset="0"/>
                <a:ea typeface="Calibri" pitchFamily="34" charset="-122"/>
                <a:cs typeface="Calibri" pitchFamily="34" charset="-120"/>
              </a:rPr>
              <a:t>Convolution, not ordinary multiplication</a:t>
            </a:r>
            <a:endParaRPr lang="en-US" sz="1100" dirty="0"/>
          </a:p>
        </p:txBody>
      </p:sp>
      <p:sp>
        <p:nvSpPr>
          <p:cNvPr id="51" name="Text 49"/>
          <p:cNvSpPr/>
          <p:nvPr/>
        </p:nvSpPr>
        <p:spPr>
          <a:xfrm>
            <a:off x="8650224" y="4663440"/>
            <a:ext cx="2816352" cy="292608"/>
          </a:xfrm>
          <a:prstGeom prst="rect">
            <a:avLst/>
          </a:prstGeom>
          <a:noFill/>
          <a:ln/>
        </p:spPr>
        <p:txBody>
          <a:bodyPr wrap="square" lIns="0" tIns="0" rIns="0" bIns="0" rtlCol="0" anchor="ctr"/>
          <a:lstStyle/>
          <a:p>
            <a:pPr marL="0" indent="0" algn="l">
              <a:buNone/>
            </a:pPr>
            <a:r>
              <a:rPr lang="en-US" sz="1100" dirty="0">
                <a:solidFill>
                  <a:srgbClr val="22354F"/>
                </a:solidFill>
                <a:latin typeface="Calibri" pitchFamily="34" charset="0"/>
                <a:ea typeface="Calibri" pitchFamily="34" charset="-122"/>
                <a:cs typeface="Calibri" pitchFamily="34" charset="-120"/>
              </a:rPr>
              <a:t>—</a:t>
            </a:r>
            <a:endParaRPr lang="en-US" sz="1100" dirty="0"/>
          </a:p>
        </p:txBody>
      </p:sp>
      <p:sp>
        <p:nvSpPr>
          <p:cNvPr id="52" name="Shape 50"/>
          <p:cNvSpPr/>
          <p:nvPr/>
        </p:nvSpPr>
        <p:spPr>
          <a:xfrm>
            <a:off x="566928" y="4956048"/>
            <a:ext cx="11027664" cy="292608"/>
          </a:xfrm>
          <a:prstGeom prst="rect">
            <a:avLst/>
          </a:prstGeom>
          <a:solidFill>
            <a:srgbClr val="F7FAFB"/>
          </a:solidFill>
          <a:ln w="6350">
            <a:solidFill>
              <a:srgbClr val="D3DDE4"/>
            </a:solidFill>
            <a:prstDash val="solid"/>
          </a:ln>
        </p:spPr>
      </p:sp>
      <p:sp>
        <p:nvSpPr>
          <p:cNvPr id="53" name="Text 51"/>
          <p:cNvSpPr/>
          <p:nvPr/>
        </p:nvSpPr>
        <p:spPr>
          <a:xfrm>
            <a:off x="694944" y="4956048"/>
            <a:ext cx="2029968" cy="292608"/>
          </a:xfrm>
          <a:prstGeom prst="rect">
            <a:avLst/>
          </a:prstGeom>
          <a:noFill/>
          <a:ln/>
        </p:spPr>
        <p:txBody>
          <a:bodyPr wrap="square" lIns="0" tIns="0" rIns="0" bIns="0" rtlCol="0" anchor="ctr"/>
          <a:lstStyle/>
          <a:p>
            <a:pPr marL="0" indent="0" algn="l">
              <a:buNone/>
            </a:pPr>
            <a:r>
              <a:rPr lang="en-US" sz="1100" dirty="0">
                <a:solidFill>
                  <a:srgbClr val="22354F"/>
                </a:solidFill>
                <a:latin typeface="Calibri" pitchFamily="34" charset="0"/>
                <a:ea typeface="Calibri" pitchFamily="34" charset="-122"/>
                <a:cs typeface="Calibri" pitchFamily="34" charset="-120"/>
              </a:rPr>
              <a:t>B, Δ</a:t>
            </a:r>
            <a:endParaRPr lang="en-US" sz="1100" dirty="0"/>
          </a:p>
        </p:txBody>
      </p:sp>
      <p:sp>
        <p:nvSpPr>
          <p:cNvPr id="54" name="Text 52"/>
          <p:cNvSpPr/>
          <p:nvPr/>
        </p:nvSpPr>
        <p:spPr>
          <a:xfrm>
            <a:off x="2980944" y="4956048"/>
            <a:ext cx="5413248" cy="292608"/>
          </a:xfrm>
          <a:prstGeom prst="rect">
            <a:avLst/>
          </a:prstGeom>
          <a:noFill/>
          <a:ln/>
        </p:spPr>
        <p:txBody>
          <a:bodyPr wrap="square" lIns="0" tIns="0" rIns="0" bIns="0" rtlCol="0" anchor="ctr"/>
          <a:lstStyle/>
          <a:p>
            <a:pPr marL="0" indent="0" algn="l">
              <a:buNone/>
            </a:pPr>
            <a:r>
              <a:rPr lang="en-US" sz="1100" dirty="0">
                <a:solidFill>
                  <a:srgbClr val="22354F"/>
                </a:solidFill>
                <a:latin typeface="Calibri" pitchFamily="34" charset="0"/>
                <a:ea typeface="Calibri" pitchFamily="34" charset="-122"/>
                <a:cs typeface="Calibri" pitchFamily="34" charset="-120"/>
              </a:rPr>
              <a:t>Converter word length in bits, and the resulting step size</a:t>
            </a:r>
            <a:endParaRPr lang="en-US" sz="1100" dirty="0"/>
          </a:p>
        </p:txBody>
      </p:sp>
      <p:sp>
        <p:nvSpPr>
          <p:cNvPr id="55" name="Text 53"/>
          <p:cNvSpPr/>
          <p:nvPr/>
        </p:nvSpPr>
        <p:spPr>
          <a:xfrm>
            <a:off x="8650224" y="4956048"/>
            <a:ext cx="2816352" cy="292608"/>
          </a:xfrm>
          <a:prstGeom prst="rect">
            <a:avLst/>
          </a:prstGeom>
          <a:noFill/>
          <a:ln/>
        </p:spPr>
        <p:txBody>
          <a:bodyPr wrap="square" lIns="0" tIns="0" rIns="0" bIns="0" rtlCol="0" anchor="ctr"/>
          <a:lstStyle/>
          <a:p>
            <a:pPr marL="0" indent="0" algn="l">
              <a:buNone/>
            </a:pPr>
            <a:r>
              <a:rPr lang="en-US" sz="1100" dirty="0">
                <a:solidFill>
                  <a:srgbClr val="22354F"/>
                </a:solidFill>
                <a:latin typeface="Calibri" pitchFamily="34" charset="0"/>
                <a:ea typeface="Calibri" pitchFamily="34" charset="-122"/>
                <a:cs typeface="Calibri" pitchFamily="34" charset="-120"/>
              </a:rPr>
              <a:t>bits; volts</a:t>
            </a:r>
            <a:endParaRPr lang="en-US" sz="1100" dirty="0"/>
          </a:p>
        </p:txBody>
      </p:sp>
      <p:sp>
        <p:nvSpPr>
          <p:cNvPr id="56" name="Shape 54"/>
          <p:cNvSpPr/>
          <p:nvPr/>
        </p:nvSpPr>
        <p:spPr>
          <a:xfrm>
            <a:off x="566928" y="5431536"/>
            <a:ext cx="11027664" cy="877824"/>
          </a:xfrm>
          <a:prstGeom prst="roundRect">
            <a:avLst>
              <a:gd name="adj" fmla="val 8333"/>
            </a:avLst>
          </a:prstGeom>
          <a:solidFill>
            <a:srgbClr val="EDF2F5"/>
          </a:solidFill>
          <a:ln w="13970">
            <a:solidFill>
              <a:srgbClr val="B23A48"/>
            </a:solidFill>
            <a:prstDash val="solid"/>
          </a:ln>
        </p:spPr>
      </p:sp>
      <p:sp>
        <p:nvSpPr>
          <p:cNvPr id="57" name="Text 55"/>
          <p:cNvSpPr/>
          <p:nvPr/>
        </p:nvSpPr>
        <p:spPr>
          <a:xfrm>
            <a:off x="786384" y="5559552"/>
            <a:ext cx="10588752" cy="256032"/>
          </a:xfrm>
          <a:prstGeom prst="rect">
            <a:avLst/>
          </a:prstGeom>
          <a:noFill/>
          <a:ln/>
        </p:spPr>
        <p:txBody>
          <a:bodyPr wrap="square" lIns="0" tIns="0" rIns="0" bIns="0" rtlCol="0" anchor="ctr"/>
          <a:lstStyle/>
          <a:p>
            <a:pPr marL="0" indent="0">
              <a:buNone/>
            </a:pPr>
            <a:r>
              <a:rPr lang="en-US" sz="1150" b="1" dirty="0">
                <a:solidFill>
                  <a:srgbClr val="B23A48"/>
                </a:solidFill>
                <a:latin typeface="Calibri" pitchFamily="34" charset="0"/>
                <a:ea typeface="Calibri" pitchFamily="34" charset="-122"/>
                <a:cs typeface="Calibri" pitchFamily="34" charset="-120"/>
              </a:rPr>
              <a:t>Two conventions that cause most of the confusion</a:t>
            </a:r>
            <a:endParaRPr lang="en-US" sz="1150" dirty="0"/>
          </a:p>
        </p:txBody>
      </p:sp>
      <p:sp>
        <p:nvSpPr>
          <p:cNvPr id="58" name="Text 56"/>
          <p:cNvSpPr/>
          <p:nvPr/>
        </p:nvSpPr>
        <p:spPr>
          <a:xfrm>
            <a:off x="786384" y="5833872"/>
            <a:ext cx="10588752" cy="329184"/>
          </a:xfrm>
          <a:prstGeom prst="rect">
            <a:avLst/>
          </a:prstGeom>
          <a:noFill/>
          <a:ln/>
        </p:spPr>
        <p:txBody>
          <a:bodyPr wrap="square" lIns="0" tIns="0" rIns="0" bIns="0" rtlCol="0" anchor="t"/>
          <a:lstStyle/>
          <a:p>
            <a:pPr marL="0" indent="0">
              <a:lnSpc>
                <a:spcPct val="110000"/>
              </a:lnSpc>
              <a:buNone/>
            </a:pPr>
            <a:r>
              <a:rPr lang="en-US" sz="1250" dirty="0">
                <a:solidFill>
                  <a:srgbClr val="22354F"/>
                </a:solidFill>
                <a:latin typeface="Calibri" pitchFamily="34" charset="0"/>
                <a:ea typeface="Calibri" pitchFamily="34" charset="-122"/>
                <a:cs typeface="Calibri" pitchFamily="34" charset="-120"/>
              </a:rPr>
              <a:t>First, round brackets always mean continuous time and square brackets always mean discrete time. Second, Ω and ω are different quantities and are never interchangeable, however similar they look on a whiteboard. Textbooks differ, so check the front matter of whichever book you read.</a:t>
            </a:r>
            <a:endParaRPr lang="en-US" sz="1250" dirty="0"/>
          </a:p>
        </p:txBody>
      </p:sp>
      <p:sp>
        <p:nvSpPr>
          <p:cNvPr id="59" name="Text 57"/>
          <p:cNvSpPr/>
          <p:nvPr/>
        </p:nvSpPr>
        <p:spPr>
          <a:xfrm>
            <a:off x="566928" y="6473952"/>
            <a:ext cx="8595360" cy="237744"/>
          </a:xfrm>
          <a:prstGeom prst="rect">
            <a:avLst/>
          </a:prstGeom>
          <a:noFill/>
          <a:ln/>
        </p:spPr>
        <p:txBody>
          <a:bodyPr wrap="square" lIns="0" tIns="0" rIns="0" bIns="0" rtlCol="0" anchor="ctr"/>
          <a:lstStyle/>
          <a:p>
            <a:pPr marL="0" indent="0">
              <a:buNone/>
            </a:pPr>
            <a:r>
              <a:rPr lang="en-US" sz="900" dirty="0">
                <a:solidFill>
                  <a:srgbClr val="5A6B7D"/>
                </a:solidFill>
                <a:latin typeface="Calibri" pitchFamily="34" charset="0"/>
                <a:ea typeface="Calibri" pitchFamily="34" charset="-122"/>
                <a:cs typeface="Calibri" pitchFamily="34" charset="-120"/>
              </a:rPr>
              <a:t>CSE 5112  ·  Module 1  ·  Foundations of DSP</a:t>
            </a:r>
            <a:endParaRPr lang="en-US" sz="900" dirty="0"/>
          </a:p>
        </p:txBody>
      </p:sp>
      <p:sp>
        <p:nvSpPr>
          <p:cNvPr id="60" name="Text 58"/>
          <p:cNvSpPr/>
          <p:nvPr/>
        </p:nvSpPr>
        <p:spPr>
          <a:xfrm>
            <a:off x="10680192" y="6473952"/>
            <a:ext cx="914400" cy="237744"/>
          </a:xfrm>
          <a:prstGeom prst="rect">
            <a:avLst/>
          </a:prstGeom>
          <a:noFill/>
          <a:ln/>
        </p:spPr>
        <p:txBody>
          <a:bodyPr wrap="square" lIns="0" tIns="0" rIns="0" bIns="0" rtlCol="0" anchor="ctr"/>
          <a:lstStyle/>
          <a:p>
            <a:pPr marL="0" indent="0" algn="r">
              <a:buNone/>
            </a:pPr>
            <a:r>
              <a:rPr lang="en-US" sz="900" dirty="0">
                <a:solidFill>
                  <a:srgbClr val="5A6B7D"/>
                </a:solidFill>
                <a:latin typeface="Calibri" pitchFamily="34" charset="0"/>
                <a:ea typeface="Calibri" pitchFamily="34" charset="-122"/>
                <a:cs typeface="Calibri" pitchFamily="34" charset="-120"/>
              </a:rPr>
              <a:t>78</a:t>
            </a:r>
            <a:endParaRPr lang="en-US" sz="900"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7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66928" y="365760"/>
            <a:ext cx="11027664" cy="566928"/>
          </a:xfrm>
          <a:prstGeom prst="rect">
            <a:avLst/>
          </a:prstGeom>
          <a:noFill/>
          <a:ln/>
        </p:spPr>
        <p:txBody>
          <a:bodyPr wrap="square" lIns="0" tIns="0" rIns="0" bIns="0" rtlCol="0" anchor="ctr"/>
          <a:lstStyle/>
          <a:p>
            <a:pPr marL="0" indent="0">
              <a:buNone/>
            </a:pPr>
            <a:r>
              <a:rPr lang="en-US" sz="2900" b="1" dirty="0">
                <a:solidFill>
                  <a:srgbClr val="16243D"/>
                </a:solidFill>
                <a:latin typeface="Cambria" pitchFamily="34" charset="0"/>
                <a:ea typeface="Cambria" pitchFamily="34" charset="-122"/>
                <a:cs typeface="Cambria" pitchFamily="34" charset="-120"/>
              </a:rPr>
              <a:t>What comes next</a:t>
            </a:r>
            <a:endParaRPr lang="en-US" sz="2900" dirty="0"/>
          </a:p>
        </p:txBody>
      </p:sp>
      <p:sp>
        <p:nvSpPr>
          <p:cNvPr id="3" name="Text 1"/>
          <p:cNvSpPr/>
          <p:nvPr/>
        </p:nvSpPr>
        <p:spPr>
          <a:xfrm>
            <a:off x="566928" y="914400"/>
            <a:ext cx="11027664" cy="347472"/>
          </a:xfrm>
          <a:prstGeom prst="rect">
            <a:avLst/>
          </a:prstGeom>
          <a:noFill/>
          <a:ln/>
        </p:spPr>
        <p:txBody>
          <a:bodyPr wrap="square" lIns="0" tIns="0" rIns="0" bIns="0" rtlCol="0" anchor="ctr"/>
          <a:lstStyle/>
          <a:p>
            <a:pPr marL="0" indent="0">
              <a:buNone/>
            </a:pPr>
            <a:r>
              <a:rPr lang="en-US" sz="1350" dirty="0">
                <a:solidFill>
                  <a:srgbClr val="43596E"/>
                </a:solidFill>
                <a:latin typeface="Calibri" pitchFamily="34" charset="0"/>
                <a:ea typeface="Calibri" pitchFamily="34" charset="-122"/>
                <a:cs typeface="Calibri" pitchFamily="34" charset="-120"/>
              </a:rPr>
              <a:t>Module 2 makes convolution as easy as ordinary multiplication</a:t>
            </a:r>
            <a:endParaRPr lang="en-US" sz="1350" dirty="0"/>
          </a:p>
        </p:txBody>
      </p:sp>
      <p:sp>
        <p:nvSpPr>
          <p:cNvPr id="4" name="Shape 2"/>
          <p:cNvSpPr/>
          <p:nvPr/>
        </p:nvSpPr>
        <p:spPr>
          <a:xfrm>
            <a:off x="566928" y="1481328"/>
            <a:ext cx="3505200" cy="2377440"/>
          </a:xfrm>
          <a:prstGeom prst="roundRect">
            <a:avLst>
              <a:gd name="adj" fmla="val 3462"/>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5" name="Shape 3"/>
          <p:cNvSpPr/>
          <p:nvPr/>
        </p:nvSpPr>
        <p:spPr>
          <a:xfrm>
            <a:off x="786384" y="1664208"/>
            <a:ext cx="1170432" cy="347472"/>
          </a:xfrm>
          <a:prstGeom prst="roundRect">
            <a:avLst>
              <a:gd name="adj" fmla="val 15789"/>
            </a:avLst>
          </a:prstGeom>
          <a:solidFill>
            <a:srgbClr val="1C7293"/>
          </a:solidFill>
          <a:ln w="12700">
            <a:solidFill>
              <a:srgbClr val="333333"/>
            </a:solidFill>
            <a:prstDash val="solid"/>
          </a:ln>
        </p:spPr>
      </p:sp>
      <p:sp>
        <p:nvSpPr>
          <p:cNvPr id="6" name="Text 4"/>
          <p:cNvSpPr/>
          <p:nvPr/>
        </p:nvSpPr>
        <p:spPr>
          <a:xfrm>
            <a:off x="786384" y="1664208"/>
            <a:ext cx="1170432" cy="347472"/>
          </a:xfrm>
          <a:prstGeom prst="rect">
            <a:avLst/>
          </a:prstGeom>
          <a:noFill/>
          <a:ln/>
        </p:spPr>
        <p:txBody>
          <a:bodyPr wrap="square" lIns="0" tIns="0" rIns="0" bIns="0" rtlCol="0" anchor="ctr"/>
          <a:lstStyle/>
          <a:p>
            <a:pPr marL="0" indent="0" algn="ctr">
              <a:buNone/>
            </a:pPr>
            <a:r>
              <a:rPr lang="en-US" sz="1050" b="1" dirty="0">
                <a:solidFill>
                  <a:srgbClr val="FFFFFF"/>
                </a:solidFill>
                <a:latin typeface="Calibri" pitchFamily="34" charset="0"/>
                <a:ea typeface="Calibri" pitchFamily="34" charset="-122"/>
                <a:cs typeface="Calibri" pitchFamily="34" charset="-120"/>
              </a:rPr>
              <a:t>Chapter 5</a:t>
            </a:r>
            <a:endParaRPr lang="en-US" sz="1050" dirty="0"/>
          </a:p>
        </p:txBody>
      </p:sp>
      <p:sp>
        <p:nvSpPr>
          <p:cNvPr id="7" name="Text 5"/>
          <p:cNvSpPr/>
          <p:nvPr/>
        </p:nvSpPr>
        <p:spPr>
          <a:xfrm>
            <a:off x="786384" y="2121408"/>
            <a:ext cx="3066288" cy="603504"/>
          </a:xfrm>
          <a:prstGeom prst="rect">
            <a:avLst/>
          </a:prstGeom>
          <a:noFill/>
          <a:ln/>
        </p:spPr>
        <p:txBody>
          <a:bodyPr wrap="square" lIns="0" tIns="0" rIns="0" bIns="0" rtlCol="0" anchor="t"/>
          <a:lstStyle/>
          <a:p>
            <a:pPr marL="0" indent="0">
              <a:buNone/>
            </a:pPr>
            <a:r>
              <a:rPr lang="en-US" sz="1600" b="1" dirty="0">
                <a:solidFill>
                  <a:srgbClr val="16243D"/>
                </a:solidFill>
                <a:latin typeface="Cambria" pitchFamily="34" charset="0"/>
                <a:ea typeface="Cambria" pitchFamily="34" charset="-122"/>
                <a:cs typeface="Cambria" pitchFamily="34" charset="-120"/>
              </a:rPr>
              <a:t>z transform</a:t>
            </a:r>
            <a:endParaRPr lang="en-US" sz="1600" dirty="0"/>
          </a:p>
        </p:txBody>
      </p:sp>
      <p:sp>
        <p:nvSpPr>
          <p:cNvPr id="8" name="Text 6"/>
          <p:cNvSpPr/>
          <p:nvPr/>
        </p:nvSpPr>
        <p:spPr>
          <a:xfrm>
            <a:off x="786384" y="2743200"/>
            <a:ext cx="3066288" cy="1024128"/>
          </a:xfrm>
          <a:prstGeom prst="rect">
            <a:avLst/>
          </a:prstGeom>
          <a:noFill/>
          <a:ln/>
        </p:spPr>
        <p:txBody>
          <a:bodyPr wrap="square" lIns="0" tIns="0" rIns="0" bIns="0" rtlCol="0" anchor="t"/>
          <a:lstStyle/>
          <a:p>
            <a:pPr marL="0" indent="0">
              <a:buNone/>
            </a:pPr>
            <a:r>
              <a:rPr lang="en-US" sz="1150" dirty="0">
                <a:solidFill>
                  <a:srgbClr val="22354F"/>
                </a:solidFill>
                <a:latin typeface="Calibri" pitchFamily="34" charset="0"/>
                <a:ea typeface="Calibri" pitchFamily="34" charset="-122"/>
                <a:cs typeface="Calibri" pitchFamily="34" charset="-120"/>
              </a:rPr>
              <a:t>Convolution becomes multiplication of polynomials. Poles and zeros make stability visible at a glance, and the region of convergence decides whether a system is causal.</a:t>
            </a:r>
            <a:endParaRPr lang="en-US" sz="1150" dirty="0"/>
          </a:p>
        </p:txBody>
      </p:sp>
      <p:sp>
        <p:nvSpPr>
          <p:cNvPr id="9" name="Shape 7"/>
          <p:cNvSpPr/>
          <p:nvPr/>
        </p:nvSpPr>
        <p:spPr>
          <a:xfrm>
            <a:off x="4328160" y="1481328"/>
            <a:ext cx="3505200" cy="2377440"/>
          </a:xfrm>
          <a:prstGeom prst="roundRect">
            <a:avLst>
              <a:gd name="adj" fmla="val 3462"/>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10" name="Shape 8"/>
          <p:cNvSpPr/>
          <p:nvPr/>
        </p:nvSpPr>
        <p:spPr>
          <a:xfrm>
            <a:off x="4547616" y="1664208"/>
            <a:ext cx="1170432" cy="347472"/>
          </a:xfrm>
          <a:prstGeom prst="roundRect">
            <a:avLst>
              <a:gd name="adj" fmla="val 15789"/>
            </a:avLst>
          </a:prstGeom>
          <a:solidFill>
            <a:srgbClr val="C97A1E"/>
          </a:solidFill>
          <a:ln w="12700">
            <a:solidFill>
              <a:srgbClr val="333333"/>
            </a:solidFill>
            <a:prstDash val="solid"/>
          </a:ln>
        </p:spPr>
      </p:sp>
      <p:sp>
        <p:nvSpPr>
          <p:cNvPr id="11" name="Text 9"/>
          <p:cNvSpPr/>
          <p:nvPr/>
        </p:nvSpPr>
        <p:spPr>
          <a:xfrm>
            <a:off x="4547616" y="1664208"/>
            <a:ext cx="1170432" cy="347472"/>
          </a:xfrm>
          <a:prstGeom prst="rect">
            <a:avLst/>
          </a:prstGeom>
          <a:noFill/>
          <a:ln/>
        </p:spPr>
        <p:txBody>
          <a:bodyPr wrap="square" lIns="0" tIns="0" rIns="0" bIns="0" rtlCol="0" anchor="ctr"/>
          <a:lstStyle/>
          <a:p>
            <a:pPr marL="0" indent="0" algn="ctr">
              <a:buNone/>
            </a:pPr>
            <a:r>
              <a:rPr lang="en-US" sz="1050" b="1" dirty="0">
                <a:solidFill>
                  <a:srgbClr val="FFFFFF"/>
                </a:solidFill>
                <a:latin typeface="Calibri" pitchFamily="34" charset="0"/>
                <a:ea typeface="Calibri" pitchFamily="34" charset="-122"/>
                <a:cs typeface="Calibri" pitchFamily="34" charset="-120"/>
              </a:rPr>
              <a:t>Chapter 6</a:t>
            </a:r>
            <a:endParaRPr lang="en-US" sz="1050" dirty="0"/>
          </a:p>
        </p:txBody>
      </p:sp>
      <p:sp>
        <p:nvSpPr>
          <p:cNvPr id="12" name="Text 10"/>
          <p:cNvSpPr/>
          <p:nvPr/>
        </p:nvSpPr>
        <p:spPr>
          <a:xfrm>
            <a:off x="4547616" y="2121408"/>
            <a:ext cx="3066288" cy="603504"/>
          </a:xfrm>
          <a:prstGeom prst="rect">
            <a:avLst/>
          </a:prstGeom>
          <a:noFill/>
          <a:ln/>
        </p:spPr>
        <p:txBody>
          <a:bodyPr wrap="square" lIns="0" tIns="0" rIns="0" bIns="0" rtlCol="0" anchor="t"/>
          <a:lstStyle/>
          <a:p>
            <a:pPr marL="0" indent="0">
              <a:buNone/>
            </a:pPr>
            <a:r>
              <a:rPr lang="en-US" sz="1600" b="1" dirty="0">
                <a:solidFill>
                  <a:srgbClr val="16243D"/>
                </a:solidFill>
                <a:latin typeface="Cambria" pitchFamily="34" charset="0"/>
                <a:ea typeface="Cambria" pitchFamily="34" charset="-122"/>
                <a:cs typeface="Cambria" pitchFamily="34" charset="-120"/>
              </a:rPr>
              <a:t>Discrete-time Fourier transform</a:t>
            </a:r>
            <a:endParaRPr lang="en-US" sz="1600" dirty="0"/>
          </a:p>
        </p:txBody>
      </p:sp>
      <p:sp>
        <p:nvSpPr>
          <p:cNvPr id="13" name="Text 11"/>
          <p:cNvSpPr/>
          <p:nvPr/>
        </p:nvSpPr>
        <p:spPr>
          <a:xfrm>
            <a:off x="4547616" y="2743200"/>
            <a:ext cx="3066288" cy="1024128"/>
          </a:xfrm>
          <a:prstGeom prst="rect">
            <a:avLst/>
          </a:prstGeom>
          <a:noFill/>
          <a:ln/>
        </p:spPr>
        <p:txBody>
          <a:bodyPr wrap="square" lIns="0" tIns="0" rIns="0" bIns="0" rtlCol="0" anchor="t"/>
          <a:lstStyle/>
          <a:p>
            <a:pPr marL="0" indent="0">
              <a:buNone/>
            </a:pPr>
            <a:r>
              <a:rPr lang="en-US" sz="1150" dirty="0">
                <a:solidFill>
                  <a:srgbClr val="22354F"/>
                </a:solidFill>
                <a:latin typeface="Calibri" pitchFamily="34" charset="0"/>
                <a:ea typeface="Calibri" pitchFamily="34" charset="-122"/>
                <a:cs typeface="Calibri" pitchFamily="34" charset="-120"/>
              </a:rPr>
              <a:t>The frequency response of a filter, defined properly at last. Magnitude tells you what survives; phase tells you how much it is delayed.</a:t>
            </a:r>
            <a:endParaRPr lang="en-US" sz="1150" dirty="0"/>
          </a:p>
        </p:txBody>
      </p:sp>
      <p:sp>
        <p:nvSpPr>
          <p:cNvPr id="14" name="Shape 12"/>
          <p:cNvSpPr/>
          <p:nvPr/>
        </p:nvSpPr>
        <p:spPr>
          <a:xfrm>
            <a:off x="8089392" y="1481328"/>
            <a:ext cx="3505200" cy="2377440"/>
          </a:xfrm>
          <a:prstGeom prst="roundRect">
            <a:avLst>
              <a:gd name="adj" fmla="val 3462"/>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15" name="Shape 13"/>
          <p:cNvSpPr/>
          <p:nvPr/>
        </p:nvSpPr>
        <p:spPr>
          <a:xfrm>
            <a:off x="8308848" y="1664208"/>
            <a:ext cx="1170432" cy="347472"/>
          </a:xfrm>
          <a:prstGeom prst="roundRect">
            <a:avLst>
              <a:gd name="adj" fmla="val 15789"/>
            </a:avLst>
          </a:prstGeom>
          <a:solidFill>
            <a:srgbClr val="B23A48"/>
          </a:solidFill>
          <a:ln w="12700">
            <a:solidFill>
              <a:srgbClr val="333333"/>
            </a:solidFill>
            <a:prstDash val="solid"/>
          </a:ln>
        </p:spPr>
      </p:sp>
      <p:sp>
        <p:nvSpPr>
          <p:cNvPr id="16" name="Text 14"/>
          <p:cNvSpPr/>
          <p:nvPr/>
        </p:nvSpPr>
        <p:spPr>
          <a:xfrm>
            <a:off x="8308848" y="1664208"/>
            <a:ext cx="1170432" cy="347472"/>
          </a:xfrm>
          <a:prstGeom prst="rect">
            <a:avLst/>
          </a:prstGeom>
          <a:noFill/>
          <a:ln/>
        </p:spPr>
        <p:txBody>
          <a:bodyPr wrap="square" lIns="0" tIns="0" rIns="0" bIns="0" rtlCol="0" anchor="ctr"/>
          <a:lstStyle/>
          <a:p>
            <a:pPr marL="0" indent="0" algn="ctr">
              <a:buNone/>
            </a:pPr>
            <a:r>
              <a:rPr lang="en-US" sz="1050" b="1" dirty="0">
                <a:solidFill>
                  <a:srgbClr val="FFFFFF"/>
                </a:solidFill>
                <a:latin typeface="Calibri" pitchFamily="34" charset="0"/>
                <a:ea typeface="Calibri" pitchFamily="34" charset="-122"/>
                <a:cs typeface="Calibri" pitchFamily="34" charset="-120"/>
              </a:rPr>
              <a:t>Chapter 7</a:t>
            </a:r>
            <a:endParaRPr lang="en-US" sz="1050" dirty="0"/>
          </a:p>
        </p:txBody>
      </p:sp>
      <p:sp>
        <p:nvSpPr>
          <p:cNvPr id="17" name="Text 15"/>
          <p:cNvSpPr/>
          <p:nvPr/>
        </p:nvSpPr>
        <p:spPr>
          <a:xfrm>
            <a:off x="8308848" y="2121408"/>
            <a:ext cx="3066288" cy="603504"/>
          </a:xfrm>
          <a:prstGeom prst="rect">
            <a:avLst/>
          </a:prstGeom>
          <a:noFill/>
          <a:ln/>
        </p:spPr>
        <p:txBody>
          <a:bodyPr wrap="square" lIns="0" tIns="0" rIns="0" bIns="0" rtlCol="0" anchor="t"/>
          <a:lstStyle/>
          <a:p>
            <a:pPr marL="0" indent="0">
              <a:buNone/>
            </a:pPr>
            <a:r>
              <a:rPr lang="en-US" sz="1600" b="1" dirty="0">
                <a:solidFill>
                  <a:srgbClr val="16243D"/>
                </a:solidFill>
                <a:latin typeface="Cambria" pitchFamily="34" charset="0"/>
                <a:ea typeface="Cambria" pitchFamily="34" charset="-122"/>
                <a:cs typeface="Cambria" pitchFamily="34" charset="-120"/>
              </a:rPr>
              <a:t>DFS, DFT, and the FFT</a:t>
            </a:r>
            <a:endParaRPr lang="en-US" sz="1600" dirty="0"/>
          </a:p>
        </p:txBody>
      </p:sp>
      <p:sp>
        <p:nvSpPr>
          <p:cNvPr id="18" name="Text 16"/>
          <p:cNvSpPr/>
          <p:nvPr/>
        </p:nvSpPr>
        <p:spPr>
          <a:xfrm>
            <a:off x="8308848" y="2743200"/>
            <a:ext cx="3066288" cy="1024128"/>
          </a:xfrm>
          <a:prstGeom prst="rect">
            <a:avLst/>
          </a:prstGeom>
          <a:noFill/>
          <a:ln/>
        </p:spPr>
        <p:txBody>
          <a:bodyPr wrap="square" lIns="0" tIns="0" rIns="0" bIns="0" rtlCol="0" anchor="t"/>
          <a:lstStyle/>
          <a:p>
            <a:pPr marL="0" indent="0">
              <a:buNone/>
            </a:pPr>
            <a:r>
              <a:rPr lang="en-US" sz="1150" dirty="0">
                <a:solidFill>
                  <a:srgbClr val="22354F"/>
                </a:solidFill>
                <a:latin typeface="Calibri" pitchFamily="34" charset="0"/>
                <a:ea typeface="Calibri" pitchFamily="34" charset="-122"/>
                <a:cs typeface="Calibri" pitchFamily="34" charset="-120"/>
              </a:rPr>
              <a:t>A transform a computer can actually evaluate, and the algorithm that made real-time spectral analysis possible.</a:t>
            </a:r>
            <a:endParaRPr lang="en-US" sz="1150" dirty="0"/>
          </a:p>
        </p:txBody>
      </p:sp>
      <p:sp>
        <p:nvSpPr>
          <p:cNvPr id="19" name="Text 17"/>
          <p:cNvSpPr/>
          <p:nvPr/>
        </p:nvSpPr>
        <p:spPr>
          <a:xfrm>
            <a:off x="566928" y="4151376"/>
            <a:ext cx="11027664" cy="310896"/>
          </a:xfrm>
          <a:prstGeom prst="rect">
            <a:avLst/>
          </a:prstGeom>
          <a:noFill/>
          <a:ln/>
        </p:spPr>
        <p:txBody>
          <a:bodyPr wrap="square" lIns="0" tIns="0" rIns="0" bIns="0" rtlCol="0" anchor="ctr"/>
          <a:lstStyle/>
          <a:p>
            <a:pPr marL="0" indent="0">
              <a:buNone/>
            </a:pPr>
            <a:r>
              <a:rPr lang="en-US" sz="1500" b="1" dirty="0">
                <a:solidFill>
                  <a:srgbClr val="16243D"/>
                </a:solidFill>
                <a:latin typeface="Calibri" pitchFamily="34" charset="0"/>
                <a:ea typeface="Calibri" pitchFamily="34" charset="-122"/>
                <a:cs typeface="Calibri" pitchFamily="34" charset="-120"/>
              </a:rPr>
              <a:t>Preparation for the first Module 2 lecture</a:t>
            </a:r>
            <a:endParaRPr lang="en-US" sz="1500" dirty="0"/>
          </a:p>
        </p:txBody>
      </p:sp>
      <p:sp>
        <p:nvSpPr>
          <p:cNvPr id="20" name="Text 18"/>
          <p:cNvSpPr/>
          <p:nvPr/>
        </p:nvSpPr>
        <p:spPr>
          <a:xfrm>
            <a:off x="566928" y="4498848"/>
            <a:ext cx="11027664" cy="1920240"/>
          </a:xfrm>
          <a:prstGeom prst="rect">
            <a:avLst/>
          </a:prstGeom>
          <a:noFill/>
          <a:ln/>
        </p:spPr>
        <p:txBody>
          <a:bodyPr wrap="square" lIns="0" tIns="0" rIns="0" bIns="0" rtlCol="0" anchor="t"/>
          <a:lstStyle/>
          <a:p>
            <a:pPr marL="190500" indent="-190500">
              <a:lnSpc>
                <a:spcPct val="106000"/>
              </a:lnSpc>
              <a:spcAft>
                <a:spcPts val="900"/>
              </a:spcAft>
              <a:buSzPct val="100000"/>
              <a:buChar char="▪"/>
            </a:pPr>
            <a:r>
              <a:rPr lang="en-US" sz="1300" dirty="0">
                <a:solidFill>
                  <a:srgbClr val="22354F"/>
                </a:solidFill>
                <a:latin typeface="Calibri" pitchFamily="34" charset="0"/>
                <a:ea typeface="Calibri" pitchFamily="34" charset="-122"/>
                <a:cs typeface="Calibri" pitchFamily="34" charset="-120"/>
              </a:rPr>
              <a:t>Revise geometric series, including the condition for convergence. The z transform of aⁿ u[n] is nothing more than a geometric series, and every standard transform pair in Chapter 5 follows from it.</a:t>
            </a:r>
            <a:endParaRPr lang="en-US" sz="1300" dirty="0"/>
          </a:p>
          <a:p>
            <a:pPr marL="190500" indent="-190500">
              <a:lnSpc>
                <a:spcPct val="106000"/>
              </a:lnSpc>
              <a:spcAft>
                <a:spcPts val="900"/>
              </a:spcAft>
              <a:buSzPct val="100000"/>
              <a:buChar char="▪"/>
            </a:pPr>
            <a:r>
              <a:rPr lang="en-US" sz="1300" dirty="0">
                <a:solidFill>
                  <a:srgbClr val="22354F"/>
                </a:solidFill>
                <a:latin typeface="Calibri" pitchFamily="34" charset="0"/>
                <a:ea typeface="Calibri" pitchFamily="34" charset="-122"/>
                <a:cs typeface="Calibri" pitchFamily="34" charset="-120"/>
              </a:rPr>
              <a:t>Revise partial fraction expansion for rational functions with distinct and with repeated roots. Inverse z transforms are computed this way throughout Chapter 5.</a:t>
            </a:r>
            <a:endParaRPr lang="en-US" sz="1300" dirty="0"/>
          </a:p>
          <a:p>
            <a:pPr marL="190500" indent="-190500">
              <a:lnSpc>
                <a:spcPct val="106000"/>
              </a:lnSpc>
              <a:spcAft>
                <a:spcPts val="900"/>
              </a:spcAft>
              <a:buSzPct val="100000"/>
              <a:buChar char="▪"/>
            </a:pPr>
            <a:r>
              <a:rPr lang="en-US" sz="1300" dirty="0">
                <a:solidFill>
                  <a:srgbClr val="22354F"/>
                </a:solidFill>
                <a:latin typeface="Calibri" pitchFamily="34" charset="0"/>
                <a:ea typeface="Calibri" pitchFamily="34" charset="-122"/>
                <a:cs typeface="Calibri" pitchFamily="34" charset="-120"/>
              </a:rPr>
              <a:t>Be fluent with complex numbers in polar form. Poles and zeros are points in a complex plane and their distance from the unit circle is what shapes a frequency response.</a:t>
            </a:r>
            <a:endParaRPr lang="en-US" sz="1300" dirty="0"/>
          </a:p>
        </p:txBody>
      </p:sp>
      <p:sp>
        <p:nvSpPr>
          <p:cNvPr id="21" name="Text 19"/>
          <p:cNvSpPr/>
          <p:nvPr/>
        </p:nvSpPr>
        <p:spPr>
          <a:xfrm>
            <a:off x="566928" y="6473952"/>
            <a:ext cx="8595360" cy="237744"/>
          </a:xfrm>
          <a:prstGeom prst="rect">
            <a:avLst/>
          </a:prstGeom>
          <a:noFill/>
          <a:ln/>
        </p:spPr>
        <p:txBody>
          <a:bodyPr wrap="square" lIns="0" tIns="0" rIns="0" bIns="0" rtlCol="0" anchor="ctr"/>
          <a:lstStyle/>
          <a:p>
            <a:pPr marL="0" indent="0">
              <a:buNone/>
            </a:pPr>
            <a:r>
              <a:rPr lang="en-US" sz="900" dirty="0">
                <a:solidFill>
                  <a:srgbClr val="5A6B7D"/>
                </a:solidFill>
                <a:latin typeface="Calibri" pitchFamily="34" charset="0"/>
                <a:ea typeface="Calibri" pitchFamily="34" charset="-122"/>
                <a:cs typeface="Calibri" pitchFamily="34" charset="-120"/>
              </a:rPr>
              <a:t>CSE 5112  ·  Module 1  ·  Foundations of DSP</a:t>
            </a:r>
            <a:endParaRPr lang="en-US" sz="900" dirty="0"/>
          </a:p>
        </p:txBody>
      </p:sp>
      <p:sp>
        <p:nvSpPr>
          <p:cNvPr id="22" name="Text 20"/>
          <p:cNvSpPr/>
          <p:nvPr/>
        </p:nvSpPr>
        <p:spPr>
          <a:xfrm>
            <a:off x="10680192" y="6473952"/>
            <a:ext cx="914400" cy="237744"/>
          </a:xfrm>
          <a:prstGeom prst="rect">
            <a:avLst/>
          </a:prstGeom>
          <a:noFill/>
          <a:ln/>
        </p:spPr>
        <p:txBody>
          <a:bodyPr wrap="square" lIns="0" tIns="0" rIns="0" bIns="0" rtlCol="0" anchor="ctr"/>
          <a:lstStyle/>
          <a:p>
            <a:pPr marL="0" indent="0" algn="r">
              <a:buNone/>
            </a:pPr>
            <a:r>
              <a:rPr lang="en-US" sz="900" dirty="0">
                <a:solidFill>
                  <a:srgbClr val="5A6B7D"/>
                </a:solidFill>
                <a:latin typeface="Calibri" pitchFamily="34" charset="0"/>
                <a:ea typeface="Calibri" pitchFamily="34" charset="-122"/>
                <a:cs typeface="Calibri" pitchFamily="34" charset="-120"/>
              </a:rPr>
              <a:t>79</a:t>
            </a:r>
            <a:endParaRPr lang="en-US" sz="900"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8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66928" y="365760"/>
            <a:ext cx="11027664" cy="566928"/>
          </a:xfrm>
          <a:prstGeom prst="rect">
            <a:avLst/>
          </a:prstGeom>
          <a:noFill/>
          <a:ln/>
        </p:spPr>
        <p:txBody>
          <a:bodyPr wrap="square" lIns="0" tIns="0" rIns="0" bIns="0" rtlCol="0" anchor="ctr"/>
          <a:lstStyle/>
          <a:p>
            <a:pPr marL="0" indent="0">
              <a:buNone/>
            </a:pPr>
            <a:r>
              <a:rPr lang="en-US" sz="2900" b="1" dirty="0">
                <a:solidFill>
                  <a:srgbClr val="16243D"/>
                </a:solidFill>
                <a:latin typeface="Cambria" pitchFamily="34" charset="0"/>
                <a:ea typeface="Cambria" pitchFamily="34" charset="-122"/>
                <a:cs typeface="Cambria" pitchFamily="34" charset="-120"/>
              </a:rPr>
              <a:t>Reading and further study</a:t>
            </a:r>
            <a:endParaRPr lang="en-US" sz="2900" dirty="0"/>
          </a:p>
        </p:txBody>
      </p:sp>
      <p:sp>
        <p:nvSpPr>
          <p:cNvPr id="3" name="Text 1"/>
          <p:cNvSpPr/>
          <p:nvPr/>
        </p:nvSpPr>
        <p:spPr>
          <a:xfrm>
            <a:off x="566928" y="914400"/>
            <a:ext cx="11027664" cy="347472"/>
          </a:xfrm>
          <a:prstGeom prst="rect">
            <a:avLst/>
          </a:prstGeom>
          <a:noFill/>
          <a:ln/>
        </p:spPr>
        <p:txBody>
          <a:bodyPr wrap="square" lIns="0" tIns="0" rIns="0" bIns="0" rtlCol="0" anchor="ctr"/>
          <a:lstStyle/>
          <a:p>
            <a:pPr marL="0" indent="0">
              <a:buNone/>
            </a:pPr>
            <a:r>
              <a:rPr lang="en-US" sz="1350" dirty="0">
                <a:solidFill>
                  <a:srgbClr val="43596E"/>
                </a:solidFill>
                <a:latin typeface="Calibri" pitchFamily="34" charset="0"/>
                <a:ea typeface="Calibri" pitchFamily="34" charset="-122"/>
                <a:cs typeface="Calibri" pitchFamily="34" charset="-120"/>
              </a:rPr>
              <a:t>Three books, and what each one is actually good for</a:t>
            </a:r>
            <a:endParaRPr lang="en-US" sz="1350" dirty="0"/>
          </a:p>
        </p:txBody>
      </p:sp>
      <p:sp>
        <p:nvSpPr>
          <p:cNvPr id="4" name="Shape 2"/>
          <p:cNvSpPr/>
          <p:nvPr/>
        </p:nvSpPr>
        <p:spPr>
          <a:xfrm>
            <a:off x="566928" y="1444752"/>
            <a:ext cx="11027664" cy="1243584"/>
          </a:xfrm>
          <a:prstGeom prst="roundRect">
            <a:avLst>
              <a:gd name="adj" fmla="val 6618"/>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5" name="Shape 3"/>
          <p:cNvSpPr/>
          <p:nvPr/>
        </p:nvSpPr>
        <p:spPr>
          <a:xfrm>
            <a:off x="786384" y="1645920"/>
            <a:ext cx="274320" cy="841248"/>
          </a:xfrm>
          <a:prstGeom prst="roundRect">
            <a:avLst>
              <a:gd name="adj" fmla="val 13333"/>
            </a:avLst>
          </a:prstGeom>
          <a:solidFill>
            <a:srgbClr val="1C7293"/>
          </a:solidFill>
          <a:ln w="12700">
            <a:solidFill>
              <a:srgbClr val="333333"/>
            </a:solidFill>
            <a:prstDash val="solid"/>
          </a:ln>
        </p:spPr>
      </p:sp>
      <p:sp>
        <p:nvSpPr>
          <p:cNvPr id="6" name="Text 4"/>
          <p:cNvSpPr/>
          <p:nvPr/>
        </p:nvSpPr>
        <p:spPr>
          <a:xfrm>
            <a:off x="1261872" y="1591056"/>
            <a:ext cx="7918704" cy="329184"/>
          </a:xfrm>
          <a:prstGeom prst="rect">
            <a:avLst/>
          </a:prstGeom>
          <a:noFill/>
          <a:ln/>
        </p:spPr>
        <p:txBody>
          <a:bodyPr wrap="square" lIns="0" tIns="0" rIns="0" bIns="0" rtlCol="0" anchor="ctr"/>
          <a:lstStyle/>
          <a:p>
            <a:pPr marL="0" indent="0">
              <a:buNone/>
            </a:pPr>
            <a:r>
              <a:rPr lang="en-US" sz="1400" b="1" dirty="0">
                <a:solidFill>
                  <a:srgbClr val="16243D"/>
                </a:solidFill>
                <a:latin typeface="Calibri" pitchFamily="34" charset="0"/>
                <a:ea typeface="Calibri" pitchFamily="34" charset="-122"/>
                <a:cs typeface="Calibri" pitchFamily="34" charset="-120"/>
              </a:rPr>
              <a:t>Oppenheim and Schafer, Discrete-Time Signal Processing</a:t>
            </a:r>
            <a:endParaRPr lang="en-US" sz="1400" dirty="0"/>
          </a:p>
        </p:txBody>
      </p:sp>
      <p:sp>
        <p:nvSpPr>
          <p:cNvPr id="7" name="Text 5"/>
          <p:cNvSpPr/>
          <p:nvPr/>
        </p:nvSpPr>
        <p:spPr>
          <a:xfrm>
            <a:off x="1261872" y="1938528"/>
            <a:ext cx="7918704" cy="640080"/>
          </a:xfrm>
          <a:prstGeom prst="rect">
            <a:avLst/>
          </a:prstGeom>
          <a:noFill/>
          <a:ln/>
        </p:spPr>
        <p:txBody>
          <a:bodyPr wrap="square" lIns="0" tIns="0" rIns="0" bIns="0" rtlCol="0" anchor="t"/>
          <a:lstStyle/>
          <a:p>
            <a:pPr marL="0" indent="0">
              <a:buNone/>
            </a:pPr>
            <a:r>
              <a:rPr lang="en-US" sz="1150" dirty="0">
                <a:solidFill>
                  <a:srgbClr val="22354F"/>
                </a:solidFill>
                <a:latin typeface="Calibri" pitchFamily="34" charset="0"/>
                <a:ea typeface="Calibri" pitchFamily="34" charset="-122"/>
                <a:cs typeface="Calibri" pitchFamily="34" charset="-120"/>
              </a:rPr>
              <a:t>The standard graduate reference. Rigorous, complete, and demanding. Use it for the definitive statement of any result in this course, and for the problem sets at the end of each chapter.</a:t>
            </a:r>
            <a:endParaRPr lang="en-US" sz="1150" dirty="0"/>
          </a:p>
        </p:txBody>
      </p:sp>
      <p:sp>
        <p:nvSpPr>
          <p:cNvPr id="8" name="Shape 6"/>
          <p:cNvSpPr/>
          <p:nvPr/>
        </p:nvSpPr>
        <p:spPr>
          <a:xfrm>
            <a:off x="9381744" y="1883664"/>
            <a:ext cx="1993392" cy="365760"/>
          </a:xfrm>
          <a:prstGeom prst="roundRect">
            <a:avLst>
              <a:gd name="adj" fmla="val 17500"/>
            </a:avLst>
          </a:prstGeom>
          <a:solidFill>
            <a:srgbClr val="EDF2F5"/>
          </a:solidFill>
          <a:ln w="12700">
            <a:solidFill>
              <a:srgbClr val="1C7293"/>
            </a:solidFill>
            <a:prstDash val="solid"/>
          </a:ln>
        </p:spPr>
      </p:sp>
      <p:sp>
        <p:nvSpPr>
          <p:cNvPr id="9" name="Text 7"/>
          <p:cNvSpPr/>
          <p:nvPr/>
        </p:nvSpPr>
        <p:spPr>
          <a:xfrm>
            <a:off x="9381744" y="1883664"/>
            <a:ext cx="1993392" cy="365760"/>
          </a:xfrm>
          <a:prstGeom prst="rect">
            <a:avLst/>
          </a:prstGeom>
          <a:noFill/>
          <a:ln/>
        </p:spPr>
        <p:txBody>
          <a:bodyPr wrap="square" lIns="0" tIns="0" rIns="0" bIns="0" rtlCol="0" anchor="ctr"/>
          <a:lstStyle/>
          <a:p>
            <a:pPr marL="0" indent="0" algn="ctr">
              <a:buNone/>
            </a:pPr>
            <a:r>
              <a:rPr lang="en-US" sz="1050" b="1" dirty="0">
                <a:solidFill>
                  <a:srgbClr val="1C7293"/>
                </a:solidFill>
                <a:latin typeface="Calibri" pitchFamily="34" charset="0"/>
                <a:ea typeface="Calibri" pitchFamily="34" charset="-122"/>
                <a:cs typeface="Calibri" pitchFamily="34" charset="-120"/>
              </a:rPr>
              <a:t>Primary reference</a:t>
            </a:r>
            <a:endParaRPr lang="en-US" sz="1050" dirty="0"/>
          </a:p>
        </p:txBody>
      </p:sp>
      <p:sp>
        <p:nvSpPr>
          <p:cNvPr id="10" name="Shape 8"/>
          <p:cNvSpPr/>
          <p:nvPr/>
        </p:nvSpPr>
        <p:spPr>
          <a:xfrm>
            <a:off x="566928" y="2798064"/>
            <a:ext cx="11027664" cy="1243584"/>
          </a:xfrm>
          <a:prstGeom prst="roundRect">
            <a:avLst>
              <a:gd name="adj" fmla="val 6618"/>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11" name="Shape 9"/>
          <p:cNvSpPr/>
          <p:nvPr/>
        </p:nvSpPr>
        <p:spPr>
          <a:xfrm>
            <a:off x="786384" y="2999232"/>
            <a:ext cx="274320" cy="841248"/>
          </a:xfrm>
          <a:prstGeom prst="roundRect">
            <a:avLst>
              <a:gd name="adj" fmla="val 13333"/>
            </a:avLst>
          </a:prstGeom>
          <a:solidFill>
            <a:srgbClr val="C97A1E"/>
          </a:solidFill>
          <a:ln w="12700">
            <a:solidFill>
              <a:srgbClr val="333333"/>
            </a:solidFill>
            <a:prstDash val="solid"/>
          </a:ln>
        </p:spPr>
      </p:sp>
      <p:sp>
        <p:nvSpPr>
          <p:cNvPr id="12" name="Text 10"/>
          <p:cNvSpPr/>
          <p:nvPr/>
        </p:nvSpPr>
        <p:spPr>
          <a:xfrm>
            <a:off x="1261872" y="2944368"/>
            <a:ext cx="7918704" cy="329184"/>
          </a:xfrm>
          <a:prstGeom prst="rect">
            <a:avLst/>
          </a:prstGeom>
          <a:noFill/>
          <a:ln/>
        </p:spPr>
        <p:txBody>
          <a:bodyPr wrap="square" lIns="0" tIns="0" rIns="0" bIns="0" rtlCol="0" anchor="ctr"/>
          <a:lstStyle/>
          <a:p>
            <a:pPr marL="0" indent="0">
              <a:buNone/>
            </a:pPr>
            <a:r>
              <a:rPr lang="en-US" sz="1400" b="1" dirty="0">
                <a:solidFill>
                  <a:srgbClr val="16243D"/>
                </a:solidFill>
                <a:latin typeface="Calibri" pitchFamily="34" charset="0"/>
                <a:ea typeface="Calibri" pitchFamily="34" charset="-122"/>
                <a:cs typeface="Calibri" pitchFamily="34" charset="-120"/>
              </a:rPr>
              <a:t>Proakis and Manolakis, Digital Signal Processing</a:t>
            </a:r>
            <a:endParaRPr lang="en-US" sz="1400" dirty="0"/>
          </a:p>
        </p:txBody>
      </p:sp>
      <p:sp>
        <p:nvSpPr>
          <p:cNvPr id="13" name="Text 11"/>
          <p:cNvSpPr/>
          <p:nvPr/>
        </p:nvSpPr>
        <p:spPr>
          <a:xfrm>
            <a:off x="1261872" y="3291840"/>
            <a:ext cx="7918704" cy="640080"/>
          </a:xfrm>
          <a:prstGeom prst="rect">
            <a:avLst/>
          </a:prstGeom>
          <a:noFill/>
          <a:ln/>
        </p:spPr>
        <p:txBody>
          <a:bodyPr wrap="square" lIns="0" tIns="0" rIns="0" bIns="0" rtlCol="0" anchor="t"/>
          <a:lstStyle/>
          <a:p>
            <a:pPr marL="0" indent="0">
              <a:buNone/>
            </a:pPr>
            <a:r>
              <a:rPr lang="en-US" sz="1150" dirty="0">
                <a:solidFill>
                  <a:srgbClr val="22354F"/>
                </a:solidFill>
                <a:latin typeface="Calibri" pitchFamily="34" charset="0"/>
                <a:ea typeface="Calibri" pitchFamily="34" charset="-122"/>
                <a:cs typeface="Calibri" pitchFamily="34" charset="-120"/>
              </a:rPr>
              <a:t>More worked examples and a gentler slope, with strong coverage of filter design and practical implementation. Use it when a derivation in the primary text moves too fast.</a:t>
            </a:r>
            <a:endParaRPr lang="en-US" sz="1150" dirty="0"/>
          </a:p>
        </p:txBody>
      </p:sp>
      <p:sp>
        <p:nvSpPr>
          <p:cNvPr id="14" name="Shape 12"/>
          <p:cNvSpPr/>
          <p:nvPr/>
        </p:nvSpPr>
        <p:spPr>
          <a:xfrm>
            <a:off x="9381744" y="3236976"/>
            <a:ext cx="1993392" cy="365760"/>
          </a:xfrm>
          <a:prstGeom prst="roundRect">
            <a:avLst>
              <a:gd name="adj" fmla="val 17500"/>
            </a:avLst>
          </a:prstGeom>
          <a:solidFill>
            <a:srgbClr val="EDF2F5"/>
          </a:solidFill>
          <a:ln w="12700">
            <a:solidFill>
              <a:srgbClr val="C97A1E"/>
            </a:solidFill>
            <a:prstDash val="solid"/>
          </a:ln>
        </p:spPr>
      </p:sp>
      <p:sp>
        <p:nvSpPr>
          <p:cNvPr id="15" name="Text 13"/>
          <p:cNvSpPr/>
          <p:nvPr/>
        </p:nvSpPr>
        <p:spPr>
          <a:xfrm>
            <a:off x="9381744" y="3236976"/>
            <a:ext cx="1993392" cy="365760"/>
          </a:xfrm>
          <a:prstGeom prst="rect">
            <a:avLst/>
          </a:prstGeom>
          <a:noFill/>
          <a:ln/>
        </p:spPr>
        <p:txBody>
          <a:bodyPr wrap="square" lIns="0" tIns="0" rIns="0" bIns="0" rtlCol="0" anchor="ctr"/>
          <a:lstStyle/>
          <a:p>
            <a:pPr marL="0" indent="0" algn="ctr">
              <a:buNone/>
            </a:pPr>
            <a:r>
              <a:rPr lang="en-US" sz="1050" b="1" dirty="0">
                <a:solidFill>
                  <a:srgbClr val="C97A1E"/>
                </a:solidFill>
                <a:latin typeface="Calibri" pitchFamily="34" charset="0"/>
                <a:ea typeface="Calibri" pitchFamily="34" charset="-122"/>
                <a:cs typeface="Calibri" pitchFamily="34" charset="-120"/>
              </a:rPr>
              <a:t>Worked examples</a:t>
            </a:r>
            <a:endParaRPr lang="en-US" sz="1050" dirty="0"/>
          </a:p>
        </p:txBody>
      </p:sp>
      <p:sp>
        <p:nvSpPr>
          <p:cNvPr id="16" name="Shape 14"/>
          <p:cNvSpPr/>
          <p:nvPr/>
        </p:nvSpPr>
        <p:spPr>
          <a:xfrm>
            <a:off x="566928" y="4151376"/>
            <a:ext cx="11027664" cy="1243584"/>
          </a:xfrm>
          <a:prstGeom prst="roundRect">
            <a:avLst>
              <a:gd name="adj" fmla="val 6618"/>
            </a:avLst>
          </a:prstGeom>
          <a:solidFill>
            <a:srgbClr val="F7FAFB"/>
          </a:solidFill>
          <a:ln w="9525">
            <a:solidFill>
              <a:srgbClr val="D3DDE4"/>
            </a:solidFill>
            <a:prstDash val="solid"/>
          </a:ln>
          <a:effectLst>
            <a:outerShdw blurRad="127000" dist="25400" dir="5400000" algn="bl" rotWithShape="0">
              <a:srgbClr val="9FB0BE">
                <a:alpha val="26000"/>
              </a:srgbClr>
            </a:outerShdw>
          </a:effectLst>
        </p:spPr>
      </p:sp>
      <p:sp>
        <p:nvSpPr>
          <p:cNvPr id="17" name="Shape 15"/>
          <p:cNvSpPr/>
          <p:nvPr/>
        </p:nvSpPr>
        <p:spPr>
          <a:xfrm>
            <a:off x="786384" y="4352544"/>
            <a:ext cx="274320" cy="841248"/>
          </a:xfrm>
          <a:prstGeom prst="roundRect">
            <a:avLst>
              <a:gd name="adj" fmla="val 13333"/>
            </a:avLst>
          </a:prstGeom>
          <a:solidFill>
            <a:srgbClr val="B23A48"/>
          </a:solidFill>
          <a:ln w="12700">
            <a:solidFill>
              <a:srgbClr val="333333"/>
            </a:solidFill>
            <a:prstDash val="solid"/>
          </a:ln>
        </p:spPr>
      </p:sp>
      <p:sp>
        <p:nvSpPr>
          <p:cNvPr id="18" name="Text 16"/>
          <p:cNvSpPr/>
          <p:nvPr/>
        </p:nvSpPr>
        <p:spPr>
          <a:xfrm>
            <a:off x="1261872" y="4297680"/>
            <a:ext cx="7918704" cy="329184"/>
          </a:xfrm>
          <a:prstGeom prst="rect">
            <a:avLst/>
          </a:prstGeom>
          <a:noFill/>
          <a:ln/>
        </p:spPr>
        <p:txBody>
          <a:bodyPr wrap="square" lIns="0" tIns="0" rIns="0" bIns="0" rtlCol="0" anchor="ctr"/>
          <a:lstStyle/>
          <a:p>
            <a:pPr marL="0" indent="0">
              <a:buNone/>
            </a:pPr>
            <a:r>
              <a:rPr lang="en-US" sz="1400" b="1" dirty="0">
                <a:solidFill>
                  <a:srgbClr val="16243D"/>
                </a:solidFill>
                <a:latin typeface="Calibri" pitchFamily="34" charset="0"/>
                <a:ea typeface="Calibri" pitchFamily="34" charset="-122"/>
                <a:cs typeface="Calibri" pitchFamily="34" charset="-120"/>
              </a:rPr>
              <a:t>Gonzalez and Woods, Digital Image Processing</a:t>
            </a:r>
            <a:endParaRPr lang="en-US" sz="1400" dirty="0"/>
          </a:p>
        </p:txBody>
      </p:sp>
      <p:sp>
        <p:nvSpPr>
          <p:cNvPr id="19" name="Text 17"/>
          <p:cNvSpPr/>
          <p:nvPr/>
        </p:nvSpPr>
        <p:spPr>
          <a:xfrm>
            <a:off x="1261872" y="4645152"/>
            <a:ext cx="7918704" cy="640080"/>
          </a:xfrm>
          <a:prstGeom prst="rect">
            <a:avLst/>
          </a:prstGeom>
          <a:noFill/>
          <a:ln/>
        </p:spPr>
        <p:txBody>
          <a:bodyPr wrap="square" lIns="0" tIns="0" rIns="0" bIns="0" rtlCol="0" anchor="t"/>
          <a:lstStyle/>
          <a:p>
            <a:pPr marL="0" indent="0">
              <a:buNone/>
            </a:pPr>
            <a:r>
              <a:rPr lang="en-US" sz="1150" dirty="0">
                <a:solidFill>
                  <a:srgbClr val="22354F"/>
                </a:solidFill>
                <a:latin typeface="Calibri" pitchFamily="34" charset="0"/>
                <a:ea typeface="Calibri" pitchFamily="34" charset="-122"/>
                <a:cs typeface="Calibri" pitchFamily="34" charset="-120"/>
              </a:rPr>
              <a:t>The reference for the second half of this course. Chapters on spatial and frequency-domain filtering build directly on the material in this module.</a:t>
            </a:r>
            <a:endParaRPr lang="en-US" sz="1150" dirty="0"/>
          </a:p>
        </p:txBody>
      </p:sp>
      <p:sp>
        <p:nvSpPr>
          <p:cNvPr id="20" name="Shape 18"/>
          <p:cNvSpPr/>
          <p:nvPr/>
        </p:nvSpPr>
        <p:spPr>
          <a:xfrm>
            <a:off x="9381744" y="4590288"/>
            <a:ext cx="1993392" cy="365760"/>
          </a:xfrm>
          <a:prstGeom prst="roundRect">
            <a:avLst>
              <a:gd name="adj" fmla="val 17500"/>
            </a:avLst>
          </a:prstGeom>
          <a:solidFill>
            <a:srgbClr val="EDF2F5"/>
          </a:solidFill>
          <a:ln w="12700">
            <a:solidFill>
              <a:srgbClr val="B23A48"/>
            </a:solidFill>
            <a:prstDash val="solid"/>
          </a:ln>
        </p:spPr>
      </p:sp>
      <p:sp>
        <p:nvSpPr>
          <p:cNvPr id="21" name="Text 19"/>
          <p:cNvSpPr/>
          <p:nvPr/>
        </p:nvSpPr>
        <p:spPr>
          <a:xfrm>
            <a:off x="9381744" y="4590288"/>
            <a:ext cx="1993392" cy="365760"/>
          </a:xfrm>
          <a:prstGeom prst="rect">
            <a:avLst/>
          </a:prstGeom>
          <a:noFill/>
          <a:ln/>
        </p:spPr>
        <p:txBody>
          <a:bodyPr wrap="square" lIns="0" tIns="0" rIns="0" bIns="0" rtlCol="0" anchor="ctr"/>
          <a:lstStyle/>
          <a:p>
            <a:pPr marL="0" indent="0" algn="ctr">
              <a:buNone/>
            </a:pPr>
            <a:r>
              <a:rPr lang="en-US" sz="1050" b="1" dirty="0">
                <a:solidFill>
                  <a:srgbClr val="B23A48"/>
                </a:solidFill>
                <a:latin typeface="Calibri" pitchFamily="34" charset="0"/>
                <a:ea typeface="Calibri" pitchFamily="34" charset="-122"/>
                <a:cs typeface="Calibri" pitchFamily="34" charset="-120"/>
              </a:rPr>
              <a:t>Second half of CSE 5112</a:t>
            </a:r>
            <a:endParaRPr lang="en-US" sz="1050" dirty="0"/>
          </a:p>
        </p:txBody>
      </p:sp>
      <p:sp>
        <p:nvSpPr>
          <p:cNvPr id="22" name="Shape 20"/>
          <p:cNvSpPr/>
          <p:nvPr/>
        </p:nvSpPr>
        <p:spPr>
          <a:xfrm>
            <a:off x="566928" y="5596128"/>
            <a:ext cx="11027664" cy="1005840"/>
          </a:xfrm>
          <a:prstGeom prst="roundRect">
            <a:avLst>
              <a:gd name="adj" fmla="val 8182"/>
            </a:avLst>
          </a:prstGeom>
          <a:solidFill>
            <a:srgbClr val="EDF2F5"/>
          </a:solidFill>
          <a:ln w="9525">
            <a:solidFill>
              <a:srgbClr val="D3DDE4"/>
            </a:solidFill>
            <a:prstDash val="solid"/>
          </a:ln>
          <a:effectLst>
            <a:outerShdw blurRad="127000" dist="25400" dir="5400000" algn="bl" rotWithShape="0">
              <a:srgbClr val="9FB0BE">
                <a:alpha val="26000"/>
              </a:srgbClr>
            </a:outerShdw>
          </a:effectLst>
        </p:spPr>
      </p:sp>
      <p:sp>
        <p:nvSpPr>
          <p:cNvPr id="23" name="Text 21"/>
          <p:cNvSpPr/>
          <p:nvPr/>
        </p:nvSpPr>
        <p:spPr>
          <a:xfrm>
            <a:off x="804672" y="5705856"/>
            <a:ext cx="10552176" cy="274320"/>
          </a:xfrm>
          <a:prstGeom prst="rect">
            <a:avLst/>
          </a:prstGeom>
          <a:noFill/>
          <a:ln/>
        </p:spPr>
        <p:txBody>
          <a:bodyPr wrap="square" lIns="0" tIns="0" rIns="0" bIns="0" rtlCol="0" anchor="ctr"/>
          <a:lstStyle/>
          <a:p>
            <a:pPr marL="0" indent="0">
              <a:buNone/>
            </a:pPr>
            <a:r>
              <a:rPr lang="en-US" sz="1300" b="1" dirty="0">
                <a:solidFill>
                  <a:srgbClr val="16243D"/>
                </a:solidFill>
                <a:latin typeface="Calibri" pitchFamily="34" charset="0"/>
                <a:ea typeface="Calibri" pitchFamily="34" charset="-122"/>
                <a:cs typeface="Calibri" pitchFamily="34" charset="-120"/>
              </a:rPr>
              <a:t>A note on lecture notes</a:t>
            </a:r>
            <a:endParaRPr lang="en-US" sz="1300" dirty="0"/>
          </a:p>
        </p:txBody>
      </p:sp>
      <p:sp>
        <p:nvSpPr>
          <p:cNvPr id="24" name="Text 22"/>
          <p:cNvSpPr/>
          <p:nvPr/>
        </p:nvSpPr>
        <p:spPr>
          <a:xfrm>
            <a:off x="804672" y="5980176"/>
            <a:ext cx="10552176" cy="512064"/>
          </a:xfrm>
          <a:prstGeom prst="rect">
            <a:avLst/>
          </a:prstGeom>
          <a:noFill/>
          <a:ln/>
        </p:spPr>
        <p:txBody>
          <a:bodyPr wrap="square" lIns="0" tIns="0" rIns="0" bIns="0" rtlCol="0" anchor="t"/>
          <a:lstStyle/>
          <a:p>
            <a:pPr marL="0" indent="0">
              <a:buNone/>
            </a:pPr>
            <a:r>
              <a:rPr lang="en-US" sz="1150" dirty="0">
                <a:solidFill>
                  <a:srgbClr val="22354F"/>
                </a:solidFill>
                <a:latin typeface="Calibri" pitchFamily="34" charset="0"/>
                <a:ea typeface="Calibri" pitchFamily="34" charset="-122"/>
                <a:cs typeface="Calibri" pitchFamily="34" charset="-120"/>
              </a:rPr>
              <a:t>Several well-regarded open lecture note sets follow essentially this chapter sequence, including those of H. C. So at City University of Hong Kong. Students are encouraged to consult them alongside the textbooks. This deck is an independent teaching aid and is not a substitute for either.</a:t>
            </a:r>
            <a:endParaRPr lang="en-US" sz="1150" dirty="0"/>
          </a:p>
        </p:txBody>
      </p:sp>
      <p:sp>
        <p:nvSpPr>
          <p:cNvPr id="25" name="Text 23"/>
          <p:cNvSpPr/>
          <p:nvPr/>
        </p:nvSpPr>
        <p:spPr>
          <a:xfrm>
            <a:off x="566928" y="6473952"/>
            <a:ext cx="8595360" cy="237744"/>
          </a:xfrm>
          <a:prstGeom prst="rect">
            <a:avLst/>
          </a:prstGeom>
          <a:noFill/>
          <a:ln/>
        </p:spPr>
        <p:txBody>
          <a:bodyPr wrap="square" lIns="0" tIns="0" rIns="0" bIns="0" rtlCol="0" anchor="ctr"/>
          <a:lstStyle/>
          <a:p>
            <a:pPr marL="0" indent="0">
              <a:buNone/>
            </a:pPr>
            <a:r>
              <a:rPr lang="en-US" sz="900" dirty="0">
                <a:solidFill>
                  <a:srgbClr val="5A6B7D"/>
                </a:solidFill>
                <a:latin typeface="Calibri" pitchFamily="34" charset="0"/>
                <a:ea typeface="Calibri" pitchFamily="34" charset="-122"/>
                <a:cs typeface="Calibri" pitchFamily="34" charset="-120"/>
              </a:rPr>
              <a:t>CSE 5112  ·  Module 1  ·  Foundations of DSP</a:t>
            </a:r>
            <a:endParaRPr lang="en-US" sz="900" dirty="0"/>
          </a:p>
        </p:txBody>
      </p:sp>
      <p:sp>
        <p:nvSpPr>
          <p:cNvPr id="26" name="Text 24"/>
          <p:cNvSpPr/>
          <p:nvPr/>
        </p:nvSpPr>
        <p:spPr>
          <a:xfrm>
            <a:off x="10680192" y="6473952"/>
            <a:ext cx="914400" cy="237744"/>
          </a:xfrm>
          <a:prstGeom prst="rect">
            <a:avLst/>
          </a:prstGeom>
          <a:noFill/>
          <a:ln/>
        </p:spPr>
        <p:txBody>
          <a:bodyPr wrap="square" lIns="0" tIns="0" rIns="0" bIns="0" rtlCol="0" anchor="ctr"/>
          <a:lstStyle/>
          <a:p>
            <a:pPr marL="0" indent="0" algn="r">
              <a:buNone/>
            </a:pPr>
            <a:r>
              <a:rPr lang="en-US" sz="900" dirty="0">
                <a:solidFill>
                  <a:srgbClr val="5A6B7D"/>
                </a:solidFill>
                <a:latin typeface="Calibri" pitchFamily="34" charset="0"/>
                <a:ea typeface="Calibri" pitchFamily="34" charset="-122"/>
                <a:cs typeface="Calibri" pitchFamily="34" charset="-120"/>
              </a:rPr>
              <a:t>80</a:t>
            </a:r>
            <a:endParaRPr lang="en-US" sz="900"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81">
    <p:bg>
      <p:bgPr>
        <a:solidFill>
          <a:srgbClr val="16243D"/>
        </a:solidFill>
        <a:effectLst/>
      </p:bgPr>
    </p:bg>
    <p:spTree>
      <p:nvGrpSpPr>
        <p:cNvPr id="1" name=""/>
        <p:cNvGrpSpPr/>
        <p:nvPr/>
      </p:nvGrpSpPr>
      <p:grpSpPr>
        <a:xfrm>
          <a:off x="0" y="0"/>
          <a:ext cx="0" cy="0"/>
          <a:chOff x="0" y="0"/>
          <a:chExt cx="0" cy="0"/>
        </a:xfrm>
      </p:grpSpPr>
      <p:sp>
        <p:nvSpPr>
          <p:cNvPr id="2" name="Shape 0"/>
          <p:cNvSpPr/>
          <p:nvPr/>
        </p:nvSpPr>
        <p:spPr>
          <a:xfrm>
            <a:off x="0" y="0"/>
            <a:ext cx="12161520" cy="6858000"/>
          </a:xfrm>
          <a:prstGeom prst="rect">
            <a:avLst/>
          </a:prstGeom>
          <a:solidFill>
            <a:srgbClr val="16243D"/>
          </a:solidFill>
          <a:ln/>
        </p:spPr>
      </p:sp>
      <p:sp>
        <p:nvSpPr>
          <p:cNvPr id="3" name="Text 1"/>
          <p:cNvSpPr/>
          <p:nvPr/>
        </p:nvSpPr>
        <p:spPr>
          <a:xfrm>
            <a:off x="1024128" y="1207008"/>
            <a:ext cx="10113264" cy="329184"/>
          </a:xfrm>
          <a:prstGeom prst="rect">
            <a:avLst/>
          </a:prstGeom>
          <a:noFill/>
          <a:ln/>
        </p:spPr>
        <p:txBody>
          <a:bodyPr wrap="square" lIns="0" tIns="0" rIns="0" bIns="0" rtlCol="0" anchor="ctr"/>
          <a:lstStyle/>
          <a:p>
            <a:pPr marL="0" indent="0" algn="ctr">
              <a:buNone/>
            </a:pPr>
            <a:r>
              <a:rPr lang="en-US" sz="1350" b="1" kern="0" spc="300" dirty="0">
                <a:solidFill>
                  <a:srgbClr val="E29135"/>
                </a:solidFill>
                <a:latin typeface="Calibri" pitchFamily="34" charset="0"/>
                <a:ea typeface="Calibri" pitchFamily="34" charset="-122"/>
                <a:cs typeface="Calibri" pitchFamily="34" charset="-120"/>
              </a:rPr>
              <a:t>END OF MODULE 1</a:t>
            </a:r>
            <a:endParaRPr lang="en-US" sz="1350" dirty="0"/>
          </a:p>
        </p:txBody>
      </p:sp>
      <p:sp>
        <p:nvSpPr>
          <p:cNvPr id="4" name="Text 2"/>
          <p:cNvSpPr/>
          <p:nvPr/>
        </p:nvSpPr>
        <p:spPr>
          <a:xfrm>
            <a:off x="1115568" y="1700784"/>
            <a:ext cx="9930384" cy="2103120"/>
          </a:xfrm>
          <a:prstGeom prst="rect">
            <a:avLst/>
          </a:prstGeom>
          <a:noFill/>
          <a:ln/>
        </p:spPr>
        <p:txBody>
          <a:bodyPr wrap="square" lIns="0" tIns="0" rIns="0" bIns="0" rtlCol="0" anchor="ctr"/>
          <a:lstStyle/>
          <a:p>
            <a:pPr marL="0" indent="0" algn="ctr">
              <a:lnSpc>
                <a:spcPct val="110000"/>
              </a:lnSpc>
              <a:buNone/>
            </a:pPr>
            <a:r>
              <a:rPr lang="en-US" sz="3400" b="1" dirty="0">
                <a:solidFill>
                  <a:srgbClr val="FFFFFF"/>
                </a:solidFill>
                <a:latin typeface="Cambria" pitchFamily="34" charset="0"/>
                <a:ea typeface="Cambria" pitchFamily="34" charset="-122"/>
                <a:cs typeface="Cambria" pitchFamily="34" charset="-120"/>
              </a:rPr>
              <a:t>Convolution and Nyquist.</a:t>
            </a:r>
            <a:endParaRPr lang="en-US" sz="3400" dirty="0"/>
          </a:p>
          <a:p>
            <a:pPr marL="0" indent="0" algn="ctr">
              <a:lnSpc>
                <a:spcPct val="110000"/>
              </a:lnSpc>
              <a:buNone/>
            </a:pPr>
            <a:r>
              <a:rPr lang="en-US" sz="3400" b="1" dirty="0">
                <a:solidFill>
                  <a:srgbClr val="FFFFFF"/>
                </a:solidFill>
                <a:latin typeface="Cambria" pitchFamily="34" charset="0"/>
                <a:ea typeface="Cambria" pitchFamily="34" charset="-122"/>
                <a:cs typeface="Cambria" pitchFamily="34" charset="-120"/>
              </a:rPr>
              <a:t>Everything else is</a:t>
            </a:r>
            <a:endParaRPr lang="en-US" sz="3400" dirty="0"/>
          </a:p>
          <a:p>
            <a:pPr marL="0" indent="0" algn="ctr">
              <a:lnSpc>
                <a:spcPct val="110000"/>
              </a:lnSpc>
              <a:buNone/>
            </a:pPr>
            <a:r>
              <a:rPr lang="en-US" sz="3400" b="1" dirty="0">
                <a:solidFill>
                  <a:srgbClr val="FFFFFF"/>
                </a:solidFill>
                <a:latin typeface="Cambria" pitchFamily="34" charset="0"/>
                <a:ea typeface="Cambria" pitchFamily="34" charset="-122"/>
                <a:cs typeface="Cambria" pitchFamily="34" charset="-120"/>
              </a:rPr>
              <a:t>construction on top.</a:t>
            </a:r>
            <a:endParaRPr lang="en-US" sz="3400" dirty="0"/>
          </a:p>
        </p:txBody>
      </p:sp>
      <p:sp>
        <p:nvSpPr>
          <p:cNvPr id="5" name="Text 3"/>
          <p:cNvSpPr/>
          <p:nvPr/>
        </p:nvSpPr>
        <p:spPr>
          <a:xfrm>
            <a:off x="1755648" y="3931920"/>
            <a:ext cx="8650224" cy="1371600"/>
          </a:xfrm>
          <a:prstGeom prst="rect">
            <a:avLst/>
          </a:prstGeom>
          <a:noFill/>
          <a:ln/>
        </p:spPr>
        <p:txBody>
          <a:bodyPr wrap="square" lIns="0" tIns="0" rIns="0" bIns="0" rtlCol="0" anchor="t"/>
          <a:lstStyle/>
          <a:p>
            <a:pPr marL="0" indent="0" algn="ctr">
              <a:lnSpc>
                <a:spcPct val="115000"/>
              </a:lnSpc>
              <a:buNone/>
            </a:pPr>
            <a:r>
              <a:rPr lang="en-US" sz="1500" dirty="0">
                <a:solidFill>
                  <a:srgbClr val="BFD3E0"/>
                </a:solidFill>
                <a:latin typeface="Calibri" pitchFamily="34" charset="0"/>
                <a:ea typeface="Calibri" pitchFamily="34" charset="-122"/>
                <a:cs typeface="Calibri" pitchFamily="34" charset="-120"/>
              </a:rPr>
              <a:t>Next: the z transform, and the moment convolution stops being an infinite sum and becomes ordinary algebra.</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TotalTime>
  <Words>16382</Words>
  <Application>Microsoft Office PowerPoint</Application>
  <PresentationFormat>Widescreen</PresentationFormat>
  <Paragraphs>1408</Paragraphs>
  <Slides>75</Slides>
  <Notes>75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75</vt:i4>
      </vt:variant>
    </vt:vector>
  </HeadingPairs>
  <TitlesOfParts>
    <vt:vector size="80" baseType="lpstr">
      <vt:lpstr>Arial</vt:lpstr>
      <vt:lpstr>Calibri</vt:lpstr>
      <vt:lpstr>Cambria</vt:lpstr>
      <vt:lpstr>Courier New</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Islamic University, Kushtia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CSE 5112 Module 1: Foundations of Digital Signal Processing</dc:title>
  <dc:subject>CSE 5112 Digital Signal and Image Processing</dc:subject>
  <dc:creator>Md. Atiqur Rahman</dc:creator>
  <cp:lastModifiedBy>Md. Atiqur Rahman Bulbul</cp:lastModifiedBy>
  <cp:revision>1</cp:revision>
  <dcterms:created xsi:type="dcterms:W3CDTF">2026-08-06T18:09:56Z</dcterms:created>
  <dcterms:modified xsi:type="dcterms:W3CDTF">2026-08-07T03:40:51Z</dcterms:modified>
</cp:coreProperties>
</file>